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170600" cx="109696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Q3tBUQi5bpBH/gRacCwppiNR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horizontal ">
  <p:cSld name="Title horizontal 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547200" y="2602898"/>
            <a:ext cx="9268637" cy="15075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547200" y="4241130"/>
            <a:ext cx="9268637" cy="1254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969625" cy="20497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5332413" y="293211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25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9">
          <p15:clr>
            <a:srgbClr val="FBAE40"/>
          </p15:clr>
        </p15:guide>
        <p15:guide id="6" orient="horz" pos="3463">
          <p15:clr>
            <a:srgbClr val="FBAE40"/>
          </p15:clr>
        </p15:guide>
        <p15:guide id="7" orient="horz" pos="1943">
          <p15:clr>
            <a:srgbClr val="FBAE40"/>
          </p15:clr>
        </p15:guide>
        <p15:guide id="8" orient="horz" pos="20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 logo vertical " showMasterSp="0">
  <p:cSld name="White logo vertical 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>
            <p:ph idx="2" type="pic"/>
          </p:nvPr>
        </p:nvPicPr>
        <p:blipFill/>
        <p:spPr>
          <a:xfrm>
            <a:off x="-1" y="0"/>
            <a:ext cx="10899775" cy="61704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672212" y="5561282"/>
            <a:ext cx="1231531" cy="5061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100"/>
              <a:buFont typeface="Arial"/>
              <a:buNone/>
              <a:defRPr sz="100"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56" name="Google Shape;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686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ntent " showMasterSp="0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0" name="Google Shape;60;p12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63" name="Google Shape;6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Vertical contents " showMasterSp="0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205200" y="1296000"/>
            <a:ext cx="4914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5853600" y="1295999"/>
            <a:ext cx="4914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71" name="Google Shape;7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Vertical contents 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205200" y="1296000"/>
            <a:ext cx="3168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3" type="body"/>
          </p:nvPr>
        </p:nvSpPr>
        <p:spPr>
          <a:xfrm>
            <a:off x="3900600" y="1296000"/>
            <a:ext cx="3168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4" type="body"/>
          </p:nvPr>
        </p:nvSpPr>
        <p:spPr>
          <a:xfrm>
            <a:off x="7596000" y="1295999"/>
            <a:ext cx="3168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80" name="Google Shape;8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Vertical contents " showMasterSp="0">
  <p:cSld name="4 Vertical contents 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205200" y="1295399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3" type="body"/>
          </p:nvPr>
        </p:nvSpPr>
        <p:spPr>
          <a:xfrm>
            <a:off x="2877600" y="1295400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4" type="body"/>
          </p:nvPr>
        </p:nvSpPr>
        <p:spPr>
          <a:xfrm>
            <a:off x="5550000" y="1295399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5" type="body"/>
          </p:nvPr>
        </p:nvSpPr>
        <p:spPr>
          <a:xfrm>
            <a:off x="8222400" y="1295400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90" name="Google Shape;9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Horizontal contents " showMasterSp="0">
  <p:cSld name="2 Horizontal contents 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205200" y="1296000"/>
            <a:ext cx="105588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3" type="body"/>
          </p:nvPr>
        </p:nvSpPr>
        <p:spPr>
          <a:xfrm>
            <a:off x="205200" y="3481200"/>
            <a:ext cx="105588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98" name="Google Shape;9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x 2 Contents " showMasterSp="0">
  <p:cSld name="2 x 2 Contents 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205200" y="1296000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3" type="body"/>
          </p:nvPr>
        </p:nvSpPr>
        <p:spPr>
          <a:xfrm>
            <a:off x="5850000" y="1295999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4" type="body"/>
          </p:nvPr>
        </p:nvSpPr>
        <p:spPr>
          <a:xfrm>
            <a:off x="205200" y="3481200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5" type="body"/>
          </p:nvPr>
        </p:nvSpPr>
        <p:spPr>
          <a:xfrm>
            <a:off x="5850000" y="3481200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108" name="Google Shape;10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x 2 Contents " showMasterSp="0">
  <p:cSld name="3 x 2 Contents 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205200" y="12960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3" type="body"/>
          </p:nvPr>
        </p:nvSpPr>
        <p:spPr>
          <a:xfrm>
            <a:off x="3900600" y="1295999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4" type="body"/>
          </p:nvPr>
        </p:nvSpPr>
        <p:spPr>
          <a:xfrm>
            <a:off x="7596000" y="1295999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5" type="body"/>
          </p:nvPr>
        </p:nvSpPr>
        <p:spPr>
          <a:xfrm>
            <a:off x="205200" y="34812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6" type="body"/>
          </p:nvPr>
        </p:nvSpPr>
        <p:spPr>
          <a:xfrm>
            <a:off x="3900600" y="34812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7" type="body"/>
          </p:nvPr>
        </p:nvSpPr>
        <p:spPr>
          <a:xfrm>
            <a:off x="7596000" y="34812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8" name="Google Shape;118;p18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7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  <p15:guide id="12" orient="horz" pos="2113">
          <p15:clr>
            <a:srgbClr val="FBAE40"/>
          </p15:clr>
        </p15:guide>
        <p15:guide id="13" orient="horz" pos="21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2 Contents " showMasterSp="0">
  <p:cSld name="4 x 2 Contents 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205200" y="12960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2877600" y="1295999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4" type="body"/>
          </p:nvPr>
        </p:nvSpPr>
        <p:spPr>
          <a:xfrm>
            <a:off x="5550000" y="12960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5" type="body"/>
          </p:nvPr>
        </p:nvSpPr>
        <p:spPr>
          <a:xfrm>
            <a:off x="8222400" y="1295999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6" type="body"/>
          </p:nvPr>
        </p:nvSpPr>
        <p:spPr>
          <a:xfrm>
            <a:off x="2052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7" type="body"/>
          </p:nvPr>
        </p:nvSpPr>
        <p:spPr>
          <a:xfrm>
            <a:off x="28776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8" type="body"/>
          </p:nvPr>
        </p:nvSpPr>
        <p:spPr>
          <a:xfrm>
            <a:off x="55500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9" type="body"/>
          </p:nvPr>
        </p:nvSpPr>
        <p:spPr>
          <a:xfrm>
            <a:off x="82224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31" name="Google Shape;131;p19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1731">
          <p15:clr>
            <a:srgbClr val="FBAE40"/>
          </p15:clr>
        </p15:guide>
        <p15:guide id="11" pos="181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98">
          <p15:clr>
            <a:srgbClr val="FBAE40"/>
          </p15:clr>
        </p15:guide>
        <p15:guide id="15" pos="51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only " showMasterSp="0">
  <p:cSld name="Headline only 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35" name="Google Shape;135;p20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138" name="Google Shape;13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0242" y="5471257"/>
            <a:ext cx="1695408" cy="69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vertical " showMasterSp="0">
  <p:cSld name="Title vertical 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289593" y="1152144"/>
            <a:ext cx="7132831" cy="20443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289593" y="3327191"/>
            <a:ext cx="7132831" cy="1254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88" y="-1"/>
            <a:ext cx="2709247" cy="617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070">
          <p15:clr>
            <a:srgbClr val="FBAE40"/>
          </p15:clr>
        </p15:guide>
        <p15:guide id="2" pos="6566">
          <p15:clr>
            <a:srgbClr val="FBAE40"/>
          </p15:clr>
        </p15:guide>
        <p15:guide id="3" orient="horz" pos="2093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 " showMasterSp="0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fit@hcmus · GitHub" id="141" name="Google Shape;14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8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horizontal " showMasterSp="0">
  <p:cSld name="Chapter horizontal 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47200" y="2602896"/>
            <a:ext cx="9268637" cy="28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type="ctrTitle"/>
          </p:nvPr>
        </p:nvSpPr>
        <p:spPr>
          <a:xfrm>
            <a:off x="465781" y="98"/>
            <a:ext cx="2207942" cy="20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Arial"/>
              <a:buNone/>
              <a:defRPr b="1" sz="1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fit@hcmus · GitHub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605342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2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34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vertical " showMasterSp="0">
  <p:cSld name="Chapter vertical 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279831" y="1200075"/>
            <a:ext cx="7072741" cy="314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464400" y="99"/>
            <a:ext cx="2207942" cy="20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Arial"/>
              <a:buNone/>
              <a:defRPr b="1" sz="1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fit@hcmus · GitHub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064">
          <p15:clr>
            <a:srgbClr val="FBAE40"/>
          </p15:clr>
        </p15:guide>
        <p15:guide id="2" pos="6524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icture without text " showMasterSp="0">
  <p:cSld name="Full picture without text 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>
            <p:ph idx="2" type="pic"/>
          </p:nvPr>
        </p:nvPicPr>
        <p:blipFill/>
        <p:spPr>
          <a:xfrm>
            <a:off x="0" y="0"/>
            <a:ext cx="10969625" cy="55368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descr="fit@hcmus · GitHub"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4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icture with text " showMasterSp="0">
  <p:cSld name="Full picture with text 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>
            <p:ph idx="2" type="pic"/>
          </p:nvPr>
        </p:nvPicPr>
        <p:blipFill/>
        <p:spPr>
          <a:xfrm>
            <a:off x="0" y="0"/>
            <a:ext cx="10969625" cy="55368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06800" y="1036800"/>
            <a:ext cx="3780000" cy="248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16000" lIns="252000" spcFirstLastPara="1" rIns="252000" wrap="square" tIns="21600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40" name="Google Shape;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4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horizontal " showMasterSp="0">
  <p:cSld name="Split horizontal 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>
            <p:ph idx="2" type="pic"/>
          </p:nvPr>
        </p:nvPicPr>
        <p:blipFill/>
        <p:spPr>
          <a:xfrm>
            <a:off x="0" y="0"/>
            <a:ext cx="10969625" cy="30852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205199" y="3495705"/>
            <a:ext cx="10558800" cy="204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44" name="Google Shape;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 " showMasterSp="0">
  <p:cSld name="Split vertical 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>
            <p:ph idx="2" type="pic"/>
          </p:nvPr>
        </p:nvPicPr>
        <p:blipFill/>
        <p:spPr>
          <a:xfrm>
            <a:off x="0" y="0"/>
            <a:ext cx="5486400" cy="61704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47" name="Google Shape;47;p9"/>
          <p:cNvSpPr txBox="1"/>
          <p:nvPr>
            <p:ph idx="1" type="body"/>
          </p:nvPr>
        </p:nvSpPr>
        <p:spPr>
          <a:xfrm>
            <a:off x="5895302" y="410492"/>
            <a:ext cx="4596486" cy="51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48" name="Google Shape;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56">
          <p15:clr>
            <a:srgbClr val="FBAE40"/>
          </p15:clr>
        </p15:guide>
        <p15:guide id="2" pos="6609">
          <p15:clr>
            <a:srgbClr val="FBAE40"/>
          </p15:clr>
        </p15:guide>
        <p15:guide id="3" orient="horz" pos="257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 logo horizontal " showMasterSp="0">
  <p:cSld name="White logo horizontal 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>
            <p:ph idx="2" type="pic"/>
          </p:nvPr>
        </p:nvPicPr>
        <p:blipFill/>
        <p:spPr>
          <a:xfrm>
            <a:off x="0" y="-1"/>
            <a:ext cx="10969625" cy="6102967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9672212" y="5561282"/>
            <a:ext cx="1231531" cy="5061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100"/>
              <a:buFont typeface="Arial"/>
              <a:buNone/>
              <a:defRPr sz="100"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52" name="Google Shape;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844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>
            <a:alpha val="0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fit@hcmus · GitHub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/>
              <a:t>Reinforcement Learning for Healthcare Professionals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1800"/>
              <a:t>Presenter: [Your Name/Organization]</a:t>
            </a:r>
          </a:p>
          <a:p>
            <a:r>
              <a:rPr sz="1800"/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05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RL Applications in Healthcare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Personalized Treatment Plans with 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personalized medicine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r>
              <a:t>treatment optimization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>
              <a:defRPr/>
            </a:pPr>
            <a:r>
              <a:t>drug dosage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pPr>
              <a:defRPr/>
            </a:pPr>
            <a:r>
              <a:t>therapy schedules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42" r="4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Efficiently managing hospital beds based on demand.</a:t>
            </a:r>
          </a:p>
          <a:p>
            <a:pPr>
              <a:defRPr/>
            </a:pPr>
            <a:r>
              <a:t>Optimizing staff allocation to reduce wait times.</a:t>
            </a:r>
          </a:p>
          <a:p>
            <a:pPr>
              <a:defRPr/>
            </a:pPr>
            <a:r>
              <a:t>Predicting resource needs and proactively adjusting allocation.</a:t>
            </a:r>
          </a:p>
          <a:p>
            <a:pPr>
              <a:defRPr/>
            </a:pPr>
            <a:r>
              <a:t>Example: Dynamically allocating nurses to different units based on patient acuity and staffing levels.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RL for Medical Diagnosis &amp; Robotics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medical diagnosis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r>
              <a:t>image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Benefits and Challenges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Reinforcement Learning: Key Benefits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Improved Patient Outcomes: Optimize treatment plans for better results.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r>
              <a:t>Personalized Treatments: Tailor interventions based on individual patient characteristics.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>
              <a:defRPr/>
            </a:pPr>
            <a:r>
              <a:t>Increased Efficiency: Automate tasks and streamline workflows.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pPr>
              <a:defRPr/>
            </a:pPr>
            <a:r>
              <a:t>Reduced Costs: Optimize resource allocation and minimize waste.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5" b="15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Data Scarcity: Limited availability of high-quality, labeled data.</a:t>
            </a:r>
          </a:p>
          <a:p>
            <a:pPr>
              <a:defRPr/>
            </a:pPr>
            <a:r>
              <a:t>Ethical Considerations: Ensuring patient safety and avoiding bias.</a:t>
            </a:r>
          </a:p>
          <a:p>
            <a:pPr>
              <a:defRPr/>
            </a:pPr>
            <a:r>
              <a:t>Interpretability: Understanding the reasoning behind RL's decisions.</a:t>
            </a:r>
          </a:p>
          <a:p>
            <a:pPr>
              <a:defRPr/>
            </a:pPr>
            <a:r>
              <a:t>Computational Complexity: High computational demands for training and deployment.</a:t>
            </a:r>
          </a:p>
          <a:p>
            <a:pPr>
              <a:defRPr/>
            </a:pPr>
            <a:r>
              <a:t>Reward Function Design: Carefully crafting reward functions to align with desired outcomes.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Key Takeaways: RL in Healthcare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RL offers a novel approach to complex healthcare.</a:t>
            </a:r>
          </a:p>
          <a:p>
            <a:pPr>
              <a:defRPr/>
            </a:pPr>
            <a:r>
              <a:t>Personalized treatment plans are within reach.</a:t>
            </a:r>
          </a:p>
          <a:p>
            <a:pPr>
              <a:defRPr/>
            </a:pPr>
            <a:r>
              <a:t>Adaptive interventions improve patient outcomes.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Future Directions and 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Further research is crucial to address limitations.</a:t>
            </a:r>
          </a:p>
          <a:p>
            <a:pPr>
              <a:defRPr/>
            </a:pPr>
            <a:r>
              <a:t>Focus on safe and ethical implementation strategies.</a:t>
            </a:r>
          </a:p>
          <a:p>
            <a:pPr>
              <a:defRPr/>
            </a:pPr>
            <a:r>
              <a:t>RL can revolutionize healthcare. Let's unlock its potential!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Open Forum: Your Questions Answered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We're now happy to address any questions you may have.</a:t>
            </a:r>
          </a:p>
          <a:p>
            <a:pPr>
              <a:defRPr/>
            </a:pPr>
            <a:r>
              <a:t>No question is too basic or too complex!</a:t>
            </a:r>
          </a:p>
          <a:p>
            <a:pPr>
              <a:defRPr/>
            </a:pPr>
            <a:r>
              <a:t>Let's explore the possibilities of RL in healthcare together.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Presentation Agenda: Reinforcement Learning in Healthcare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Reinforcement Learning (RL) Introduction</a:t>
            </a:r>
          </a:p>
          <a:p>
            <a:pPr>
              <a:defRPr/>
            </a:pPr>
            <a:r>
              <a:t>Key Concepts and Healthcare Applications</a:t>
            </a:r>
          </a:p>
          <a:p>
            <a:pPr>
              <a:defRPr/>
            </a:pPr>
            <a:r>
              <a:t>Benefits, Challenges, and 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Further Clarification and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Need more details on a specific RL concept?</a:t>
            </a:r>
          </a:p>
          <a:p>
            <a:pPr>
              <a:defRPr/>
            </a:pPr>
            <a:r>
              <a:t>Want to see more examples of RL applications?</a:t>
            </a:r>
          </a:p>
          <a:p>
            <a:pPr>
              <a:defRPr/>
            </a:pPr>
            <a:r>
              <a:t>We're here to provide further clarification and insights.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Thank you for your attention!</a:t>
            </a:r>
          </a:p>
          <a:p>
            <a:pPr>
              <a:defRPr/>
            </a:pPr>
            <a:r>
              <a:t>Open for questions</a:t>
            </a:r>
          </a:p>
          <a:p>
            <a:pPr>
              <a:defRPr/>
            </a:pPr>
            <a:r>
              <a:t>Contact Information: [Your Email/Website]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Introduction to Reinforcement Learning (RL)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What is Reinforcement Learning?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Agent learns decisions via interaction, feedback to maximize reward.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Reinforcement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r>
              <a:t>Agent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>
              <a:defRPr/>
            </a:pPr>
            <a:r>
              <a:t>Environment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pPr>
              <a:defRPr/>
            </a:pPr>
            <a:r>
              <a:t>Reward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RL vs. Other Learning Paradigms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Supervised Learning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r>
              <a:t>Unsupervised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Key Concepts in Reinforcement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States, Actions, and Rewards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State: Environment's current situation, the agent's 'observation'.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**Action:** Choices the agent can make in each state. These actions change the environment.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Policy: The Agent's Strategy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**Policy:** A strategy for selecting actions in different states.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It's a mapping from state to action: π(a|s)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Value Function: Long-Term Reward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Value Function: Estimates long-term reward from a state or state-action pair.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V(s): Value of a state - expected return starting from that state.</a:t>
            </a:r>
          </a:p>
          <a:p>
            <a:pPr>
              <a:defRPr/>
            </a:pPr>
            <a:r>
              <a:t>Q(s, a): Value of a state-action pair - expected return starting from that state, taking that 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sch 2024">
  <a:themeElements>
    <a:clrScheme name="Bosch Blau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2025-02-13T11:00:48Z</dcterms:created>
  <dc:creator>FIXED-TERM Do Van Tu (MS/EMC-TM-XC)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