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>
    <p:sldId id="256" r:id="rId5"/>
    <p:sldId id="257" r:id="rId4"/>
    <p:sldId id="258" r:id="rId3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3.xml"/><Relationship Id="rId4" Type="http://schemas.openxmlformats.org/officeDocument/2006/relationships/slide" Target="slides/slide2.xml"/><Relationship Id="rId5" Type="http://schemas.openxmlformats.org/officeDocument/2006/relationships/slide" Target="slides/slide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199" y="2254186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Name Date placeholder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198" y="3877138"/>
            <a:ext cx="9268637" cy="17120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159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5272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6812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" hasCustomPrompt="1"/>
          </p:nvPr>
        </p:nvSpPr>
        <p:spPr>
          <a:xfrm>
            <a:off x="0" y="808264"/>
            <a:ext cx="10969625" cy="5294702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apter_title">
            <a:extLst>
              <a:ext uri="{FF2B5EF4-FFF2-40B4-BE49-F238E27FC236}">
                <a16:creationId xmlns:a16="http://schemas.microsoft.com/office/drawing/2014/main" id="{1A45C5DD-7758-30DF-6A15-7D79D3BAA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_placeholder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390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472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2" y="275230"/>
            <a:ext cx="7132831" cy="1142866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1" y="1573078"/>
            <a:ext cx="7132831" cy="275095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nner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9" name="Chap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anner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7" name="Chapt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57201" y="865414"/>
            <a:ext cx="10016358" cy="4723744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60446EF-ACEA-14E6-14E9-4F29361E40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800100"/>
            <a:ext cx="10969625" cy="4736699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849837" y="3168449"/>
            <a:ext cx="4119788" cy="236835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29C2BE7-DD7B-94AA-BC5D-655381E0A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1" y="1118506"/>
            <a:ext cx="4868697" cy="4418293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5804ED87-F3F8-31A9-810B-2DEE63510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5302" y="130873"/>
            <a:ext cx="4868698" cy="816183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  <p:sldLayoutId id="2147483655" r:id="rId8"/>
    <p:sldLayoutId id="2147483656" r:id="rId9"/>
    <p:sldLayoutId id="2147483672" r:id="rId10"/>
    <p:sldLayoutId id="2147483671" r:id="rId11"/>
    <p:sldLayoutId id="2147483673" r:id="rId12"/>
    <p:sldLayoutId id="2147483657" r:id="rId13"/>
    <p:sldLayoutId id="2147483659" r:id="rId14"/>
    <p:sldLayoutId id="2147483660" r:id="rId15"/>
    <p:sldLayoutId id="2147483674" r:id="rId16"/>
    <p:sldLayoutId id="2147483661" r:id="rId17"/>
    <p:sldLayoutId id="2147483670" r:id="rId18"/>
    <p:sldLayoutId id="2147483662" r:id="rId19"/>
    <p:sldLayoutId id="2147483663" r:id="rId20"/>
    <p:sldLayoutId id="2147483664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Hành Vi và Sinh Thái Côn Trùng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r>
              <a:rPr sz="1800"/>
              <a:t>Một Thế Giới Kỳ Diệu Nhỏ Bé</a:t>
            </a:r>
          </a:p>
          <a:p>
            <a:r>
              <a:rPr sz="1800"/>
              <a:t>Người trình bày: [Tên của bạn]</a:t>
            </a:r>
          </a:p>
          <a:p>
            <a:r>
              <a:rPr sz="1800"/>
              <a:t>Ngày: [Ngày hiện tại]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Pheromone: Ngôn Ngữ Hóa Học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Pheromone giới tính: Thu hút bạn tình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Pheromone báo động: Cảnh báo nguy hiểm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Pheromone đường đi: Dẫn đường đến nguồn thức ăn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Ví dụ: Kiến sử dụng pheromone để tạo đường đi kiếm ăn. Ong chúa sử dụng pheromone để kiểm soát đàn.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Côn Trùng Xã Hội: Tổ Chức Phức Tạp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Kiến, ong, mối: Các loài côn trùng có tổ chức xã hội cao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Hệ thống đẳng cấp (caste system): Phân chia vai trò rõ ràng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Phân công lao động (division of labor): Mỗi đẳng cấp đảm nhận nhiệm vụ riêng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Ví dụ: Ong mật có ong chúa, ong thợ, ong đực với các vai trò khác nhau.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Hiệu Quả Giao Tiếp Xã Hội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Theo nghiên cứu gần đây, hiệu quả tìm kiếm thức ăn của kiến có thể lên đến 95% nhờ giao tiếp pheromone.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Điều này cho thấy sự phối hợp và tổ chức cao trong các đàn kiến.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Ứng Dụng Nghiên Cứu Tập Tính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Nghiên cứu tập tính côn trùng giúp phát triển các phương pháp kiểm soát dịch hại hiệu quả hơn.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Ví dụ, sử dụng pheromone để bẫy côn trùng gây hại, giảm 40% thiệt hại mùa màng ở các khu vực được xử lý (2022).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Sự Ăn Thực Vật: Các Chiến Lược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Nhiều loài côn trùng ăn thực vật theo nhiều cách khác nhau.</a:t>
            </a:r>
          </a:p>
          <a:p>
            <a:pPr>
              <a:defRPr/>
            </a:pPr>
            <a:r>
              <a:t>Gặm nhấm: Ăn lá, thân cây (ví dụ: sâu bướm).</a:t>
            </a:r>
          </a:p>
          <a:p>
            <a:pPr>
              <a:defRPr/>
            </a:pPr>
            <a:r>
              <a:t>Hút: Hút nhựa cây (ví dụ: rệp).</a:t>
            </a:r>
          </a:p>
          <a:p>
            <a:pPr>
              <a:defRPr/>
            </a:pPr>
            <a:r>
              <a:t>Đào hầm: Tạo đường hầm trong lá (ví dụ: sâu vẽ bùa).</a:t>
            </a:r>
          </a:p>
          <a:p>
            <a:pPr>
              <a:defRPr/>
            </a:pPr>
            <a:r>
              <a:t>Ảnh hưởng lớn đến sức khỏe và năng suất cây trồng.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Thực vật tiến hóa các cơ chế phòng thủ để chống lại côn trùng.</a:t>
            </a:r>
          </a:p>
          <a:p>
            <a:pPr>
              <a:defRPr/>
            </a:pPr>
            <a:r>
              <a:t>Gai: Ngăn chặn côn trùng ăn (ví dụ: hoa hồng, xương rồng).</a:t>
            </a:r>
          </a:p>
          <a:p>
            <a:pPr>
              <a:defRPr/>
            </a:pPr>
            <a:r>
              <a:t>Lông: Cản trở côn trùng di chuyển và ăn (ví dụ: cây tầm ma).</a:t>
            </a:r>
          </a:p>
          <a:p>
            <a:pPr>
              <a:defRPr/>
            </a:pPr>
            <a:r>
              <a:t>Lớp sáp: Khó khăn cho côn trùng hút nhựa cây.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Thực vật sản xuất các hợp chất hóa học để chống lại côn trùng.</a:t>
            </a:r>
          </a:p>
          <a:p>
            <a:pPr>
              <a:defRPr/>
            </a:pPr>
            <a:r>
              <a:t>Chất độc: Gây hại hoặc giết chết côn trùng (ví dụ: nicotine trong thuốc lá).</a:t>
            </a:r>
          </a:p>
          <a:p>
            <a:pPr>
              <a:defRPr/>
            </a:pPr>
            <a:r>
              <a:t>Chất xua đuổi: Ngăn chặn côn trùng đến gần (ví dụ: pyrethrin trong cúc vạn thọ).</a:t>
            </a:r>
          </a:p>
          <a:p>
            <a:pPr>
              <a:defRPr/>
            </a:pPr>
            <a:r>
              <a:t>Hợp chất dễ bay hơi: Thu hút kẻ thù của côn trùng gây hại.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Côn trùng thụ phấn quan trọng.</a:t>
            </a:r>
          </a:p>
          <a:p>
            <a:pPr>
              <a:defRPr/>
            </a:pPr>
            <a:r>
              <a:t>Ong: Thụ phấn cây trồng, hoa.</a:t>
            </a:r>
          </a:p>
          <a:p>
            <a:pPr>
              <a:defRPr/>
            </a:pPr>
            <a:r>
              <a:t>Bướm: Thụ phấn hoa sặc sỡ.</a:t>
            </a:r>
          </a:p>
          <a:p>
            <a:pPr>
              <a:defRPr/>
            </a:pPr>
            <a:r>
              <a:t>Ruồi, bọ cánh cứng thụ phấn.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Tiến Hóa Chung: Hoa và Côn Trùng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Hoa và côn trùng đã tiến hóa cùng nhau.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Hình dạng hoa: Phù hợp với hình dạng cơ thể của côn trùng thụ phấn.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Màu sắc hoa: Thu hút các loài côn trùng thụ phấn cụ thể.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Mùi hương hoa: Dẫn dụ côn trùng từ xa.</a:t>
            </a:r>
          </a:p>
          <a:p>
            <a:pPr>
              <a:defRPr/>
            </a:pPr>
            <a:r>
              <a:t>Ví dụ: Hoa lan và ong bắp cày.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Nội dung chính của bài thuyết trình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Giới thiệu về sự đa dạng và tầm quan trọng của côn trùng</a:t>
            </a:r>
          </a:p>
          <a:p>
            <a:pPr>
              <a:defRPr/>
            </a:pPr>
            <a:r>
              <a:t>Hành vi giao tiếp và xã hội của côn trùng</a:t>
            </a:r>
          </a:p>
          <a:p>
            <a:pPr>
              <a:defRPr/>
            </a:pPr>
            <a:r>
              <a:t>Tương tác giữa côn trùng và thực vật</a:t>
            </a:r>
          </a:p>
          <a:p>
            <a:pPr>
              <a:defRPr/>
            </a:pPr>
            <a:r>
              <a:t>Vai trò của côn trùng trong hệ sinh thái</a:t>
            </a:r>
          </a:p>
          <a:p>
            <a:pPr>
              <a:defRPr/>
            </a:pPr>
            <a:r>
              <a:t>Bảo tồn và tương lai của côn trùng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Côn trùng và thực vật cùng có lợi.</a:t>
            </a:r>
          </a:p>
          <a:p>
            <a:pPr>
              <a:defRPr/>
            </a:pPr>
            <a:r>
              <a:t>Kiến bảo vệ cây, cây cho kiến ở, ăn.</a:t>
            </a:r>
          </a:p>
          <a:p>
            <a:pPr>
              <a:defRPr/>
            </a:pPr>
            <a:r>
              <a:t>Ví dụ: Cây keo và kiến Acacia.</a:t>
            </a:r>
          </a:p>
          <a:p>
            <a:pPr>
              <a:defRPr/>
            </a:pPr>
            <a:r>
              <a:t>Giảm 50% thiệt hại do côn trùng.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Tương Tác Giữa Côn Trùng và Thực Vật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Vai Trò Của Côn Trùng Trong Hệ Sinh Thái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Côn trùng và vi sinh vật phân hủy chất hữu cơ.</a:t>
            </a:r>
          </a:p>
          <a:p>
            <a:pPr>
              <a:defRPr/>
            </a:pPr>
            <a:r>
              <a:t>Quá trình này giải phóng các chất dinh dưỡng quan trọng.</a:t>
            </a:r>
          </a:p>
          <a:p>
            <a:pPr>
              <a:defRPr/>
            </a:pPr>
            <a:r>
              <a:t>Ví dụ: Bọ hung (Dung Beetles) tăng 20% chu trình dinh dưỡng trong đất.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Phân Hủy: Làm Sạch Môi Trường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Côn trùng giúp giải phóng dinh dưỡng vào đất.</a:t>
            </a:r>
          </a:p>
          <a:p>
            <a:pPr>
              <a:defRPr/>
            </a:pPr>
            <a:r>
              <a:t>Các chất dinh dưỡng này nuôi cây trồng và các sinh vật khác.</a:t>
            </a:r>
          </a:p>
          <a:p>
            <a:pPr>
              <a:defRPr/>
            </a:pPr>
            <a:r>
              <a:t>Ví dụ: Termites ( mối ) xây tổ giúp cải tạo đất.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Chu Trình Dinh Dưỡng: Sự Sống Cho Đất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Côn trùng là nguồn thức ăn cho nhiều loài động vật khác.</a:t>
            </a:r>
          </a:p>
          <a:p>
            <a:pPr>
              <a:defRPr/>
            </a:pPr>
            <a:r>
              <a:t>Chim, bò sát, lưỡng cư và động vật có vú đều ăn côn trùng.</a:t>
            </a:r>
          </a:p>
          <a:p>
            <a:pPr>
              <a:defRPr/>
            </a:pPr>
            <a:r>
              <a:t>Ví dụ: Sâu bướm là thức ăn quan trọng cho chim non.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Lưới Thức Ăn: Nguồn Sống Quan Trọng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Một số loài côn trùng thay đổi môi trường sống của chúng.</a:t>
            </a:r>
          </a:p>
          <a:p>
            <a:pPr>
              <a:defRPr/>
            </a:pPr>
            <a:r>
              <a:t>Ví dụ: Mối xây tổ, ong làm tổ, kiến tạo đường đi.</a:t>
            </a:r>
          </a:p>
          <a:p>
            <a:pPr>
              <a:defRPr/>
            </a:pPr>
            <a:r>
              <a:t>Những thay đổi này ảnh hưởng đến các loài khác.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Kỹ Sư Hệ Sinh Thái: Thay Đổi Môi Trường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Thị trường côn trùng có lợi đạt 877 triệu đô la (2023).</a:t>
            </a:r>
          </a:p>
          <a:p>
            <a:pPr>
              <a:defRPr/>
            </a:pPr>
            <a:r>
              <a:t>Tăng trưởng dự kiến 13.2% CAGR (2023-2028), đạt 1.63 tỷ đô la vào 2028.</a:t>
            </a:r>
          </a:p>
          <a:p>
            <a:pPr>
              <a:defRPr/>
            </a:pPr>
            <a:r>
              <a:t>Bắc Mỹ dẫn đầu thị phần côn trùng có lợi.</a:t>
            </a:r>
          </a:p>
          <a:p>
            <a:pPr>
              <a:defRPr/>
            </a:pPr>
            <a:r>
              <a:t>Ví dụ: Ong bắp cày Ganaspis kimorum được thả ở 15 bang của Hoa Kỳ để kiểm soát sinh học.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Côn Trùng Có Lợi: Thị Trường Phát Triển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Suy giảm côn trùng ảnh hưởng đến các vai trò sinh thái.</a:t>
            </a:r>
          </a:p>
          <a:p>
            <a:pPr>
              <a:defRPr/>
            </a:pPr>
            <a:r>
              <a:t>Mất cân bằng hệ sinh thái, ảnh hưởng đến chuỗi thức ăn.</a:t>
            </a:r>
          </a:p>
          <a:p>
            <a:pPr>
              <a:defRPr/>
            </a:pPr>
            <a:r>
              <a:t>Ví dụ: 75% cây lương thực có nguy cơ do suy giảm thụ phấn.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Suy Giảm Côn Trùng: Hậu Quả Nghiêm Trọng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Các mối đe dọa quần thể côn trùng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Mất môi trường sống: Phá rừng, đô thị hóa, chuyển đổi đất nông nghiệp.</a:t>
            </a:r>
          </a:p>
          <a:p>
            <a:pPr>
              <a:defRPr/>
            </a:pPr>
            <a:r>
              <a:t>Sử dụng thuốc trừ sâu: Ảnh hưởng trực tiếp và gián tiếp đến côn trùng.</a:t>
            </a:r>
          </a:p>
          <a:p>
            <a:pPr>
              <a:defRPr/>
            </a:pPr>
            <a:r>
              <a:t>Biến đổi khí hậu: Thay đổi phạm vi phân bố, thời gian sinh trưởng.</a:t>
            </a:r>
          </a:p>
          <a:p>
            <a:pPr>
              <a:defRPr/>
            </a:pPr>
            <a:r>
              <a:t>Loài xâm lấn: Cạnh tranh, ký sinh, gây bệnh cho côn trùng bản địa.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Giới Thiệu: Sự Đa Dạng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Hậu quả của sự suy giảm côn trùng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Ảnh hưởng đến thụ phấn: 75% cây trồng lương thực có nguy cơ do suy giảm thụ phấn.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Mất cân bằng chuỗi thức ăn: Côn trùng là nguồn thức ăn quan trọng cho nhiều loài động vật.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Giảm các dịch vụ hệ sinh thái: Phân hủy chất hữu cơ, kiểm soát dịch hại tự nhiên.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Ảnh hưởng kinh tế: Giảm năng suất cây trồng, tăng chi phí kiểm soát dịch hại.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Chiến lược bảo tồn côn trùng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Phục hồi môi trường sống: Tạo ra và duy trì các khu vực sống tự nhiên cho côn trùng.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Giảm sử dụng thuốc trừ sâu: Áp dụng các phương pháp kiểm soát dịch hại tổng hợp (IPM).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Thúc đẩy các biện pháp thân thiện với côn trùng thụ phấn: Trồng cây bản địa, tạo môi trường sống cho côn trùng thụ phấn.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Quản lý bền vững đất nông nghiệp: Giảm thiểu tác động tiêu cực đến côn trùng.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Khoa học công dân: Đóng góp bảo tồn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Theo nghiên cứu, tình nguyện viên thu thập khoảng 25% dữ liệu về các loài côn trùng trên toàn cầu, và lên đến 80% ở Châu Âu.</a:t>
            </a:r>
          </a:p>
          <a:p>
            <a:pPr>
              <a:defRPr/>
            </a:pPr>
            <a:r>
              <a:t>Quan sát và ghi lại dữ liệu về côn trùng: Sử dụng các ứng dụng và nền tảng trực tuyến để chia sẻ thông tin.</a:t>
            </a:r>
          </a:p>
          <a:p>
            <a:pPr>
              <a:defRPr/>
            </a:pPr>
            <a:r>
              <a:t>Tham gia các dự án nghiên cứu: Hỗ trợ các nhà khoa học thu thập dữ liệu và phân tích mẫu.</a:t>
            </a:r>
          </a:p>
          <a:p>
            <a:pPr>
              <a:defRPr/>
            </a:pPr>
            <a:r>
              <a:t>Nâng cao nhận thức cộng đồng: Chia sẻ thông tin về tầm quan trọng của côn trùng và các mối đe dọa đối với chúng.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Thị trường côn trùng có lợi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quarter"/>
          </p:nvPr>
        </p:nvSpPr>
        <p:spPr/>
        <p:txBody>
          <a:bodyPr/>
          <a:lstStyle/>
          <a:p>
            <a:pPr>
              <a:defRPr/>
            </a:pPr>
            <a:r>
              <a:t>Thị trường côn trùng có lợi đạt 877 triệu đô la vào năm 2023.</a:t>
            </a:r>
          </a:p>
          <a:p>
            <a:pPr>
              <a:defRPr/>
            </a:pPr>
            <a:r>
              <a:t>Tăng trưởng dự kiến: 13.2% CAGR (2023-2028), dự kiến đạt 1.63 tỷ đô la vào năm 2028.</a:t>
            </a:r>
          </a:p>
          <a:p>
            <a:pPr>
              <a:defRPr/>
            </a:pPr>
            <a:r>
              <a:t>Bắc Mỹ dẫn đầu thị phần thị trường côn trùng có lợi.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Bảo tồn và Tương lai Côn trùng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Giám sát côn trùng toàn cầu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Pháp: 16,349 địa điểm lấy mẫu từ năm 2006.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Hà Lan: 80-100 camera được triển khai hàng năm từ năm 2019.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Úc: Mạng lưới cảm biến âm thanh ghi lại âm thanh động vật hoang dã trên khắp nước Úc (dự án 5 năm).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Đức: AMMOD đã được thử nghiệm tại ba địa điểm từ năm 2020.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Tóm Tắt: Tầm Quan Trọng Của Côn Trùng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Đa dạng sinh học côn trùng: 80% loài chưa được mô tả.</a:t>
            </a:r>
          </a:p>
          <a:p>
            <a:pPr>
              <a:defRPr/>
            </a:pPr>
            <a:r>
              <a:t>Vai trò sinh thái: Thụ phấn, phân hủy, kiểm soát dịch hại.</a:t>
            </a:r>
          </a:p>
          <a:p>
            <a:pPr>
              <a:defRPr/>
            </a:pPr>
            <a:r>
              <a:t>Giá trị kinh tế: Thị trường côn trùng có lợi đạt 877 triệu đô la (2023).</a:t>
            </a:r>
          </a:p>
          <a:p>
            <a:pPr>
              <a:defRPr/>
            </a:pPr>
            <a:r>
              <a:t>Mối liên kết hệ sinh thái: Côn trùng là mắt xích quan trọng.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Hành Động: Bảo Vệ Côn Trùng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Tìm hiểu thêm: Nghiên cứu về côn trùng và hệ sinh thái.</a:t>
            </a:r>
          </a:p>
          <a:p>
            <a:pPr>
              <a:defRPr/>
            </a:pPr>
            <a:r>
              <a:t>Hỗ trợ bảo tồn: Tham gia các dự án bảo tồn côn trùng.</a:t>
            </a:r>
          </a:p>
          <a:p>
            <a:pPr>
              <a:defRPr/>
            </a:pPr>
            <a:r>
              <a:t>Giảm sử dụng thuốc trừ sâu: Ưu tiên các phương pháp IPM (Integrated Pest Management).</a:t>
            </a:r>
          </a:p>
          <a:p>
            <a:pPr>
              <a:defRPr/>
            </a:pPr>
            <a:r>
              <a:t>Bảo vệ môi trường sống: Tạo môi trường sống thân thiện với côn trùng.</a:t>
            </a:r>
          </a:p>
          <a:p>
            <a:pPr>
              <a:defRPr/>
            </a:pPr>
            <a:r>
              <a:t>Hành động nhỏ, thay đổi lớn: Mỗi hành động đều có giá trị.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Thế Giới Không Côn Trùng: Hậu Quả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Sự sụp đổ tiềm tàng của hệ sinh thái do thiếu thụ phấn và phân hủy.</a:t>
            </a:r>
          </a:p>
          <a:p>
            <a:pPr>
              <a:defRPr/>
            </a:pPr>
            <a:r>
              <a:t>Hơn 75% cây lương thực có nguy cơ do suy giảm thụ phấn.</a:t>
            </a:r>
          </a:p>
          <a:p>
            <a:pPr>
              <a:defRPr/>
            </a:pPr>
            <a:r>
              <a:t>Mất cân bằng chuỗi thức ăn: Ảnh hưởng đến chim, động vật có vú và các loài khác.</a:t>
            </a:r>
          </a:p>
          <a:p>
            <a:pPr>
              <a:defRPr/>
            </a:pPr>
            <a:r>
              <a:t>Mất đa dạng sinh học: Nhiều loài thực vật và động vật phụ thuộc vào côn trùng sẽ biến mất.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Bảo Tồn Côn Trùng: Vì Một Tương Lai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Hậu quả kinh tế: Mất các dịch vụ liên quan đến côn trùng.</a:t>
            </a:r>
          </a:p>
          <a:p>
            <a:pPr>
              <a:defRPr/>
            </a:pPr>
            <a:r>
              <a:t>Thị trường côn trùng có lợi trị giá 877 triệu đô la (2023).</a:t>
            </a:r>
          </a:p>
          <a:p>
            <a:pPr>
              <a:defRPr/>
            </a:pPr>
            <a:r>
              <a:t>Tăng trưởng dự kiến 13.2% CAGR (2023-2028), đạt 1.63 tỷ đô la vào năm 2028.</a:t>
            </a:r>
          </a:p>
          <a:p>
            <a:pPr>
              <a:defRPr/>
            </a:pPr>
            <a:r>
              <a:t>Bảo tồn côn trùng là rất quan trọng cho một hành tinh khỏe mạnh.</a:t>
            </a:r>
          </a:p>
          <a:p>
            <a:pPr>
              <a:defRPr/>
            </a:pPr>
            <a:r>
              <a:t>Cần có các biện pháp bảo tồn để bảo vệ sự đa dạng sinh học và duy trì các hệ sinh thái.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Hỏi &amp; Đáp: Thế Giới Côn Trùng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Xin chân thành cảm ơn sự chú ý của quý vị!</a:t>
            </a:r>
          </a:p>
          <a:p>
            <a:pPr>
              <a:defRPr/>
            </a:pPr>
            <a:r>
              <a:t>Chúng tôi rất vui được trả lời bất kỳ câu hỏi nào liên quan đến các chủ đề đã trình bày.</a:t>
            </a:r>
          </a:p>
          <a:p>
            <a:pPr>
              <a:defRPr/>
            </a:pPr>
            <a:r>
              <a:t>Liên hệ để biết thêm thông tin: [Your Email Address] / [Your Phone Number]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Động vật chân đốt: Ba phần cơ thể (đầu, ngực, bụng)</a:t>
            </a:r>
          </a:p>
          <a:p>
            <a:pPr>
              <a:defRPr/>
            </a:pPr>
            <a:r>
              <a:t>Sáu chân</a:t>
            </a:r>
          </a:p>
          <a:p>
            <a:pPr>
              <a:defRPr/>
            </a:pPr>
            <a:r>
              <a:t>Râu</a:t>
            </a:r>
          </a:p>
          <a:p>
            <a:pPr>
              <a:defRPr/>
            </a:pPr>
            <a:r>
              <a:t>Thường có cánh (một số loài không có)</a:t>
            </a:r>
          </a:p>
          <a:p>
            <a:pPr>
              <a:defRPr/>
            </a:pPr>
            <a:r>
              <a:t>Số lượng loài côn trùng chiếm phần lớn trong giới động vật.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Côn Trùng Là Gì?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Tài Nguyên Học Tập Bổ Sung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quarter"/>
          </p:nvPr>
        </p:nvSpPr>
        <p:spPr/>
        <p:txBody>
          <a:bodyPr/>
          <a:lstStyle/>
          <a:p>
            <a:pPr>
              <a:defRPr/>
            </a:pPr>
            <a:r>
              <a:t>Tài liệu tham khảo côn trùng học:</a:t>
            </a:r>
          </a:p>
          <a:p>
            <a:pPr>
              <a:defRPr/>
            </a:pPr>
            <a:r>
              <a:t>- Website: vncreatures.net, entsoc.org</a:t>
            </a:r>
          </a:p>
          <a:p>
            <a:pPr>
              <a:defRPr/>
            </a:pPr>
            <a:r>
              <a:t>- Sách: Các loại côn trùng VN, Côn trùng &amp; sức khỏe</a:t>
            </a:r>
          </a:p>
          <a:p>
            <a:pPr>
              <a:defRPr/>
            </a:pPr>
            <a:r>
              <a:t>- Tổ chức: Viện Sinh thái, Viet Nature, Liên hệ...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Số lượng loài: Ước tính khoảng 5.5 triệu loài (đã biết và chưa biết)</a:t>
            </a:r>
          </a:p>
          <a:p>
            <a:pPr>
              <a:defRPr/>
            </a:pPr>
            <a:r>
              <a:t>Chiếm khoảng 80% số loài côn trùng vẫn chưa được mô tả.</a:t>
            </a:r>
          </a:p>
          <a:p>
            <a:pPr>
              <a:defRPr/>
            </a:pPr>
            <a:r>
              <a:t>So sánh với các nhóm động vật khác: Vượt trội về số lượng loài.</a:t>
            </a:r>
          </a:p>
          <a:p>
            <a:pPr>
              <a:defRPr/>
            </a:pPr>
            <a:r>
              <a:t>Dữ liệu cho thấy, các tình nguyện viên đã thu thập khoảng 25% hồ sơ loài côn trùng trên toàn cầu, và lên đến 80% ở Châu Âu.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Sự Đa Dạng Tuyệt Vời Của Côn Trùng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Thụ phấn: Hỗ trợ sinh sản cho nhiều loài thực vật.</a:t>
            </a:r>
          </a:p>
          <a:p>
            <a:pPr>
              <a:defRPr/>
            </a:pPr>
            <a:r>
              <a:t>Phân hủy: Phân hủy chất hữu cơ, trả lại chất dinh dưỡng cho đất.</a:t>
            </a:r>
          </a:p>
          <a:p>
            <a:pPr>
              <a:defRPr/>
            </a:pPr>
            <a:r>
              <a:t>Chu trình dinh dưỡng: Tham gia vào các chu trình dinh dưỡng quan trọng.</a:t>
            </a:r>
          </a:p>
          <a:p>
            <a:pPr>
              <a:defRPr/>
            </a:pPr>
            <a:r>
              <a:t>Nguồn thức ăn: Là nguồn thức ăn cho nhiều loài động vật khác.</a:t>
            </a:r>
          </a:p>
          <a:p>
            <a:pPr>
              <a:defRPr/>
            </a:pPr>
            <a:r>
              <a:t>Theo nghiên cứu, sự suy giảm quần thể côn trùng có thể gây ra khủng hoảng thụ phấn, ảnh hưởng đến 75% cây trồng lương thực.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Vai Trò Sinh Thái Quan Trọng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0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ext Placeholder 2"/>
          <p:cNvSpPr>
            <a:spLocks noGrp="1"/>
          </p:cNvSpPr>
          <p:nvPr>
            <p:ph type="body" idx="2" sz="quarter"/>
          </p:nvPr>
        </p:nvSpPr>
        <p:spPr/>
        <p:txBody>
          <a:bodyPr/>
          <a:lstStyle/>
          <a:p>
            <a:pPr>
              <a:defRPr/>
            </a:pPr>
            <a:r>
              <a:t>Nông nghiệp: Côn trùng gây hại và côn trùng có ích.</a:t>
            </a:r>
          </a:p>
          <a:p>
            <a:pPr>
              <a:defRPr/>
            </a:pPr>
            <a:r>
              <a:t>Y học: Nghiên cứu và ứng dụng trong y học.</a:t>
            </a:r>
          </a:p>
          <a:p>
            <a:pPr>
              <a:defRPr/>
            </a:pPr>
            <a:r>
              <a:t>Sản phẩm: Mật ong, tơ tằm, sáp ong...</a:t>
            </a:r>
          </a:p>
          <a:p>
            <a:pPr>
              <a:defRPr/>
            </a:pPr>
            <a:r>
              <a:t>Thị trường côn trùng có ích đạt 877 triệu đô la vào năm 2023, với tốc độ tăng trưởng kép hàng năm (CAGR) là 13.2% (2023-2028), dự kiến đạt 1.63 tỷ đô la vào năm 2028. Bắc Mỹ dẫn đầu thị phần.</a:t>
            </a:r>
          </a:p>
          <a:p>
            <a:pPr>
              <a:defRPr/>
            </a:pPr>
            <a:r>
              <a:t>Ví dụ cụ thể: Ong mật đóng vai trò quan trọng trong ngành nông nghiệp.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Tầm Quan Trọng Kinh Tế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>
              <a:defRPr/>
            </a:pPr>
            <a:r>
              <a:t>Insect Communication and Social Behavior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Phương Thức Giao Tiếp Của Côn Trùng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/>
            </a:pPr>
            <a:r>
              <a:t>Pheromone (tín hiệu hóa học): Phổ biến nhất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/>
            </a:pPr>
            <a:r>
              <a:t>Tín hiệu thị giác: Màu sắc, chuyển động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3" sz="half"/>
          </p:nvPr>
        </p:nvSpPr>
        <p:spPr/>
        <p:txBody>
          <a:bodyPr/>
          <a:lstStyle/>
          <a:p>
            <a:pPr>
              <a:defRPr/>
            </a:pPr>
            <a:r>
              <a:t>Tín hiệu âm thanh: Tiếng kêu, rung động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4" sz="half"/>
          </p:nvPr>
        </p:nvSpPr>
        <p:spPr/>
        <p:txBody>
          <a:bodyPr/>
          <a:lstStyle/>
          <a:p>
            <a:pPr>
              <a:defRPr/>
            </a:pPr>
            <a:r>
              <a:t>Tín hiệu xúc giác: Tiếp xúc cơ thể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Noto Sans Symbols</vt:lpstr>
      <vt:lpstr>Wingdings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ĐỖ VĂN TƯ</cp:lastModifiedBy>
  <cp:revision>26</cp:revision>
  <dcterms:created xsi:type="dcterms:W3CDTF">2025-02-13T11:00:48Z</dcterms:created>
  <dcterms:modified xsi:type="dcterms:W3CDTF">2025-07-10T16:59:25Z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