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tadata" ContentType="application/binary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170600" cx="1096962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6" roundtripDataSignature="AMtx7mhQ3tBUQi5bpBH/gRacCwppiNRe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6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7.png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0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0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horizontal ">
  <p:cSld name="Title horizontal 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547200" y="2602898"/>
            <a:ext cx="9268637" cy="150754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body"/>
          </p:nvPr>
        </p:nvSpPr>
        <p:spPr>
          <a:xfrm>
            <a:off x="547200" y="4241130"/>
            <a:ext cx="9268637" cy="1254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indent="-2286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2pPr>
            <a:lvl3pPr indent="-2286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indent="-2286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4pPr>
            <a:lvl5pPr indent="-2286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pic>
        <p:nvPicPr>
          <p:cNvPr descr="fit@hcmus · GitHub" id="16" name="Google Shape;1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969625" cy="204971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/>
          <p:nvPr/>
        </p:nvSpPr>
        <p:spPr>
          <a:xfrm>
            <a:off x="5332413" y="293211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25">
          <p15:clr>
            <a:srgbClr val="FBAE40"/>
          </p15:clr>
        </p15:guide>
        <p15:guide id="2" pos="6185">
          <p15:clr>
            <a:srgbClr val="FBAE40"/>
          </p15:clr>
        </p15:guide>
        <p15:guide id="3" orient="horz" pos="1639">
          <p15:clr>
            <a:srgbClr val="FBAE40"/>
          </p15:clr>
        </p15:guide>
        <p15:guide id="4" orient="horz" pos="2590">
          <p15:clr>
            <a:srgbClr val="FBAE40"/>
          </p15:clr>
        </p15:guide>
        <p15:guide id="5" orient="horz" pos="2669">
          <p15:clr>
            <a:srgbClr val="FBAE40"/>
          </p15:clr>
        </p15:guide>
        <p15:guide id="6" orient="horz" pos="3463">
          <p15:clr>
            <a:srgbClr val="FBAE40"/>
          </p15:clr>
        </p15:guide>
        <p15:guide id="7" orient="horz" pos="1943">
          <p15:clr>
            <a:srgbClr val="FBAE40"/>
          </p15:clr>
        </p15:guide>
        <p15:guide id="8" orient="horz" pos="204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 logo vertical " showMasterSp="0">
  <p:cSld name="White logo vertical 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1"/>
          <p:cNvPicPr preferRelativeResize="0"/>
          <p:nvPr>
            <p:ph idx="2" type="pic"/>
          </p:nvPr>
        </p:nvPicPr>
        <p:blipFill/>
        <p:spPr>
          <a:xfrm>
            <a:off x="-1" y="0"/>
            <a:ext cx="10899775" cy="6170400"/>
          </a:xfrm>
          <a:prstGeom prst="rect">
            <a:avLst/>
          </a:prstGeom>
          <a:blipFill rotWithShape="1">
            <a:blip r:embed="rId2">
              <a:alphaModFix amt="70000"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9672212" y="5561282"/>
            <a:ext cx="1231531" cy="50614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SzPts val="100"/>
              <a:buFont typeface="Arial"/>
              <a:buNone/>
              <a:defRPr sz="100"/>
            </a:lvl1pPr>
            <a:lvl2pPr indent="-2286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2pPr>
            <a:lvl3pPr indent="-2286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indent="-2286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4pPr>
            <a:lvl5pPr indent="-2286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pic>
        <p:nvPicPr>
          <p:cNvPr descr="fit@hcmus · GitHub" id="56" name="Google Shape;5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686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ntent " showMasterSp="0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" type="body"/>
          </p:nvPr>
        </p:nvSpPr>
        <p:spPr>
          <a:xfrm>
            <a:off x="205200" y="259200"/>
            <a:ext cx="105588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3pPr>
            <a:lvl4pPr indent="-2286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4pPr>
            <a:lvl5pPr indent="-2286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60" name="Google Shape;60;p12"/>
          <p:cNvSpPr/>
          <p:nvPr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normAutofit/>
          </a:bodyPr>
          <a:lstStyle/>
          <a:p>
            <a:pPr indent="0" lvl="0" marL="0" marR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55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61" name="Google Shape;61;p12"/>
          <p:cNvSpPr txBox="1"/>
          <p:nvPr>
            <p:ph idx="2" type="body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205200" y="5666400"/>
            <a:ext cx="288290" cy="410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descr="fit@hcmus · GitHub" id="63" name="Google Shape;63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Vertical contents " showMasterSp="0" type="twoObj">
  <p:cSld name="TWO_OBJECT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205200" y="259200"/>
            <a:ext cx="105588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3pPr>
            <a:lvl4pPr indent="-2286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4pPr>
            <a:lvl5pPr indent="-2286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2" type="body"/>
          </p:nvPr>
        </p:nvSpPr>
        <p:spPr>
          <a:xfrm>
            <a:off x="205200" y="1296000"/>
            <a:ext cx="4914000" cy="42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3" type="body"/>
          </p:nvPr>
        </p:nvSpPr>
        <p:spPr>
          <a:xfrm>
            <a:off x="5853600" y="1295999"/>
            <a:ext cx="4914000" cy="42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69" name="Google Shape;69;p13"/>
          <p:cNvSpPr/>
          <p:nvPr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normAutofit/>
          </a:bodyPr>
          <a:lstStyle/>
          <a:p>
            <a:pPr indent="0" lvl="0" marL="0" marR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55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205200" y="5666400"/>
            <a:ext cx="288290" cy="410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descr="fit@hcmus · GitHub" id="71" name="Google Shape;7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pos="3225">
          <p15:clr>
            <a:srgbClr val="FBAE40"/>
          </p15:clr>
        </p15:guide>
        <p15:guide id="9" pos="368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Vertical contents " showMasterSp="0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205200" y="259200"/>
            <a:ext cx="105588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3pPr>
            <a:lvl4pPr indent="-2286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4pPr>
            <a:lvl5pPr indent="-2286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2" type="body"/>
          </p:nvPr>
        </p:nvSpPr>
        <p:spPr>
          <a:xfrm>
            <a:off x="205200" y="1296000"/>
            <a:ext cx="3168000" cy="42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3" type="body"/>
          </p:nvPr>
        </p:nvSpPr>
        <p:spPr>
          <a:xfrm>
            <a:off x="3900600" y="1296000"/>
            <a:ext cx="3168000" cy="42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4" type="body"/>
          </p:nvPr>
        </p:nvSpPr>
        <p:spPr>
          <a:xfrm>
            <a:off x="7596000" y="1295999"/>
            <a:ext cx="3168000" cy="42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78" name="Google Shape;78;p14"/>
          <p:cNvSpPr/>
          <p:nvPr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normAutofit/>
          </a:bodyPr>
          <a:lstStyle/>
          <a:p>
            <a:pPr indent="0" lvl="0" marL="0" marR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55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205200" y="5666400"/>
            <a:ext cx="288290" cy="410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descr="fit@hcmus · GitHub" id="80" name="Google Shape;8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pos="2126">
          <p15:clr>
            <a:srgbClr val="FBAE40"/>
          </p15:clr>
        </p15:guide>
        <p15:guide id="9" pos="2455">
          <p15:clr>
            <a:srgbClr val="FBAE40"/>
          </p15:clr>
        </p15:guide>
        <p15:guide id="10" pos="4453">
          <p15:clr>
            <a:srgbClr val="FBAE40"/>
          </p15:clr>
        </p15:guide>
        <p15:guide id="11" pos="478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Vertical contents " showMasterSp="0">
  <p:cSld name="4 Vertical contents 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205200" y="259200"/>
            <a:ext cx="105588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3pPr>
            <a:lvl4pPr indent="-2286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4pPr>
            <a:lvl5pPr indent="-2286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2" type="body"/>
          </p:nvPr>
        </p:nvSpPr>
        <p:spPr>
          <a:xfrm>
            <a:off x="205200" y="1295399"/>
            <a:ext cx="2541600" cy="42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3" type="body"/>
          </p:nvPr>
        </p:nvSpPr>
        <p:spPr>
          <a:xfrm>
            <a:off x="2877600" y="1295400"/>
            <a:ext cx="2541600" cy="42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86" name="Google Shape;86;p15"/>
          <p:cNvSpPr txBox="1"/>
          <p:nvPr>
            <p:ph idx="4" type="body"/>
          </p:nvPr>
        </p:nvSpPr>
        <p:spPr>
          <a:xfrm>
            <a:off x="5550000" y="1295399"/>
            <a:ext cx="2541600" cy="42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87" name="Google Shape;87;p15"/>
          <p:cNvSpPr txBox="1"/>
          <p:nvPr>
            <p:ph idx="5" type="body"/>
          </p:nvPr>
        </p:nvSpPr>
        <p:spPr>
          <a:xfrm>
            <a:off x="8222400" y="1295400"/>
            <a:ext cx="2541600" cy="42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88" name="Google Shape;88;p15"/>
          <p:cNvSpPr/>
          <p:nvPr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normAutofit/>
          </a:bodyPr>
          <a:lstStyle/>
          <a:p>
            <a:pPr indent="0" lvl="0" marL="0" marR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55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89" name="Google Shape;89;p15"/>
          <p:cNvSpPr txBox="1"/>
          <p:nvPr>
            <p:ph idx="12" type="sldNum"/>
          </p:nvPr>
        </p:nvSpPr>
        <p:spPr>
          <a:xfrm>
            <a:off x="205200" y="5666400"/>
            <a:ext cx="288290" cy="410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descr="fit@hcmus · GitHub" id="90" name="Google Shape;9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pos="1731">
          <p15:clr>
            <a:srgbClr val="FBAE40"/>
          </p15:clr>
        </p15:guide>
        <p15:guide id="9" pos="1810">
          <p15:clr>
            <a:srgbClr val="FBAE40"/>
          </p15:clr>
        </p15:guide>
        <p15:guide id="10" pos="3417">
          <p15:clr>
            <a:srgbClr val="FBAE40"/>
          </p15:clr>
        </p15:guide>
        <p15:guide id="11" pos="3495">
          <p15:clr>
            <a:srgbClr val="FBAE40"/>
          </p15:clr>
        </p15:guide>
        <p15:guide id="12" pos="5098">
          <p15:clr>
            <a:srgbClr val="FBAE40"/>
          </p15:clr>
        </p15:guide>
        <p15:guide id="13" pos="51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Horizontal contents " showMasterSp="0">
  <p:cSld name="2 Horizontal contents 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205200" y="259200"/>
            <a:ext cx="105588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3pPr>
            <a:lvl4pPr indent="-2286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4pPr>
            <a:lvl5pPr indent="-2286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6"/>
          <p:cNvSpPr txBox="1"/>
          <p:nvPr>
            <p:ph idx="2" type="body"/>
          </p:nvPr>
        </p:nvSpPr>
        <p:spPr>
          <a:xfrm>
            <a:off x="205200" y="1296000"/>
            <a:ext cx="10558800" cy="20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3" type="body"/>
          </p:nvPr>
        </p:nvSpPr>
        <p:spPr>
          <a:xfrm>
            <a:off x="205200" y="3481200"/>
            <a:ext cx="10558800" cy="20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96" name="Google Shape;96;p16"/>
          <p:cNvSpPr/>
          <p:nvPr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normAutofit/>
          </a:bodyPr>
          <a:lstStyle/>
          <a:p>
            <a:pPr indent="0" lvl="0" marL="0" marR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55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205200" y="5666400"/>
            <a:ext cx="288290" cy="410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descr="fit@hcmus · GitHub" id="98" name="Google Shape;9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orient="horz" pos="2113">
          <p15:clr>
            <a:srgbClr val="FBAE40"/>
          </p15:clr>
        </p15:guide>
        <p15:guide id="9" orient="horz" pos="219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x 2 Contents " showMasterSp="0">
  <p:cSld name="2 x 2 Contents 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205200" y="259200"/>
            <a:ext cx="105588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3pPr>
            <a:lvl4pPr indent="-2286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4pPr>
            <a:lvl5pPr indent="-2286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101" name="Google Shape;101;p17"/>
          <p:cNvSpPr txBox="1"/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7"/>
          <p:cNvSpPr txBox="1"/>
          <p:nvPr>
            <p:ph idx="2" type="body"/>
          </p:nvPr>
        </p:nvSpPr>
        <p:spPr>
          <a:xfrm>
            <a:off x="205200" y="1296000"/>
            <a:ext cx="4914000" cy="20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3" type="body"/>
          </p:nvPr>
        </p:nvSpPr>
        <p:spPr>
          <a:xfrm>
            <a:off x="5850000" y="1295999"/>
            <a:ext cx="4914000" cy="20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4" type="body"/>
          </p:nvPr>
        </p:nvSpPr>
        <p:spPr>
          <a:xfrm>
            <a:off x="205200" y="3481200"/>
            <a:ext cx="4914000" cy="20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105" name="Google Shape;105;p17"/>
          <p:cNvSpPr txBox="1"/>
          <p:nvPr>
            <p:ph idx="5" type="body"/>
          </p:nvPr>
        </p:nvSpPr>
        <p:spPr>
          <a:xfrm>
            <a:off x="5850000" y="3481200"/>
            <a:ext cx="4914000" cy="20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106" name="Google Shape;106;p17"/>
          <p:cNvSpPr/>
          <p:nvPr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normAutofit/>
          </a:bodyPr>
          <a:lstStyle/>
          <a:p>
            <a:pPr indent="0" lvl="0" marL="0" marR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55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07" name="Google Shape;107;p17"/>
          <p:cNvSpPr txBox="1"/>
          <p:nvPr>
            <p:ph idx="12" type="sldNum"/>
          </p:nvPr>
        </p:nvSpPr>
        <p:spPr>
          <a:xfrm>
            <a:off x="205200" y="5666400"/>
            <a:ext cx="288290" cy="410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descr="fit@hcmus · GitHub" id="108" name="Google Shape;108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orient="horz" pos="2113">
          <p15:clr>
            <a:srgbClr val="FBAE40"/>
          </p15:clr>
        </p15:guide>
        <p15:guide id="9" orient="horz" pos="2192">
          <p15:clr>
            <a:srgbClr val="FBAE40"/>
          </p15:clr>
        </p15:guide>
        <p15:guide id="10" pos="3225">
          <p15:clr>
            <a:srgbClr val="FBAE40"/>
          </p15:clr>
        </p15:guide>
        <p15:guide id="11" pos="3683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x 2 Contents " showMasterSp="0">
  <p:cSld name="3 x 2 Contents 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205200" y="259200"/>
            <a:ext cx="105588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3pPr>
            <a:lvl4pPr indent="-2286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4pPr>
            <a:lvl5pPr indent="-2286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111" name="Google Shape;111;p18"/>
          <p:cNvSpPr txBox="1"/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idx="2" type="body"/>
          </p:nvPr>
        </p:nvSpPr>
        <p:spPr>
          <a:xfrm>
            <a:off x="205200" y="1296000"/>
            <a:ext cx="3168000" cy="20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3" type="body"/>
          </p:nvPr>
        </p:nvSpPr>
        <p:spPr>
          <a:xfrm>
            <a:off x="3900600" y="1295999"/>
            <a:ext cx="3168000" cy="20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4" type="body"/>
          </p:nvPr>
        </p:nvSpPr>
        <p:spPr>
          <a:xfrm>
            <a:off x="7596000" y="1295999"/>
            <a:ext cx="3168000" cy="20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idx="5" type="body"/>
          </p:nvPr>
        </p:nvSpPr>
        <p:spPr>
          <a:xfrm>
            <a:off x="205200" y="3481200"/>
            <a:ext cx="3168000" cy="20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116" name="Google Shape;116;p18"/>
          <p:cNvSpPr txBox="1"/>
          <p:nvPr>
            <p:ph idx="6" type="body"/>
          </p:nvPr>
        </p:nvSpPr>
        <p:spPr>
          <a:xfrm>
            <a:off x="3900600" y="3481200"/>
            <a:ext cx="3168000" cy="20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7" type="body"/>
          </p:nvPr>
        </p:nvSpPr>
        <p:spPr>
          <a:xfrm>
            <a:off x="7596000" y="3481200"/>
            <a:ext cx="3168000" cy="20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118" name="Google Shape;118;p18"/>
          <p:cNvSpPr/>
          <p:nvPr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normAutofit/>
          </a:bodyPr>
          <a:lstStyle/>
          <a:p>
            <a:pPr indent="0" lvl="0" marL="0" marR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55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19" name="Google Shape;119;p18"/>
          <p:cNvSpPr txBox="1"/>
          <p:nvPr>
            <p:ph idx="12" type="sldNum"/>
          </p:nvPr>
        </p:nvSpPr>
        <p:spPr>
          <a:xfrm>
            <a:off x="205200" y="5666400"/>
            <a:ext cx="288290" cy="410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pos="2126">
          <p15:clr>
            <a:srgbClr val="FBAE40"/>
          </p15:clr>
        </p15:guide>
        <p15:guide id="9" pos="2457">
          <p15:clr>
            <a:srgbClr val="FBAE40"/>
          </p15:clr>
        </p15:guide>
        <p15:guide id="10" pos="4453">
          <p15:clr>
            <a:srgbClr val="FBAE40"/>
          </p15:clr>
        </p15:guide>
        <p15:guide id="11" pos="4782">
          <p15:clr>
            <a:srgbClr val="FBAE40"/>
          </p15:clr>
        </p15:guide>
        <p15:guide id="12" orient="horz" pos="2113">
          <p15:clr>
            <a:srgbClr val="FBAE40"/>
          </p15:clr>
        </p15:guide>
        <p15:guide id="13" orient="horz" pos="219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x 2 Contents " showMasterSp="0">
  <p:cSld name="4 x 2 Contents 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205200" y="259200"/>
            <a:ext cx="105588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3pPr>
            <a:lvl4pPr indent="-2286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4pPr>
            <a:lvl5pPr indent="-2286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2" type="body"/>
          </p:nvPr>
        </p:nvSpPr>
        <p:spPr>
          <a:xfrm>
            <a:off x="205200" y="1296000"/>
            <a:ext cx="2541600" cy="20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3" type="body"/>
          </p:nvPr>
        </p:nvSpPr>
        <p:spPr>
          <a:xfrm>
            <a:off x="2877600" y="1295999"/>
            <a:ext cx="2541600" cy="20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125" name="Google Shape;125;p19"/>
          <p:cNvSpPr txBox="1"/>
          <p:nvPr>
            <p:ph idx="4" type="body"/>
          </p:nvPr>
        </p:nvSpPr>
        <p:spPr>
          <a:xfrm>
            <a:off x="5550000" y="1296000"/>
            <a:ext cx="2541600" cy="20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5" type="body"/>
          </p:nvPr>
        </p:nvSpPr>
        <p:spPr>
          <a:xfrm>
            <a:off x="8222400" y="1295999"/>
            <a:ext cx="2541600" cy="20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6" type="body"/>
          </p:nvPr>
        </p:nvSpPr>
        <p:spPr>
          <a:xfrm>
            <a:off x="205200" y="3481200"/>
            <a:ext cx="2541600" cy="20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128" name="Google Shape;128;p19"/>
          <p:cNvSpPr txBox="1"/>
          <p:nvPr>
            <p:ph idx="7" type="body"/>
          </p:nvPr>
        </p:nvSpPr>
        <p:spPr>
          <a:xfrm>
            <a:off x="2877600" y="3481200"/>
            <a:ext cx="2541600" cy="20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129" name="Google Shape;129;p19"/>
          <p:cNvSpPr txBox="1"/>
          <p:nvPr>
            <p:ph idx="8" type="body"/>
          </p:nvPr>
        </p:nvSpPr>
        <p:spPr>
          <a:xfrm>
            <a:off x="5550000" y="3481200"/>
            <a:ext cx="2541600" cy="20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130" name="Google Shape;130;p19"/>
          <p:cNvSpPr txBox="1"/>
          <p:nvPr>
            <p:ph idx="9" type="body"/>
          </p:nvPr>
        </p:nvSpPr>
        <p:spPr>
          <a:xfrm>
            <a:off x="8222400" y="3481200"/>
            <a:ext cx="2541600" cy="20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131" name="Google Shape;131;p19"/>
          <p:cNvSpPr/>
          <p:nvPr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normAutofit/>
          </a:bodyPr>
          <a:lstStyle/>
          <a:p>
            <a:pPr indent="0" lvl="0" marL="0" marR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55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32" name="Google Shape;132;p19"/>
          <p:cNvSpPr txBox="1"/>
          <p:nvPr>
            <p:ph idx="12" type="sldNum"/>
          </p:nvPr>
        </p:nvSpPr>
        <p:spPr>
          <a:xfrm>
            <a:off x="205200" y="5666400"/>
            <a:ext cx="288290" cy="410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orient="horz" pos="2113">
          <p15:clr>
            <a:srgbClr val="FBAE40"/>
          </p15:clr>
        </p15:guide>
        <p15:guide id="9" orient="horz" pos="2192">
          <p15:clr>
            <a:srgbClr val="FBAE40"/>
          </p15:clr>
        </p15:guide>
        <p15:guide id="10" pos="1731">
          <p15:clr>
            <a:srgbClr val="FBAE40"/>
          </p15:clr>
        </p15:guide>
        <p15:guide id="11" pos="1810">
          <p15:clr>
            <a:srgbClr val="FBAE40"/>
          </p15:clr>
        </p15:guide>
        <p15:guide id="12" pos="3416">
          <p15:clr>
            <a:srgbClr val="FBAE40"/>
          </p15:clr>
        </p15:guide>
        <p15:guide id="13" pos="3497">
          <p15:clr>
            <a:srgbClr val="FBAE40"/>
          </p15:clr>
        </p15:guide>
        <p15:guide id="14" pos="5098">
          <p15:clr>
            <a:srgbClr val="FBAE40"/>
          </p15:clr>
        </p15:guide>
        <p15:guide id="15" pos="517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only " showMasterSp="0">
  <p:cSld name="Headline only 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205200" y="259200"/>
            <a:ext cx="105588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3pPr>
            <a:lvl4pPr indent="-2286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4pPr>
            <a:lvl5pPr indent="-2286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135" name="Google Shape;135;p20"/>
          <p:cNvSpPr/>
          <p:nvPr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normAutofit/>
          </a:bodyPr>
          <a:lstStyle/>
          <a:p>
            <a:pPr indent="0" lvl="0" marL="0" marR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55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36" name="Google Shape;136;p20"/>
          <p:cNvSpPr txBox="1"/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205200" y="5666400"/>
            <a:ext cx="288290" cy="410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descr="fit@hcmus · GitHub" id="138" name="Google Shape;13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220242" y="5471257"/>
            <a:ext cx="1695408" cy="699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vertical " showMasterSp="0">
  <p:cSld name="Title vertical 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3289593" y="1152144"/>
            <a:ext cx="7132831" cy="20443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3289593" y="3327191"/>
            <a:ext cx="7132831" cy="1254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indent="-2286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2pPr>
            <a:lvl3pPr indent="-2286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indent="-2286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4pPr>
            <a:lvl5pPr indent="-2286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pic>
        <p:nvPicPr>
          <p:cNvPr descr="fit@hcmus · GitHub" id="22" name="Google Shape;2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88" y="-1"/>
            <a:ext cx="2709247" cy="6170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070">
          <p15:clr>
            <a:srgbClr val="FBAE40"/>
          </p15:clr>
        </p15:guide>
        <p15:guide id="2" pos="6566">
          <p15:clr>
            <a:srgbClr val="FBAE40"/>
          </p15:clr>
        </p15:guide>
        <p15:guide id="3" orient="horz" pos="2093">
          <p15:clr>
            <a:srgbClr val="FBAE40"/>
          </p15:clr>
        </p15:guide>
        <p15:guide id="4" orient="horz" pos="2014">
          <p15:clr>
            <a:srgbClr val="FBAE40"/>
          </p15:clr>
        </p15:guide>
        <p15:guide id="5" orient="horz" pos="347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 " showMasterSp="0" typ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/>
          <p:nvPr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normAutofit/>
          </a:bodyPr>
          <a:lstStyle/>
          <a:p>
            <a:pPr indent="0" lvl="0" marL="0" marR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55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descr="fit@hcmus · GitHub" id="141" name="Google Shape;141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348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horizontal " showMasterSp="0">
  <p:cSld name="Chapter horizontal 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idx="1" type="body"/>
          </p:nvPr>
        </p:nvSpPr>
        <p:spPr>
          <a:xfrm>
            <a:off x="547200" y="2602896"/>
            <a:ext cx="9268637" cy="28926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 cap="none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26" name="Google Shape;26;p4"/>
          <p:cNvSpPr/>
          <p:nvPr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"/>
          <p:cNvSpPr txBox="1"/>
          <p:nvPr>
            <p:ph type="ctrTitle"/>
          </p:nvPr>
        </p:nvSpPr>
        <p:spPr>
          <a:xfrm>
            <a:off x="465781" y="98"/>
            <a:ext cx="2207942" cy="20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0"/>
              <a:buFont typeface="Arial"/>
              <a:buNone/>
              <a:defRPr b="1" sz="15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fit@hcmus · GitHub" id="28" name="Google Shape;2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40495" y="5605342"/>
            <a:ext cx="1092317" cy="450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2">
          <p15:clr>
            <a:srgbClr val="FBAE40"/>
          </p15:clr>
        </p15:guide>
        <p15:guide id="2" pos="6185">
          <p15:clr>
            <a:srgbClr val="FBAE40"/>
          </p15:clr>
        </p15:guide>
        <p15:guide id="3" orient="horz" pos="1639">
          <p15:clr>
            <a:srgbClr val="FBAE40"/>
          </p15:clr>
        </p15:guide>
        <p15:guide id="4" orient="horz" pos="346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vertical " showMasterSp="0">
  <p:cSld name="Chapter vertical 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279831" y="1200075"/>
            <a:ext cx="7072741" cy="3142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 cap="none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31" name="Google Shape;31;p5"/>
          <p:cNvSpPr/>
          <p:nvPr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5"/>
          <p:cNvSpPr txBox="1"/>
          <p:nvPr>
            <p:ph type="ctrTitle"/>
          </p:nvPr>
        </p:nvSpPr>
        <p:spPr>
          <a:xfrm>
            <a:off x="464400" y="99"/>
            <a:ext cx="2207942" cy="20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0"/>
              <a:buFont typeface="Arial"/>
              <a:buNone/>
              <a:defRPr b="1" sz="15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fit@hcmus · GitHub" id="33" name="Google Shape;3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064">
          <p15:clr>
            <a:srgbClr val="FBAE40"/>
          </p15:clr>
        </p15:guide>
        <p15:guide id="2" pos="6524">
          <p15:clr>
            <a:srgbClr val="FBAE40"/>
          </p15:clr>
        </p15:guide>
        <p15:guide id="3" orient="horz" pos="754">
          <p15:clr>
            <a:srgbClr val="FBAE40"/>
          </p15:clr>
        </p15:guide>
        <p15:guide id="4" orient="horz" pos="2738">
          <p15:clr>
            <a:srgbClr val="FBAE40"/>
          </p15:clr>
        </p15:guide>
        <p15:guide id="5" pos="29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picture without text " showMasterSp="0">
  <p:cSld name="Full picture without text 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6"/>
          <p:cNvPicPr preferRelativeResize="0"/>
          <p:nvPr>
            <p:ph idx="2" type="pic"/>
          </p:nvPr>
        </p:nvPicPr>
        <p:blipFill/>
        <p:spPr>
          <a:xfrm>
            <a:off x="0" y="0"/>
            <a:ext cx="10969625" cy="5536800"/>
          </a:xfrm>
          <a:prstGeom prst="rect">
            <a:avLst/>
          </a:prstGeom>
          <a:blipFill rotWithShape="1">
            <a:blip r:embed="rId2">
              <a:alphaModFix amt="70000"/>
            </a:blip>
            <a:stretch>
              <a:fillRect b="0" l="0" r="0" t="0"/>
            </a:stretch>
          </a:blipFill>
          <a:ln>
            <a:noFill/>
          </a:ln>
        </p:spPr>
      </p:pic>
      <p:pic>
        <p:nvPicPr>
          <p:cNvPr descr="fit@hcmus · GitHub" id="36" name="Google Shape;3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48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picture with text " showMasterSp="0">
  <p:cSld name="Full picture with text 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7"/>
          <p:cNvPicPr preferRelativeResize="0"/>
          <p:nvPr>
            <p:ph idx="2" type="pic"/>
          </p:nvPr>
        </p:nvPicPr>
        <p:blipFill/>
        <p:spPr>
          <a:xfrm>
            <a:off x="0" y="0"/>
            <a:ext cx="10969625" cy="5536800"/>
          </a:xfrm>
          <a:prstGeom prst="rect">
            <a:avLst/>
          </a:prstGeom>
          <a:blipFill rotWithShape="1">
            <a:blip r:embed="rId2">
              <a:alphaModFix amt="70000"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39" name="Google Shape;39;p7"/>
          <p:cNvSpPr txBox="1"/>
          <p:nvPr>
            <p:ph idx="1" type="body"/>
          </p:nvPr>
        </p:nvSpPr>
        <p:spPr>
          <a:xfrm>
            <a:off x="406800" y="1036800"/>
            <a:ext cx="3780000" cy="248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216000" lIns="252000" spcFirstLastPara="1" rIns="252000" wrap="square" tIns="216000">
            <a:normAutofit/>
          </a:bodyPr>
          <a:lstStyle>
            <a:lvl1pPr indent="-2286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1pPr>
            <a:lvl2pPr indent="-2286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2pPr>
            <a:lvl3pPr indent="-2286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indent="-2286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4pPr>
            <a:lvl5pPr indent="-2286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pic>
        <p:nvPicPr>
          <p:cNvPr descr="fit@hcmus · GitHub" id="40" name="Google Shape;4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48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horizontal " showMasterSp="0">
  <p:cSld name="Split horizontal 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8"/>
          <p:cNvPicPr preferRelativeResize="0"/>
          <p:nvPr>
            <p:ph idx="2" type="pic"/>
          </p:nvPr>
        </p:nvPicPr>
        <p:blipFill/>
        <p:spPr>
          <a:xfrm>
            <a:off x="0" y="0"/>
            <a:ext cx="10969625" cy="3085200"/>
          </a:xfrm>
          <a:prstGeom prst="rect">
            <a:avLst/>
          </a:prstGeom>
          <a:blipFill rotWithShape="1">
            <a:blip r:embed="rId2">
              <a:alphaModFix amt="70000"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43" name="Google Shape;43;p8"/>
          <p:cNvSpPr txBox="1"/>
          <p:nvPr>
            <p:ph idx="1" type="body"/>
          </p:nvPr>
        </p:nvSpPr>
        <p:spPr>
          <a:xfrm>
            <a:off x="205199" y="3495705"/>
            <a:ext cx="10558800" cy="204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1pPr>
            <a:lvl2pPr indent="-2286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2pPr>
            <a:lvl3pPr indent="-2286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indent="-2286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4pPr>
            <a:lvl5pPr indent="-2286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pic>
        <p:nvPicPr>
          <p:cNvPr descr="fit@hcmus · GitHub" id="44" name="Google Shape;4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949">
          <p15:clr>
            <a:srgbClr val="FBAE40"/>
          </p15:clr>
        </p15:guide>
        <p15:guide id="4" orient="horz" pos="3489">
          <p15:clr>
            <a:srgbClr val="FBAE40"/>
          </p15:clr>
        </p15:guide>
        <p15:guide id="5" orient="horz" pos="220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vertical " showMasterSp="0">
  <p:cSld name="Split vertical 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9"/>
          <p:cNvPicPr preferRelativeResize="0"/>
          <p:nvPr>
            <p:ph idx="2" type="pic"/>
          </p:nvPr>
        </p:nvPicPr>
        <p:blipFill/>
        <p:spPr>
          <a:xfrm>
            <a:off x="0" y="0"/>
            <a:ext cx="5486400" cy="6170400"/>
          </a:xfrm>
          <a:prstGeom prst="rect">
            <a:avLst/>
          </a:prstGeom>
          <a:blipFill rotWithShape="1">
            <a:blip r:embed="rId2">
              <a:alphaModFix amt="70000"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47" name="Google Shape;47;p9"/>
          <p:cNvSpPr txBox="1"/>
          <p:nvPr>
            <p:ph idx="1" type="body"/>
          </p:nvPr>
        </p:nvSpPr>
        <p:spPr>
          <a:xfrm>
            <a:off x="5895302" y="410492"/>
            <a:ext cx="4596486" cy="51263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1pPr>
            <a:lvl2pPr indent="-2286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2pPr>
            <a:lvl3pPr indent="-2286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indent="-2286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4pPr>
            <a:lvl5pPr indent="-2286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pic>
        <p:nvPicPr>
          <p:cNvPr descr="fit@hcmus · GitHub" id="48" name="Google Shape;4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56">
          <p15:clr>
            <a:srgbClr val="FBAE40"/>
          </p15:clr>
        </p15:guide>
        <p15:guide id="2" pos="6609">
          <p15:clr>
            <a:srgbClr val="FBAE40"/>
          </p15:clr>
        </p15:guide>
        <p15:guide id="3" orient="horz" pos="257">
          <p15:clr>
            <a:srgbClr val="FBAE40"/>
          </p15:clr>
        </p15:guide>
        <p15:guide id="4" orient="horz" pos="3489">
          <p15:clr>
            <a:srgbClr val="FBAE40"/>
          </p15:clr>
        </p15:guide>
        <p15:guide id="5" pos="3713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 logo horizontal " showMasterSp="0">
  <p:cSld name="White logo horizontal 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0"/>
          <p:cNvPicPr preferRelativeResize="0"/>
          <p:nvPr>
            <p:ph idx="2" type="pic"/>
          </p:nvPr>
        </p:nvPicPr>
        <p:blipFill/>
        <p:spPr>
          <a:xfrm>
            <a:off x="0" y="-1"/>
            <a:ext cx="10969625" cy="6102967"/>
          </a:xfrm>
          <a:prstGeom prst="rect">
            <a:avLst/>
          </a:prstGeom>
          <a:blipFill rotWithShape="1">
            <a:blip r:embed="rId2">
              <a:alphaModFix amt="70000"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9672212" y="5561282"/>
            <a:ext cx="1231531" cy="50614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SzPts val="100"/>
              <a:buFont typeface="Arial"/>
              <a:buNone/>
              <a:defRPr sz="100"/>
            </a:lvl1pPr>
            <a:lvl2pPr indent="-2286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2pPr>
            <a:lvl3pPr indent="-2286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indent="-2286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4pPr>
            <a:lvl5pPr indent="-2286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pic>
        <p:nvPicPr>
          <p:cNvPr descr="fit@hcmus · GitHub" id="52" name="Google Shape;5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844">
          <p15:clr>
            <a:srgbClr val="FBAE40"/>
          </p15:clr>
        </p15:guide>
      </p15:sldGuideLst>
    </p:ext>
  </p:extLs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>
            <a:alpha val="0"/>
          </a:schemeClr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‒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marR="0" rtl="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‒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‒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‒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‒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‒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fit@hcmus · GitHub"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2400"/>
              <a:t>Deep Learning: An 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t>Deep Learning Architectures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05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Multilayer Perceptron (MLP)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t>Basic architecture of feedforward neural networks.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defRPr/>
            </a:pPr>
            <a:r>
              <a:t>Consists of multiple layers of interconnected neurons.</a:t>
            </a:r>
          </a:p>
          <a:p>
            <a:pPr>
              <a:defRPr/>
            </a:pPr>
            <a:r>
              <a:t>Each neuron applies a weighted sum of its inputs and passes it through an activation function.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Convolutional Neural Networks (CNNs)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t>Designed for processing grid-like data (e.g., images).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defRPr/>
            </a:pPr>
            <a:r>
              <a:t>Key components:</a:t>
            </a:r>
          </a:p>
          <a:p>
            <a:pPr>
              <a:defRPr/>
            </a:pPr>
            <a:r>
              <a:t>   - Convolutional layers: Extract features using filters.</a:t>
            </a:r>
          </a:p>
          <a:p>
            <a:pPr>
              <a:defRPr/>
            </a:pPr>
            <a:r>
              <a:t>   - Pooling layers: Reduce spatial dimensions and computational complexity.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2"/>
          </p:nvPr>
        </p:nvSpPr>
        <p:spPr/>
        <p:txBody>
          <a:bodyPr/>
          <a:p>
            <a:pPr>
              <a:defRPr/>
            </a:p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t>Recurrent Neural Networks (RNNs) process sequential data.</a:t>
            </a:r>
          </a:p>
          <a:p>
            <a:pPr>
              <a:defRPr/>
            </a:pPr>
            <a:r>
              <a:t>Recurrent connections allow information persistence.</a:t>
            </a:r>
          </a:p>
          <a:p>
            <a:pPr>
              <a:defRPr/>
            </a:pPr>
            <a:r>
              <a:t>Applications:</a:t>
            </a:r>
          </a:p>
          <a:p>
            <a:pPr>
              <a:defRPr/>
            </a:pPr>
            <a:r>
              <a:t>- Natural Language Processing (NLP), Machine Translation</a:t>
            </a:r>
          </a:p>
          <a:p>
            <a:pPr>
              <a:defRPr/>
            </a:pPr>
            <a:r>
              <a:t>- Speech Recognition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t>Training Deep Learning Models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06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Loss Functions: Measuring Performance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defRPr/>
            </a:pPr>
            <a:r>
              <a:t>Examples:</a:t>
            </a:r>
          </a:p>
          <a:p>
            <a:pPr>
              <a:defRPr/>
            </a:pPr>
            <a:r>
              <a:t>  - Mean Squared Error (MSE): For regression tasks.</a:t>
            </a:r>
          </a:p>
          <a:p>
            <a:pPr>
              <a:defRPr/>
            </a:pPr>
            <a:r>
              <a:t>  - Cross-Entropy: For classification tasks.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Optimization Algorithms: Finding the Best Weights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t>Iteratively adjust model parameters (weights and biases) to minimize the loss function.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defRPr/>
            </a:pPr>
            <a:r>
              <a:t>Gradient Descent: Basic algorithm, updates parameters in the direction of the negative gradient.</a:t>
            </a:r>
          </a:p>
          <a:p>
            <a:pPr>
              <a:defRPr/>
            </a:pPr>
            <a:r>
              <a:t>Adam: Adaptive Moment Estimation, adjusts the learning rate for each parameter.</a:t>
            </a:r>
          </a:p>
          <a:p>
            <a:pPr>
              <a:defRPr/>
            </a:pPr>
            <a:r>
              <a:t>Other algorithms: SGD, RMSprop, etc.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Backpropagation: The Engine of Learning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t>Backpropagation calculates gradients to update weights: Forward, Loss, Backward, Update.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defRPr/>
            </a:pPr>
            <a:r>
              <a:t>Key steps: Forward pass, Loss calculation, Backward pass (gradient calculation), Weight update.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2"/>
          </p:nvPr>
        </p:nvSpPr>
        <p:spPr/>
        <p:txBody>
          <a:bodyPr/>
          <a:p>
            <a:pPr>
              <a:defRPr/>
            </a:pPr>
            <a:r>
              <a:t>Overfitting and Regularization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t>Overfitting: Poor performance on unseen data despite good training performance.</a:t>
            </a:r>
          </a:p>
          <a:p>
            <a:pPr>
              <a:defRPr/>
            </a:pPr>
            <a:r>
              <a:t>Regularization: Prevents overfitting by penalizing the loss function.</a:t>
            </a:r>
          </a:p>
          <a:p>
            <a:pPr>
              <a:defRPr/>
            </a:pPr>
            <a:r>
              <a:t>Examples:</a:t>
            </a:r>
          </a:p>
          <a:p>
            <a:pPr>
              <a:defRPr/>
            </a:pPr>
            <a:r>
              <a:t>  - L1/L2 Regularization: Adds absolute/squared weights to the loss.</a:t>
            </a:r>
          </a:p>
          <a:p>
            <a:pPr>
              <a:defRPr/>
            </a:pPr>
            <a:r>
              <a:t>  - Dropout: Randomly drops neurons during training.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t>Applications of Deep Learning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07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t>Introduction to Machine Learning and Deep Learning</a:t>
            </a:r>
          </a:p>
          <a:p>
            <a:pPr>
              <a:defRPr/>
            </a:pPr>
            <a:r>
              <a:t>Neural Networks: The Building Blocks</a:t>
            </a:r>
          </a:p>
          <a:p>
            <a:pPr>
              <a:defRPr/>
            </a:pPr>
            <a:r>
              <a:t>Deep Learning Architectures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t>**Image Recognition:**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Deep Learning in Action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defRPr/>
            </a:pPr>
            <a:r>
              <a:t>Object detection: Identifying objects within an image (e.g., cars, pedestrians).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defRPr/>
            </a:pPr>
            <a:r>
              <a:t>Image classification: Categorizing images based on their content (e.g., cat vs. dog).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pPr>
              <a:defRPr/>
            </a:pPr>
            <a:r>
              <a:t>**Natural Language Processing:**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5"/>
          </p:nvPr>
        </p:nvSpPr>
        <p:spPr/>
        <p:txBody>
          <a:bodyPr/>
          <a:lstStyle/>
          <a:p>
            <a:pPr>
              <a:defRPr/>
            </a:pPr>
            <a:r>
              <a:t>Machine translation: Translating text from one language to another.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t>**Speech Recognition:**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Deep Learning Across Industries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defRPr/>
            </a:pPr>
            <a:r>
              <a:t>Voice assistants: Enabling voice-controlled devices (e.g., Siri, Alexa).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defRPr/>
            </a:pPr>
            <a:r>
              <a:t>Transcription: Converting speech to text.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pPr>
              <a:defRPr/>
            </a:pPr>
            <a:r>
              <a:t>**Healthcare:**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5"/>
          </p:nvPr>
        </p:nvSpPr>
        <p:spPr/>
        <p:txBody>
          <a:bodyPr/>
          <a:lstStyle/>
          <a:p>
            <a:pPr>
              <a:defRPr/>
            </a:pPr>
            <a:r>
              <a:t>Medical image analysis: Assisting in the diagnosis of diseases from medical images.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Deep Learning: Key Takeaways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t>Neural Networks: Inspired by the human brain.</a:t>
            </a:r>
          </a:p>
          <a:p>
            <a:pPr>
              <a:defRPr/>
            </a:pPr>
            <a:r>
              <a:t>Deep Learning Architectures: CNNs, RNNs, Transformers.</a:t>
            </a:r>
          </a:p>
          <a:p>
            <a:pPr>
              <a:defRPr/>
            </a:pPr>
            <a:r>
              <a:t>Training: Loss functions, optimization, backpropagation.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The Future of Deep Learning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t>Explainable AI (XAI): Making models transparent.</a:t>
            </a:r>
          </a:p>
          <a:p>
            <a:pPr>
              <a:defRPr/>
            </a:pPr>
            <a:r>
              <a:t>AutoML: Automating building and deploying models.</a:t>
            </a:r>
          </a:p>
          <a:p>
            <a:pPr>
              <a:defRPr/>
            </a:pPr>
            <a:r>
              <a:t>Edge Computing: Deploying models on edge devices.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Thank You &amp; Further Learning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t>Key Takeaways: Deep learning is a powerful subset.</a:t>
            </a:r>
          </a:p>
          <a:p>
            <a:pPr>
              <a:defRPr/>
            </a:pPr>
            <a:r>
              <a:t>Neural networks are the core building blocks.</a:t>
            </a:r>
          </a:p>
          <a:p>
            <a:pPr>
              <a:defRPr/>
            </a:pPr>
            <a:r>
              <a:t>Contact: [Your Email/LinkedIn]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Q &amp; 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t>Open the floor for questions.</a:t>
            </a:r>
          </a:p>
          <a:p>
            <a:pPr>
              <a:defRPr/>
            </a:pPr>
            <a:r>
              <a:t>We're here to clarify any doubts you may have.</a:t>
            </a:r>
          </a:p>
          <a:p>
            <a:pPr>
              <a:defRPr/>
            </a:pPr>
            <a:r>
              <a:t>No question is too simple or too complex!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Backup Q&amp;A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t>We have time for a few more questions.</a:t>
            </a:r>
          </a:p>
          <a:p>
            <a:pPr>
              <a:defRPr/>
            </a:pPr>
            <a:r>
              <a:t>Thank you for your active participation!</a:t>
            </a:r>
          </a:p>
          <a:p>
            <a:pPr>
              <a:defRPr/>
            </a:pPr>
            <a:r>
              <a:t>Reach out via email or LinkedIn.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t>Introduction to Machine Learning and Deep Learning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03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What is Machine Learning?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t>Machine learning: Computer systems learn from data without explicit programming.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defRPr/>
            </a:pPr>
            <a:r>
              <a:t>Focuses on algorithms that learn patterns and make predictions or decisions.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t>Supervised Learning: Learning from labeled data (input-output pairs).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Types of Machine Learning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defRPr/>
            </a:pPr>
            <a:r>
              <a:t>  * Examples: Classification, Regression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defRPr/>
            </a:pPr>
            <a:r>
              <a:t>Unsupervised Learning: Learning from unlabeled data to discover patterns.</a:t>
            </a:r>
          </a:p>
          <a:p>
            <a:pPr>
              <a:defRPr/>
            </a:pPr>
            <a:r>
              <a:t>  * Examples: Clustering, Dimensionality Reduction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t>Neural Networks: The Building Blocks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04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2"/>
          </p:nvPr>
        </p:nvSpPr>
        <p:spPr/>
        <p:txBody>
          <a:bodyPr/>
          <a:p>
            <a:pPr>
              <a:defRPr/>
            </a:pPr>
            <a:r>
              <a:t>The Neuron: Biological Inspiration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t>Inspired by biological neurons; receives, processes, and outputs.</a:t>
            </a:r>
          </a:p>
          <a:p>
            <a:pPr>
              <a:defRPr/>
            </a:pPr>
            <a:r>
              <a:t>Mathematical Model:</a:t>
            </a:r>
          </a:p>
          <a:p>
            <a:pPr>
              <a:defRPr/>
            </a:pPr>
            <a:r>
              <a:t>* Inputs (x1, x2, ..., xn)</a:t>
            </a:r>
          </a:p>
          <a:p>
            <a:pPr>
              <a:defRPr/>
            </a:pPr>
            <a:r>
              <a:t>* Weights (w1, w2, ..., wn)</a:t>
            </a:r>
          </a:p>
          <a:p>
            <a:pPr>
              <a:defRPr/>
            </a:pPr>
            <a:r>
              <a:t>* Summation: Σ (xi * wi)  Activation Function: f(Σ (xi * wi) + b) Output: a = f(z)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2"/>
          </p:nvPr>
        </p:nvSpPr>
        <p:spPr/>
        <p:txBody>
          <a:bodyPr/>
          <a:p>
            <a:pPr>
              <a:defRPr/>
            </a:pPr>
            <a:r>
              <a:t>Layers: Input, Hidden, Output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t>Input Layer: Receives the initial data.</a:t>
            </a:r>
          </a:p>
          <a:p>
            <a:pPr>
              <a:defRPr/>
            </a:pPr>
            <a:r>
              <a:t>Hidden Layers: Perform complex computations (one or more).</a:t>
            </a:r>
          </a:p>
          <a:p>
            <a:pPr>
              <a:defRPr/>
            </a:pPr>
            <a:r>
              <a:t>Output Layer: Produces the final result.</a:t>
            </a:r>
          </a:p>
          <a:p>
            <a:pPr>
              <a:defRPr/>
            </a:pPr>
            <a:r>
              <a:t>Deep Neural Networks: Networks with multiple hidden layers.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2"/>
          </p:nvPr>
        </p:nvSpPr>
        <p:spPr/>
        <p:txBody>
          <a:bodyPr/>
          <a:p>
            <a:pPr>
              <a:defRPr/>
            </a:pPr>
            <a:r>
              <a:t>Weights, Biases, and Activation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t>Weights: Connection strength, adjusted during training.</a:t>
            </a:r>
          </a:p>
          <a:p>
            <a:pPr>
              <a:defRPr/>
            </a:pPr>
            <a:r>
              <a:t>Biases: Activate neurons even with zero input; adjusted during training.</a:t>
            </a:r>
          </a:p>
          <a:p>
            <a:pPr>
              <a:defRPr/>
            </a:pPr>
            <a:r>
              <a:t>Activation Functions: Introduce non-linearity for complex patterns.</a:t>
            </a:r>
          </a:p>
          <a:p>
            <a:pPr>
              <a:defRPr/>
            </a:pPr>
            <a:r>
              <a:t>Examples: Sigmoid (0 to 1), ReLU (x if x &gt; 0, else 0), Tanh (-1 to 1).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osch 2024">
  <a:themeElements>
    <a:clrScheme name="Bosch Blau">
      <a:dk1>
        <a:srgbClr val="000000"/>
      </a:dk1>
      <a:lt1>
        <a:srgbClr val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2025-02-13T11:00:48Z</dcterms:created>
  <dc:creator>FIXED-TERM Do Van Tu (MS/EMC-TM-XC)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