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tadata" ContentType="application/binary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"/>
  </p:notesMasterIdLst>
  <p:sldIdLst>
    <p:sldId id="256" r:id="rId5"/>
    <p:sldId id="257" r:id="rId4"/>
    <p:sldId id="258" r:id="rId3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10969625" cy="61706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" roundtripDataSignature="AMtx7mhQ3tBUQi5bpBH/gRacCwppiNRe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5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3.xml"/><Relationship Id="rId4" Type="http://schemas.openxmlformats.org/officeDocument/2006/relationships/slide" Target="slides/slide2.xml"/><Relationship Id="rId5" Type="http://schemas.openxmlformats.org/officeDocument/2006/relationships/slide" Target="slides/slide1.xml"/><Relationship Id="rId6" Type="http://customschemas.google.com/relationships/presentationmetadata" Target="metadata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horizontal " userDrawn="1">
  <p:cSld name="Title horizontal 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anner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0969625" cy="2049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Logo" descr="fit@hcmus · GitHub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Presentation Title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7199" y="2254186"/>
            <a:ext cx="9268637" cy="1507549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10" name="Name Date placeholder">
            <a:extLst>
              <a:ext uri="{FF2B5EF4-FFF2-40B4-BE49-F238E27FC236}">
                <a16:creationId xmlns:a16="http://schemas.microsoft.com/office/drawing/2014/main" id="{77B0DFCC-F037-4745-849A-E2902A32AC7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7198" y="3877138"/>
            <a:ext cx="9268637" cy="17120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25">
          <p15:clr>
            <a:srgbClr val="FBAE40"/>
          </p15:clr>
        </p15:guide>
        <p15:guide id="2" pos="6185">
          <p15:clr>
            <a:srgbClr val="FBAE40"/>
          </p15:clr>
        </p15:guide>
        <p15:guide id="3" orient="horz" pos="1639">
          <p15:clr>
            <a:srgbClr val="FBAE40"/>
          </p15:clr>
        </p15:guide>
        <p15:guide id="4" orient="horz" pos="2590">
          <p15:clr>
            <a:srgbClr val="FBAE40"/>
          </p15:clr>
        </p15:guide>
        <p15:guide id="5" orient="horz" pos="2669">
          <p15:clr>
            <a:srgbClr val="FBAE40"/>
          </p15:clr>
        </p15:guide>
        <p15:guide id="6" orient="horz" pos="3463">
          <p15:clr>
            <a:srgbClr val="FBAE40"/>
          </p15:clr>
        </p15:guide>
        <p15:guide id="7" orient="horz" pos="1943">
          <p15:clr>
            <a:srgbClr val="FBAE40"/>
          </p15:clr>
        </p15:guide>
        <p15:guide id="8" orient="horz" pos="204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verse 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ogo"/>
          <p:cNvSpPr txBox="1">
            <a:spLocks noGrp="1" noRot="1" noMove="1" noResize="1" noEditPoints="1" noAdjustHandles="1" noChangeArrowheads="1" noChangeShapeType="1"/>
          </p:cNvSpPr>
          <p:nvPr>
            <p:ph type="body" idx="1" hasCustomPrompt="1"/>
          </p:nvPr>
        </p:nvSpPr>
        <p:spPr>
          <a:xfrm>
            <a:off x="634875" y="808264"/>
            <a:ext cx="4596486" cy="4796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514350" lvl="0" indent="-28575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  <a:defRPr/>
            </a:lvl1pPr>
            <a:lvl2pPr marL="914400" lvl="1" indent="-228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2pPr>
            <a:lvl3pPr marL="1371600" lvl="2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marL="1828800" lvl="3" indent="-228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4pPr>
            <a:lvl5pPr marL="2286000" lvl="4" indent="-228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5pPr>
            <a:lvl6pPr marL="2743200" lvl="5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marL="3200400" lvl="6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marL="3657600" lvl="7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marL="4114800" lvl="8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>
            <a:pPr lvl="0"/>
            <a:r>
              <a:rPr lang="en-US" noProof="1"/>
              <a:t>Add Text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43549" y="808262"/>
            <a:ext cx="4953001" cy="4796855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2" name="Chapter_title">
            <a:extLst>
              <a:ext uri="{FF2B5EF4-FFF2-40B4-BE49-F238E27FC236}">
                <a16:creationId xmlns:a16="http://schemas.microsoft.com/office/drawing/2014/main" id="{70A7DDB5-9A93-2C32-858A-EA883E81F9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15971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plit horizontal " preserve="1" userDrawn="1">
  <p:cSld name="1_Split horizontal 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Logo" descr="fit@hcmus · GitHub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Picture Placeholder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231970" y="742950"/>
            <a:ext cx="10600842" cy="3216166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4098471"/>
            <a:ext cx="10558800" cy="1438328"/>
          </a:xfrm>
        </p:spPr>
        <p:txBody>
          <a:bodyPr lIns="0" tIns="0" rIns="0" bIns="0">
            <a:normAutofit/>
          </a:bodyPr>
          <a:lstStyle>
            <a:lvl1pPr marL="285750" indent="-285750">
              <a:buFont typeface="Wingdings" panose="05000000000000000000" pitchFamily="2" charset="2"/>
              <a:buChar char="Ø"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  <p:sp>
        <p:nvSpPr>
          <p:cNvPr id="2" name="Chapter_title">
            <a:extLst>
              <a:ext uri="{FF2B5EF4-FFF2-40B4-BE49-F238E27FC236}">
                <a16:creationId xmlns:a16="http://schemas.microsoft.com/office/drawing/2014/main" id="{0E0352A3-7FD0-92F9-450A-C67D7DC33F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527267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949">
          <p15:clr>
            <a:srgbClr val="FBAE40"/>
          </p15:clr>
        </p15:guide>
        <p15:guide id="4" orient="horz" pos="3489">
          <p15:clr>
            <a:srgbClr val="FBAE40"/>
          </p15:clr>
        </p15:guide>
        <p15:guide id="5" orient="horz" pos="220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ogo"/>
          <p:cNvSpPr txBox="1">
            <a:spLocks noGrp="1" noRot="1" noMove="1" noResize="1" noEditPoints="1" noAdjustHandles="1" noChangeArrowheads="1" noChangeShapeType="1"/>
          </p:cNvSpPr>
          <p:nvPr>
            <p:ph type="body" idx="1" hasCustomPrompt="1"/>
          </p:nvPr>
        </p:nvSpPr>
        <p:spPr>
          <a:xfrm>
            <a:off x="5879537" y="849085"/>
            <a:ext cx="4596486" cy="4724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514350" lvl="0" indent="-28575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  <a:defRPr/>
            </a:lvl1pPr>
            <a:lvl2pPr marL="914400" lvl="1" indent="-228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2pPr>
            <a:lvl3pPr marL="1371600" lvl="2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marL="1828800" lvl="3" indent="-228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4pPr>
            <a:lvl5pPr marL="2286000" lvl="4" indent="-228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5pPr>
            <a:lvl6pPr marL="2743200" lvl="5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marL="3200400" lvl="6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marL="3657600" lvl="7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marL="4114800" lvl="8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>
            <a:pPr lvl="0"/>
            <a:r>
              <a:rPr lang="en-US" noProof="1"/>
              <a:t>Add Text</a:t>
            </a:r>
          </a:p>
        </p:txBody>
      </p:sp>
      <p:sp>
        <p:nvSpPr>
          <p:cNvPr id="4" name="Content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77714" y="849085"/>
            <a:ext cx="4953001" cy="4724501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2" name="Chapter_title">
            <a:extLst>
              <a:ext uri="{FF2B5EF4-FFF2-40B4-BE49-F238E27FC236}">
                <a16:creationId xmlns:a16="http://schemas.microsoft.com/office/drawing/2014/main" id="{4519EF8B-BDA3-0FDA-7E49-64A0679A37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568128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White logo horizontal " userDrawn="1">
  <p:cSld name="White logo horizontal 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" hasCustomPrompt="1"/>
          </p:nvPr>
        </p:nvSpPr>
        <p:spPr>
          <a:xfrm>
            <a:off x="0" y="808264"/>
            <a:ext cx="10969625" cy="5294702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pic>
        <p:nvPicPr>
          <p:cNvPr id="7" name="Logo" descr="fit@hcmus · GitHub"/>
          <p:cNvPicPr preferRelativeResize="0">
            <a:picLocks noGrp="1" noRot="1" noMove="1" noResize="1" noEditPoints="1" noAdjustHandles="1" noChangeArrowheads="1" noChangeShapeType="1" noCrop="1"/>
          </p:cNvPicPr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9672213" y="5561282"/>
            <a:ext cx="1160600" cy="47845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hapter_title">
            <a:extLst>
              <a:ext uri="{FF2B5EF4-FFF2-40B4-BE49-F238E27FC236}">
                <a16:creationId xmlns:a16="http://schemas.microsoft.com/office/drawing/2014/main" id="{1A45C5DD-7758-30DF-6A15-7D79D3BAA5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endParaRPr lang="en-US" noProof="1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 Content " userDrawn="1">
  <p:cSld name="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Logo" descr="fit@hcmus · GitHub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hapter_title"/>
          <p:cNvSpPr>
            <a:spLocks noGrp="1"/>
          </p:cNvSpPr>
          <p:nvPr>
            <p:ph type="body" sz="quarter" idx="15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endParaRPr lang="en-US" noProof="1"/>
          </a:p>
        </p:txBody>
      </p:sp>
      <p:sp>
        <p:nvSpPr>
          <p:cNvPr id="9" name="Slide_Title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Content_placeholder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05200" y="1296000"/>
            <a:ext cx="105588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 Vertical contents " userDrawn="1">
  <p:cSld name="TWO_OBJECT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Logo" descr="fit@hcmus · GitHub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hapter Title"/>
          <p:cNvSpPr>
            <a:spLocks noGrp="1"/>
          </p:cNvSpPr>
          <p:nvPr>
            <p:ph type="body" sz="quarter" idx="15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endParaRPr lang="en-US" noProof="1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pos="3225">
          <p15:clr>
            <a:srgbClr val="FBAE40"/>
          </p15:clr>
        </p15:guide>
        <p15:guide id="9" pos="368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plit horizontal " preserve="1" userDrawn="1">
  <p:cSld name="1_Split horizontal 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Logo" descr="fit@hcmus · GitHub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231970" y="742950"/>
            <a:ext cx="10600842" cy="3216166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4098471"/>
            <a:ext cx="10558800" cy="1438328"/>
          </a:xfrm>
        </p:spPr>
        <p:txBody>
          <a:bodyPr lIns="0" tIns="0" rIns="0" bIns="0">
            <a:normAutofit/>
          </a:bodyPr>
          <a:lstStyle>
            <a:lvl1pPr marL="285750" indent="-285750">
              <a:buFont typeface="Wingdings" panose="05000000000000000000" pitchFamily="2" charset="2"/>
              <a:buChar char="Ø"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  <p:sp>
        <p:nvSpPr>
          <p:cNvPr id="2" name="Chapter_title">
            <a:extLst>
              <a:ext uri="{FF2B5EF4-FFF2-40B4-BE49-F238E27FC236}">
                <a16:creationId xmlns:a16="http://schemas.microsoft.com/office/drawing/2014/main" id="{0E0352A3-7FD0-92F9-450A-C67D7DC33F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239094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949">
          <p15:clr>
            <a:srgbClr val="FBAE40"/>
          </p15:clr>
        </p15:guide>
        <p15:guide id="4" orient="horz" pos="3489">
          <p15:clr>
            <a:srgbClr val="FBAE40"/>
          </p15:clr>
        </p15:guide>
        <p15:guide id="5" orient="horz" pos="220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 Vertical contents " userDrawn="1">
  <p:cSld name="OBJECT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Logo" descr="fit@hcmus · GitHub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hapter Title"/>
          <p:cNvSpPr>
            <a:spLocks noGrp="1"/>
          </p:cNvSpPr>
          <p:nvPr>
            <p:ph type="body" sz="quarter" idx="15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endParaRPr lang="en-US" noProof="1"/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06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96000" y="1295999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pos="2126">
          <p15:clr>
            <a:srgbClr val="FBAE40"/>
          </p15:clr>
        </p15:guide>
        <p15:guide id="9" pos="2455">
          <p15:clr>
            <a:srgbClr val="FBAE40"/>
          </p15:clr>
        </p15:guide>
        <p15:guide id="10" pos="4453">
          <p15:clr>
            <a:srgbClr val="FBAE40"/>
          </p15:clr>
        </p15:guide>
        <p15:guide id="11" pos="478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ogo"/>
          <p:cNvSpPr txBox="1">
            <a:spLocks noGrp="1" noRot="1" noMove="1" noResize="1" noEditPoints="1" noAdjustHandles="1" noChangeArrowheads="1" noChangeShapeType="1"/>
          </p:cNvSpPr>
          <p:nvPr>
            <p:ph type="body" idx="1" hasCustomPrompt="1"/>
          </p:nvPr>
        </p:nvSpPr>
        <p:spPr>
          <a:xfrm>
            <a:off x="5879537" y="849085"/>
            <a:ext cx="4596486" cy="4724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514350" lvl="0" indent="-28575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  <a:defRPr/>
            </a:lvl1pPr>
            <a:lvl2pPr marL="914400" lvl="1" indent="-228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2pPr>
            <a:lvl3pPr marL="1371600" lvl="2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marL="1828800" lvl="3" indent="-228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4pPr>
            <a:lvl5pPr marL="2286000" lvl="4" indent="-228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5pPr>
            <a:lvl6pPr marL="2743200" lvl="5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marL="3200400" lvl="6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marL="3657600" lvl="7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marL="4114800" lvl="8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>
            <a:pPr lvl="0"/>
            <a:r>
              <a:rPr lang="en-US" noProof="1"/>
              <a:t>Add Text</a:t>
            </a:r>
          </a:p>
        </p:txBody>
      </p:sp>
      <p:sp>
        <p:nvSpPr>
          <p:cNvPr id="4" name="Content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77714" y="849085"/>
            <a:ext cx="4953001" cy="4724501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2" name="Chapter_title">
            <a:extLst>
              <a:ext uri="{FF2B5EF4-FFF2-40B4-BE49-F238E27FC236}">
                <a16:creationId xmlns:a16="http://schemas.microsoft.com/office/drawing/2014/main" id="{4519EF8B-BDA3-0FDA-7E49-64A0679A37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1647297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4 Vertical contents " userDrawn="1">
  <p:cSld name="4 Vertical contents 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Logo" descr="fit@hcmus · GitHub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Chapter Title"/>
          <p:cNvSpPr>
            <a:spLocks noGrp="1"/>
          </p:cNvSpPr>
          <p:nvPr>
            <p:ph type="body" sz="quarter" idx="15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endParaRPr lang="en-US" noProof="1"/>
          </a:p>
        </p:txBody>
      </p:sp>
      <p:sp>
        <p:nvSpPr>
          <p:cNvPr id="14" name="Slide Title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7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8776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500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0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2224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pos="1731">
          <p15:clr>
            <a:srgbClr val="FBAE40"/>
          </p15:clr>
        </p15:guide>
        <p15:guide id="9" pos="1810">
          <p15:clr>
            <a:srgbClr val="FBAE40"/>
          </p15:clr>
        </p15:guide>
        <p15:guide id="10" pos="3417">
          <p15:clr>
            <a:srgbClr val="FBAE40"/>
          </p15:clr>
        </p15:guide>
        <p15:guide id="11" pos="3495">
          <p15:clr>
            <a:srgbClr val="FBAE40"/>
          </p15:clr>
        </p15:guide>
        <p15:guide id="12" pos="5098">
          <p15:clr>
            <a:srgbClr val="FBAE40"/>
          </p15:clr>
        </p15:guide>
        <p15:guide id="13" pos="51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vertical " userDrawn="1">
  <p:cSld name="Title vertical 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Logo" descr="fit@hcmus · GitHub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Banner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588" y="-1"/>
            <a:ext cx="2709247" cy="617061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89592" y="275230"/>
            <a:ext cx="7132831" cy="1142866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5C2B86F-C1CA-4E64-9221-A99B4E89D28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289591" y="1573078"/>
            <a:ext cx="7132831" cy="2750950"/>
          </a:xfrm>
        </p:spPr>
        <p:txBody>
          <a:bodyPr>
            <a:normAutofit/>
          </a:bodyPr>
          <a:lstStyle>
            <a:lvl1pPr marL="457200" indent="-457200">
              <a:buFont typeface="+mj-lt"/>
              <a:buAutoNum type="arabicPeriod"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070">
          <p15:clr>
            <a:srgbClr val="FBAE40"/>
          </p15:clr>
        </p15:guide>
        <p15:guide id="2" pos="6566">
          <p15:clr>
            <a:srgbClr val="FBAE40"/>
          </p15:clr>
        </p15:guide>
        <p15:guide id="3" orient="horz" pos="2093">
          <p15:clr>
            <a:srgbClr val="FBAE40"/>
          </p15:clr>
        </p15:guide>
        <p15:guide id="4" orient="horz" pos="2014">
          <p15:clr>
            <a:srgbClr val="FBAE40"/>
          </p15:clr>
        </p15:guide>
        <p15:guide id="5" orient="horz" pos="347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 Horizontal contents " userDrawn="1">
  <p:cSld name="2 Horizontal contents 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Logo" descr="fit@hcmus · GitHub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hapter title"/>
          <p:cNvSpPr>
            <a:spLocks noGrp="1"/>
          </p:cNvSpPr>
          <p:nvPr>
            <p:ph type="body" sz="quarter" idx="15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endParaRPr lang="en-US" noProof="1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orient="horz" pos="2113">
          <p15:clr>
            <a:srgbClr val="FBAE40"/>
          </p15:clr>
        </p15:guide>
        <p15:guide id="9" orient="horz" pos="219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 x 2 Contents " userDrawn="1">
  <p:cSld name="2 x 2 Contents 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Logo" descr="fit@hcmus · GitHub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hapter Title"/>
          <p:cNvSpPr>
            <a:spLocks noGrp="1"/>
          </p:cNvSpPr>
          <p:nvPr>
            <p:ph type="body" sz="quarter" idx="15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endParaRPr lang="en-US" noProof="1"/>
          </a:p>
        </p:txBody>
      </p:sp>
      <p:sp>
        <p:nvSpPr>
          <p:cNvPr id="12" name="Slide Title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0000" y="1295999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00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orient="horz" pos="2113">
          <p15:clr>
            <a:srgbClr val="FBAE40"/>
          </p15:clr>
        </p15:guide>
        <p15:guide id="9" orient="horz" pos="2192">
          <p15:clr>
            <a:srgbClr val="FBAE40"/>
          </p15:clr>
        </p15:guide>
        <p15:guide id="10" pos="3225">
          <p15:clr>
            <a:srgbClr val="FBAE40"/>
          </p15:clr>
        </p15:guide>
        <p15:guide id="11" pos="368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horizontal " userDrawn="1">
  <p:cSld name="Chapter horizontal 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Banner"/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Logo" descr="fit@hcmus · GitHub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605342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9" name="Chaper Number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dirty="0"/>
              <a:t>01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2">
          <p15:clr>
            <a:srgbClr val="FBAE40"/>
          </p15:clr>
        </p15:guide>
        <p15:guide id="2" pos="6185">
          <p15:clr>
            <a:srgbClr val="FBAE40"/>
          </p15:clr>
        </p15:guide>
        <p15:guide id="3" orient="horz" pos="1639">
          <p15:clr>
            <a:srgbClr val="FBAE40"/>
          </p15:clr>
        </p15:guide>
        <p15:guide id="4" orient="horz" pos="346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vertical " userDrawn="1">
  <p:cSld name="Chapter vertical 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Banner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Logo" descr="fit@hcmus · GitHub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9831" y="1200075"/>
            <a:ext cx="7072741" cy="3142785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7" name="Chapter Number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400" y="99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dirty="0"/>
              <a:t>01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064">
          <p15:clr>
            <a:srgbClr val="FBAE40"/>
          </p15:clr>
        </p15:guide>
        <p15:guide id="2" pos="6524">
          <p15:clr>
            <a:srgbClr val="FBAE40"/>
          </p15:clr>
        </p15:guide>
        <p15:guide id="3" orient="horz" pos="754">
          <p15:clr>
            <a:srgbClr val="FBAE40"/>
          </p15:clr>
        </p15:guide>
        <p15:guide id="4" orient="horz" pos="2738">
          <p15:clr>
            <a:srgbClr val="FBAE40"/>
          </p15:clr>
        </p15:guide>
        <p15:guide id="5" pos="29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ull picture without text " userDrawn="1">
  <p:cSld name="Full picture without text 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Logo" descr="fit@hcmus · GitHub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457201" y="865414"/>
            <a:ext cx="10016358" cy="4723744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2" name="Chapter_title">
            <a:extLst>
              <a:ext uri="{FF2B5EF4-FFF2-40B4-BE49-F238E27FC236}">
                <a16:creationId xmlns:a16="http://schemas.microsoft.com/office/drawing/2014/main" id="{C60446EF-ACEA-14E6-14E9-4F29361E407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endParaRPr lang="en-US" noProof="1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8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erse 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634875" y="808264"/>
            <a:ext cx="4596486" cy="4796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514350" lvl="0" indent="-28575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  <a:defRPr/>
            </a:lvl1pPr>
            <a:lvl2pPr marL="914400" lvl="1" indent="-228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2pPr>
            <a:lvl3pPr marL="1371600" lvl="2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marL="1828800" lvl="3" indent="-228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4pPr>
            <a:lvl5pPr marL="2286000" lvl="4" indent="-228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5pPr>
            <a:lvl6pPr marL="2743200" lvl="5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marL="3200400" lvl="6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marL="3657600" lvl="7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marL="4114800" lvl="8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>
            <a:pPr lvl="0"/>
            <a:r>
              <a:rPr lang="en-US" noProof="1"/>
              <a:t>Add Text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43549" y="808262"/>
            <a:ext cx="4953001" cy="4796855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2" name="Chapter_title">
            <a:extLst>
              <a:ext uri="{FF2B5EF4-FFF2-40B4-BE49-F238E27FC236}">
                <a16:creationId xmlns:a16="http://schemas.microsoft.com/office/drawing/2014/main" id="{70A7DDB5-9A93-2C32-858A-EA883E81F9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443251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ull picture with text " userDrawn="1">
  <p:cSld name="Full picture with text 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Logo" descr="fit@hcmus · GitHub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E3AE72B7-66D7-4755-9A92-9BAA3A80886F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800100"/>
            <a:ext cx="10969625" cy="4736699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D346B548-69AA-497B-BD64-E14E4F9EA5F6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6849837" y="3168449"/>
            <a:ext cx="4119788" cy="2368350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  <p:sp>
        <p:nvSpPr>
          <p:cNvPr id="2" name="Chapter_title">
            <a:extLst>
              <a:ext uri="{FF2B5EF4-FFF2-40B4-BE49-F238E27FC236}">
                <a16:creationId xmlns:a16="http://schemas.microsoft.com/office/drawing/2014/main" id="{C29C2BE7-DD7B-94AA-BC5D-655381E0AAA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endParaRPr lang="en-US" noProof="1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89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plit horizontal " userDrawn="1">
  <p:cSld name="Split horizontal 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Logo" descr="fit@hcmus · GitHub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231970" y="742950"/>
            <a:ext cx="10600842" cy="3216166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4098471"/>
            <a:ext cx="10558800" cy="1438328"/>
          </a:xfrm>
        </p:spPr>
        <p:txBody>
          <a:bodyPr lIns="0" tIns="0" rIns="0" bIns="0">
            <a:normAutofit/>
          </a:bodyPr>
          <a:lstStyle>
            <a:lvl1pPr marL="285750" indent="-285750">
              <a:buFont typeface="Wingdings" panose="05000000000000000000" pitchFamily="2" charset="2"/>
              <a:buChar char="Ø"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  <p:sp>
        <p:nvSpPr>
          <p:cNvPr id="2" name="Chapter_title">
            <a:extLst>
              <a:ext uri="{FF2B5EF4-FFF2-40B4-BE49-F238E27FC236}">
                <a16:creationId xmlns:a16="http://schemas.microsoft.com/office/drawing/2014/main" id="{0E0352A3-7FD0-92F9-450A-C67D7DC33F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endParaRPr lang="en-US" noProof="1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949">
          <p15:clr>
            <a:srgbClr val="FBAE40"/>
          </p15:clr>
        </p15:guide>
        <p15:guide id="4" orient="horz" pos="3489">
          <p15:clr>
            <a:srgbClr val="FBAE40"/>
          </p15:clr>
        </p15:guide>
        <p15:guide id="5" orient="horz" pos="220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plit vertical " userDrawn="1">
  <p:cSld name="Split vertical 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Logo" descr="fit@hcmus · GitHub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486400" cy="61704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D6647D1E-89E9-4244-B52F-555902731C7A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895301" y="1118506"/>
            <a:ext cx="4868697" cy="4418293"/>
          </a:xfrm>
        </p:spPr>
        <p:txBody>
          <a:bodyPr lIns="0" tIns="0" rIns="0" bIns="0">
            <a:normAutofit/>
          </a:bodyPr>
          <a:lstStyle>
            <a:lvl1pPr marL="285750" indent="-285750">
              <a:buFont typeface="Wingdings" panose="05000000000000000000" pitchFamily="2" charset="2"/>
              <a:buChar char="Ø"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  <p:sp>
        <p:nvSpPr>
          <p:cNvPr id="2" name="Chapter_title">
            <a:extLst>
              <a:ext uri="{FF2B5EF4-FFF2-40B4-BE49-F238E27FC236}">
                <a16:creationId xmlns:a16="http://schemas.microsoft.com/office/drawing/2014/main" id="{5804ED87-F3F8-31A9-810B-2DEE63510A8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95302" y="130873"/>
            <a:ext cx="4868698" cy="816183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endParaRPr lang="en-US" noProof="1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56">
          <p15:clr>
            <a:srgbClr val="FBAE40"/>
          </p15:clr>
        </p15:guide>
        <p15:guide id="2" pos="6609">
          <p15:clr>
            <a:srgbClr val="FBAE40"/>
          </p15:clr>
        </p15:guide>
        <p15:guide id="3" orient="horz" pos="257">
          <p15:clr>
            <a:srgbClr val="FBAE40"/>
          </p15:clr>
        </p15:guide>
        <p15:guide id="4" orient="horz" pos="3489">
          <p15:clr>
            <a:srgbClr val="FBAE40"/>
          </p15:clr>
        </p15:guide>
        <p15:guide id="5" pos="3713">
          <p15:clr>
            <a:srgbClr val="FBAE40"/>
          </p15:clr>
        </p15:guide>
      </p15:sldGuideLst>
    </p:ext>
  </p:extLs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2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noProof="1"/>
              <a:t>Add Slide Title</a:t>
            </a:r>
            <a:endParaRPr dirty="0"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 rtl="0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‒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‒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‒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‒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‒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‒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pic>
        <p:nvPicPr>
          <p:cNvPr id="12" name="Google Shape;12;p1" descr="fit@hcmus · GitHub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9" r:id="rId6"/>
    <p:sldLayoutId id="2147483654" r:id="rId7"/>
    <p:sldLayoutId id="2147483655" r:id="rId8"/>
    <p:sldLayoutId id="2147483656" r:id="rId9"/>
    <p:sldLayoutId id="2147483672" r:id="rId10"/>
    <p:sldLayoutId id="2147483671" r:id="rId11"/>
    <p:sldLayoutId id="2147483673" r:id="rId12"/>
    <p:sldLayoutId id="2147483657" r:id="rId13"/>
    <p:sldLayoutId id="2147483659" r:id="rId14"/>
    <p:sldLayoutId id="2147483660" r:id="rId15"/>
    <p:sldLayoutId id="2147483674" r:id="rId16"/>
    <p:sldLayoutId id="2147483661" r:id="rId17"/>
    <p:sldLayoutId id="2147483670" r:id="rId18"/>
    <p:sldLayoutId id="2147483662" r:id="rId19"/>
    <p:sldLayoutId id="2147483663" r:id="rId20"/>
    <p:sldLayoutId id="2147483664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5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6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7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1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Học Tăng Cường và Tương Lai AGI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sz="quarter"/>
          </p:nvPr>
        </p:nvSpPr>
        <p:spPr/>
        <p:txBody>
          <a:bodyPr/>
          <a:lstStyle/>
          <a:p>
            <a:r>
              <a:rPr sz="1800"/>
              <a:t>Người trình bày: [Tên của bạn]</a:t>
            </a:r>
          </a:p>
          <a:p>
            <a:r>
              <a:rPr sz="1800"/>
              <a:t>Đơn vị: [Đơn vị công tác]</a:t>
            </a:r>
          </a:p>
          <a:p>
            <a:r>
              <a:rPr sz="1800"/>
              <a:t>Ngày: [Ngày]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pPr>
              <a:defRPr/>
            </a:pPr>
            <a:r>
              <a:t>RL cho AGI: Thách Thức &amp; Cơ Hội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AGI và Vai Trò của RL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 sz="quarter"/>
          </p:nvPr>
        </p:nvSpPr>
        <p:spPr/>
        <p:txBody>
          <a:bodyPr/>
          <a:lstStyle/>
          <a:p>
            <a:pPr>
              <a:defRPr/>
            </a:pPr>
            <a:r>
              <a:t>Định nghĩa AGI: Trí tuệ nhân tạo tổng quát.</a:t>
            </a:r>
          </a:p>
          <a:p>
            <a:pPr>
              <a:defRPr/>
            </a:pPr>
            <a:r>
              <a:t>Yêu cầu của AGI: Khả năng học hỏi, thích nghi, giải quyết vấn đề trong nhiều lĩnh vực.</a:t>
            </a:r>
          </a:p>
          <a:p>
            <a:pPr>
              <a:defRPr/>
            </a:pPr>
            <a:r>
              <a:t>Tại sao RL hứa hẹn cho AGI?</a:t>
            </a:r>
          </a:p>
          <a:p>
            <a:pPr>
              <a:defRPr/>
            </a:pPr>
            <a:r>
              <a:t>Học hỏi thông qua tương tác với môi trường.</a:t>
            </a:r>
          </a:p>
          <a:p>
            <a:pPr>
              <a:defRPr/>
            </a:pPr>
            <a:r>
              <a:t>Khả năng tự động khám phá và tối ưu hóa chiến lược.</a:t>
            </a:r>
          </a:p>
          <a:p>
            <a:pPr>
              <a:defRPr/>
            </a:pPr>
            <a:r>
              <a:t>Phù hợp với việc xây dựng các hệ thống tự chủ.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pPr>
              <a:defRPr/>
            </a:pPr>
            <a:r>
              <a:t>RL cho AGI: Thách Thức &amp; Cơ Hội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Thách Thức Khi Triển Khai RL cho AGI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 sz="quarter"/>
          </p:nvPr>
        </p:nvSpPr>
        <p:spPr/>
        <p:txBody>
          <a:bodyPr/>
          <a:lstStyle/>
          <a:p>
            <a:pPr>
              <a:defRPr/>
            </a:pPr>
            <a:r>
              <a:t>Mở rộng RL cho môi trường phức tạp, thực tế.</a:t>
            </a:r>
          </a:p>
          <a:p>
            <a:pPr>
              <a:defRPr/>
            </a:pPr>
            <a:r>
              <a:t>Không gian trạng thái và hành động lớn.</a:t>
            </a:r>
          </a:p>
          <a:p>
            <a:pPr>
              <a:defRPr/>
            </a:pPr>
            <a:r>
              <a:t>Phần thưởng thưa thớt (sparse rewards).</a:t>
            </a:r>
          </a:p>
          <a:p>
            <a:pPr>
              <a:defRPr/>
            </a:pPr>
            <a:r>
              <a:t>Sự cần thiết của động lực nội tại (intrinsic motivation) và tính tò mò.</a:t>
            </a:r>
          </a:p>
          <a:p>
            <a:pPr>
              <a:defRPr/>
            </a:pPr>
            <a:r>
              <a:t>Khám phá các trạng thái mới và học hỏi mà không cần phần thưởng bên ngoài.</a:t>
            </a:r>
          </a:p>
          <a:p>
            <a:pPr>
              <a:defRPr/>
            </a:pPr>
            <a:r>
              <a:t>Học tập phân cấp (Hierarchical Reinforcement Learning) cho các nhiệm vụ phức tạp.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pPr>
              <a:defRPr/>
            </a:pPr>
            <a:r>
              <a:t>Kỹ Thuật RL Nâng Cao Cho AGI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04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pPr>
              <a:defRPr/>
            </a:pPr>
            <a:r>
              <a:t>Kỹ Thuật RL Nâng Cao Cho AGI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Meta-RL: Học Cách Học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 sz="quarter"/>
          </p:nvPr>
        </p:nvSpPr>
        <p:spPr/>
        <p:txBody>
          <a:bodyPr/>
          <a:lstStyle/>
          <a:p>
            <a:pPr>
              <a:defRPr/>
            </a:pPr>
            <a:r>
              <a:t>Mục tiêu: Huấn luyện agent có thể nhanh chóng thích nghi với các nhiệm vụ mới.</a:t>
            </a:r>
          </a:p>
          <a:p>
            <a:pPr>
              <a:defRPr/>
            </a:pPr>
            <a:r>
              <a:t>Cách tiếp cận: Học một quy trình học tập (learning procedure) thay vì một chính sách cụ thể.</a:t>
            </a:r>
          </a:p>
          <a:p>
            <a:pPr>
              <a:defRPr/>
            </a:pPr>
            <a:r>
              <a:t>Ứng dụng: Chuyển kiến thức giữa các môi trường khác nhau, giải quyết các bài toán few-shot learning.</a:t>
            </a:r>
          </a:p>
          <a:p>
            <a:pPr>
              <a:defRPr/>
            </a:pPr>
            <a:r>
              <a:t>Ví dụ: Mô hình MAML (Model-Agnostic Meta-Learning).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jp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l="27" r="27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2" sz="quarter"/>
          </p:nvPr>
        </p:nvSpPr>
        <p:spPr/>
        <p:txBody>
          <a:bodyPr/>
          <a:lstStyle/>
          <a:p>
            <a:pPr>
              <a:defRPr/>
            </a:pPr>
            <a:r>
              <a:t>Mục tiêu: Huấn luyện nhiều agent cùng tương tác trong một môi trường.</a:t>
            </a:r>
          </a:p>
          <a:p>
            <a:pPr>
              <a:defRPr/>
            </a:pPr>
            <a:r>
              <a:t>Thách thức: Môi trường trở nên không ổn định do hành động của các agent khác.</a:t>
            </a:r>
          </a:p>
          <a:p>
            <a:pPr>
              <a:defRPr/>
            </a:pPr>
            <a:r>
              <a:t>Ứng dụng: Robot cộng tác, xe tự hành, trò chơi chiến lược.</a:t>
            </a:r>
          </a:p>
          <a:p>
            <a:pPr>
              <a:defRPr/>
            </a:pPr>
            <a:r>
              <a:t>Các phương pháp: Centralized Training with Decentralized Execution (CTDE), Communication Learning.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pPr>
              <a:defRPr/>
            </a:pPr>
            <a:r>
              <a:t>Kỹ Thuật RL Nâng Cao Cho AGI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t="153" b="153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2" sz="quarter"/>
          </p:nvPr>
        </p:nvSpPr>
        <p:spPr/>
        <p:txBody>
          <a:bodyPr/>
          <a:lstStyle/>
          <a:p>
            <a:pPr>
              <a:defRPr/>
            </a:pPr>
            <a:r>
              <a:t>Off-Policy Learning: Học từ dữ liệu được tạo ra bởi một chính sách khác.</a:t>
            </a:r>
          </a:p>
          <a:p>
            <a:pPr>
              <a:defRPr/>
            </a:pPr>
            <a:r>
              <a:t>Ưu điểm: Tái sử dụng dữ liệu cũ, khám phá hiệu quả hơn.</a:t>
            </a:r>
          </a:p>
          <a:p>
            <a:pPr>
              <a:defRPr/>
            </a:pPr>
            <a:r>
              <a:t>Imitation Learning: Học bằng cách bắt chước hành vi của một chuyên gia.</a:t>
            </a:r>
          </a:p>
          <a:p>
            <a:pPr>
              <a:defRPr/>
            </a:pPr>
            <a:r>
              <a:t>Ứng dụng: Huấn luyện robot thực hiện các nhiệm vụ phức tạp, tự động hóa quy trình.</a:t>
            </a:r>
          </a:p>
          <a:p>
            <a:pPr>
              <a:defRPr/>
            </a:pPr>
            <a:r>
              <a:t>Ví dụ: Behavioral Cloning, Dagger.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pPr>
              <a:defRPr/>
            </a:pPr>
            <a:r>
              <a:t>Kỹ Thuật RL Nâng Cao Cho AGI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pPr>
              <a:defRPr/>
            </a:pPr>
            <a:r>
              <a:t>Tương lai của RL và AGI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05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1" sz="quarter"/>
          </p:nvPr>
        </p:nvPicPr>
        <p:blipFill>
          <a:blip r:embed="rId2"/>
          <a:srcRect t="28" b="28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2" sz="quarter"/>
          </p:nvPr>
        </p:nvSpPr>
        <p:spPr/>
        <p:txBody>
          <a:bodyPr/>
          <a:lstStyle/>
          <a:p>
            <a:pPr>
              <a:defRPr/>
            </a:pPr>
            <a:r>
              <a:t>Thuật toán RL hiệu quả hơn, meta-learning.</a:t>
            </a:r>
          </a:p>
          <a:p>
            <a:pPr>
              <a:defRPr/>
            </a:pPr>
            <a:r>
              <a:t>Khám phá và khai thác hiệu quả.</a:t>
            </a:r>
          </a:p>
          <a:p>
            <a:pPr>
              <a:defRPr/>
            </a:pPr>
            <a:r>
              <a:t>RL phân cấp cho tác vụ phức tạp.</a:t>
            </a:r>
          </a:p>
          <a:p>
            <a:pPr>
              <a:defRPr/>
            </a:pPr>
            <a:r>
              <a:t>RL thích ứng, chuyển giao kiến thức tốt.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pPr>
              <a:defRPr/>
            </a:pPr>
            <a:r>
              <a:t>Đột phá tiềm năng trong RL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jpg"/>
          <p:cNvPicPr>
            <a:picLocks noGrp="1" noChangeAspect="1"/>
          </p:cNvPicPr>
          <p:nvPr>
            <p:ph type="pic" idx="1" sz="quarter"/>
          </p:nvPr>
        </p:nvPicPr>
        <p:blipFill>
          <a:blip r:embed="rId2"/>
          <a:srcRect t="16" b="16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2" sz="quarter"/>
          </p:nvPr>
        </p:nvSpPr>
        <p:spPr/>
        <p:txBody>
          <a:bodyPr/>
          <a:lstStyle/>
          <a:p>
            <a:pPr>
              <a:defRPr/>
            </a:pPr>
            <a:r>
              <a:t>AI thể hiện tương tác thế giới thực.</a:t>
            </a:r>
          </a:p>
          <a:p>
            <a:pPr>
              <a:defRPr/>
            </a:pPr>
            <a:r>
              <a:t>Robot học và thích nghi qua RL.</a:t>
            </a:r>
          </a:p>
          <a:p>
            <a:pPr>
              <a:defRPr/>
            </a:pPr>
            <a:r>
              <a:t>Môi trường mô phỏng huấn luyện RL.</a:t>
            </a:r>
          </a:p>
          <a:p>
            <a:pPr>
              <a:defRPr/>
            </a:pPr>
            <a:r>
              <a:t>RL điều khiển robot thực hiện tác vụ.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pPr>
              <a:defRPr/>
            </a:pPr>
            <a:r>
              <a:t>Vai trò của AI và Robotics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1" sz="quarter"/>
          </p:nvPr>
        </p:nvPicPr>
        <p:blipFill>
          <a:blip r:embed="rId2"/>
          <a:srcRect t="0" b="0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2" sz="quarter"/>
          </p:nvPr>
        </p:nvSpPr>
        <p:spPr/>
        <p:txBody>
          <a:bodyPr/>
          <a:lstStyle/>
          <a:p>
            <a:pPr>
              <a:defRPr/>
            </a:pPr>
            <a:r>
              <a:t>RL + NLP: Tác nhân đối thoại thông minh.</a:t>
            </a:r>
          </a:p>
          <a:p>
            <a:pPr>
              <a:defRPr/>
            </a:pPr>
            <a:r>
              <a:t>RL + CV: Điều khiển robot dựa trên ảnh.</a:t>
            </a:r>
          </a:p>
          <a:p>
            <a:pPr>
              <a:defRPr/>
            </a:pPr>
            <a:r>
              <a:t>RL + Deep Learning: Mô hình mạnh mẽ hơn.</a:t>
            </a:r>
          </a:p>
          <a:p>
            <a:pPr>
              <a:defRPr/>
            </a:pPr>
            <a:r>
              <a:t>Hợp tác AI hướng tới AGI, ứng dụng rộng.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pPr>
              <a:defRPr/>
            </a:pPr>
            <a:r>
              <a:t>Hội tụ RL và các lĩnh vực AI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Nội dung chương trình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sz="quarter"/>
          </p:nvPr>
        </p:nvSpPr>
        <p:spPr/>
        <p:txBody>
          <a:bodyPr/>
          <a:lstStyle/>
          <a:p>
            <a:pPr>
              <a:defRPr/>
            </a:pPr>
            <a:r>
              <a:t>Giới thiệu về Học Tăng Cường (Reinforcement Learning)</a:t>
            </a:r>
          </a:p>
          <a:p>
            <a:pPr>
              <a:defRPr/>
            </a:pPr>
            <a:r>
              <a:t>Thành công và Hạn chế của RL</a:t>
            </a:r>
          </a:p>
          <a:p>
            <a:pPr>
              <a:defRPr/>
            </a:pPr>
            <a:r>
              <a:t>RL cho AGI: Thách thức và Cơ hội</a:t>
            </a:r>
          </a:p>
          <a:p>
            <a:pPr>
              <a:defRPr/>
            </a:pPr>
            <a:r>
              <a:t>Các Kỹ thuật RL Nâng cao cho AGI</a:t>
            </a:r>
          </a:p>
          <a:p>
            <a:pPr>
              <a:defRPr/>
            </a:pPr>
            <a:r>
              <a:t>Tương lai của RL và AGI</a:t>
            </a:r>
          </a:p>
          <a:p>
            <a:pPr>
              <a:defRPr/>
            </a:pPr>
            <a:r>
              <a:t>Kết luận</a:t>
            </a:r>
          </a:p>
          <a:p>
            <a:pPr>
              <a:defRPr/>
            </a:pPr>
            <a:r>
              <a:t>Hỏi &amp; Đáp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Tổng Kết: Học Tăng Cường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sz="quarter"/>
          </p:nvPr>
        </p:nvSpPr>
        <p:spPr/>
        <p:txBody>
          <a:bodyPr/>
          <a:lstStyle/>
          <a:p>
            <a:pPr>
              <a:defRPr/>
            </a:pPr>
            <a:r>
              <a:t>Học tăng cường (RL) mạnh mẽ phát triển tác nhân.</a:t>
            </a:r>
          </a:p>
          <a:p>
            <a:pPr>
              <a:defRPr/>
            </a:pPr>
            <a:r>
              <a:t>RL thành công ở nhiều lĩnh vực: game, robot...</a:t>
            </a:r>
          </a:p>
          <a:p>
            <a:pPr>
              <a:defRPr/>
            </a:pPr>
            <a:r>
              <a:t>Nhưng còn thách thức để RL đạt được AGI.</a:t>
            </a:r>
          </a:p>
          <a:p>
            <a:pPr>
              <a:defRPr/>
            </a:pPr>
            <a:r>
              <a:t>Keywords: Reinforcement Learning, AGI...</a:t>
            </a:r>
          </a:p>
          <a:p>
            <a:pPr>
              <a:defRPr/>
            </a:pPr>
            <a:r>
              <a:t>Diagram: RL -&gt; Intelligent Agents -&gt; AGI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Hướng Tới Tương Lai AGI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sz="quarter"/>
          </p:nvPr>
        </p:nvSpPr>
        <p:spPr/>
        <p:txBody>
          <a:bodyPr/>
          <a:lstStyle/>
          <a:p>
            <a:pPr>
              <a:defRPr/>
            </a:pPr>
            <a:r>
              <a:t>Kỹ thuật RL tiên tiến và hợp tác liên ngành.</a:t>
            </a:r>
          </a:p>
          <a:p>
            <a:pPr>
              <a:defRPr/>
            </a:pPr>
            <a:r>
              <a:t>Tương lai AGI phụ thuộc vào tiến bộ của RL.</a:t>
            </a:r>
          </a:p>
          <a:p>
            <a:pPr>
              <a:defRPr/>
            </a:pPr>
            <a:r>
              <a:t>Nghiên cứu để khai thác tiềm năng của RL.</a:t>
            </a:r>
          </a:p>
          <a:p>
            <a:pPr>
              <a:defRPr/>
            </a:pPr>
            <a:r>
              <a:t>Keywords: Advanced RL Techniques...</a:t>
            </a:r>
          </a:p>
          <a:p>
            <a:pPr>
              <a:defRPr/>
            </a:pPr>
            <a:r>
              <a:t>Image: diverse group of researchers...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Cảm ơn và Hỏi đáp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sz="quarter"/>
          </p:nvPr>
        </p:nvSpPr>
        <p:spPr/>
        <p:txBody>
          <a:bodyPr/>
          <a:lstStyle/>
          <a:p>
            <a:pPr>
              <a:defRPr/>
            </a:pPr>
            <a:r>
              <a:t>Xin chân thành cảm ơn sự chú ý của quý vị.</a:t>
            </a:r>
          </a:p>
          <a:p>
            <a:pPr>
              <a:defRPr/>
            </a:pPr>
            <a:r>
              <a:t>Chúng tôi rất vui được trả lời các câu hỏi của quý vị.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Liên hệ và Kết nối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sz="quarter"/>
          </p:nvPr>
        </p:nvSpPr>
        <p:spPr/>
        <p:txBody>
          <a:bodyPr/>
          <a:lstStyle/>
          <a:p>
            <a:pPr>
              <a:defRPr/>
            </a:pPr>
            <a:r>
              <a:t>Thông tin liên hệ:</a:t>
            </a:r>
          </a:p>
          <a:p>
            <a:pPr>
              <a:defRPr/>
            </a:pPr>
            <a:r>
              <a:t>[Tên của bạn]</a:t>
            </a:r>
          </a:p>
          <a:p>
            <a:pPr>
              <a:defRPr/>
            </a:pPr>
            <a:r>
              <a:t>[Email của bạn]</a:t>
            </a:r>
          </a:p>
          <a:p>
            <a:pPr>
              <a:defRPr/>
            </a:pPr>
            <a:r>
              <a:t>[LinkedIn (nếu có)]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pPr>
              <a:defRPr/>
            </a:pPr>
            <a:r>
              <a:t>Giới thiệu về Reinforcement Learning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1" sz="quarter"/>
          </p:nvPr>
        </p:nvPicPr>
        <p:blipFill>
          <a:blip r:embed="rId2"/>
          <a:srcRect t="10" b="10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2" sz="quarter"/>
          </p:nvPr>
        </p:nvSpPr>
        <p:spPr/>
        <p:txBody>
          <a:bodyPr/>
          <a:lstStyle/>
          <a:p>
            <a:pPr>
              <a:defRPr/>
            </a:pPr>
            <a:r>
              <a:t>RL là một phương pháp học máy, trong đó:</a:t>
            </a:r>
          </a:p>
          <a:p>
            <a:pPr>
              <a:defRPr/>
            </a:pPr>
            <a:r>
              <a:t>➤ Một agent học cách đưa ra quyết định trong một environment để tối đa hóa reward tích lũy.</a:t>
            </a:r>
          </a:p>
          <a:p>
            <a:pPr>
              <a:defRPr/>
            </a:pPr>
            <a:r>
              <a:t>➤ Agent học thông qua thử và sai, không cần dữ liệu được gắn nhãn.</a:t>
            </a:r>
          </a:p>
          <a:p>
            <a:pPr>
              <a:defRPr/>
            </a:pPr>
            <a:r>
              <a:t>➤ Tương tác liên tục với môi trường để cải thiện chính sách (policy).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pPr>
              <a:defRPr/>
            </a:pPr>
            <a:r>
              <a:t>Reinforcement Learning là gì?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1" sz="quarter"/>
          </p:nvPr>
        </p:nvPicPr>
        <p:blipFill>
          <a:blip r:embed="rId2"/>
          <a:srcRect t="21" b="21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2" sz="quarter"/>
          </p:nvPr>
        </p:nvSpPr>
        <p:spPr/>
        <p:txBody>
          <a:bodyPr/>
          <a:lstStyle/>
          <a:p>
            <a:pPr>
              <a:defRPr/>
            </a:pPr>
            <a:r>
              <a:t>RL: Agent tương tác với môi trường.</a:t>
            </a:r>
          </a:p>
          <a:p>
            <a:pPr>
              <a:defRPr/>
            </a:pPr>
            <a:r>
              <a:t>Nhận State, thực hiện Action, nhận Reward.</a:t>
            </a:r>
          </a:p>
          <a:p>
            <a:pPr>
              <a:defRPr/>
            </a:pPr>
            <a:r>
              <a:t>MDPs: Khuôn khổ toán học cho RL.</a:t>
            </a:r>
          </a:p>
          <a:p>
            <a:pPr>
              <a:defRPr/>
            </a:pPr>
            <a:r>
              <a:t>Trạng thái hiện tại chứa đủ thông tin.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pPr>
              <a:defRPr/>
            </a:pPr>
            <a:r>
              <a:t>Các thành phần chính của RL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pPr>
              <a:defRPr/>
            </a:pPr>
            <a:r>
              <a:t>Thành Công và Hạn Chế của RL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02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jpg"/>
          <p:cNvPicPr>
            <a:picLocks noGrp="1" noChangeAspect="1"/>
          </p:cNvPicPr>
          <p:nvPr>
            <p:ph type="pic" idx="1" sz="quarter"/>
          </p:nvPr>
        </p:nvPicPr>
        <p:blipFill>
          <a:blip r:embed="rId2"/>
          <a:srcRect t="4" b="4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2" sz="quarter"/>
          </p:nvPr>
        </p:nvSpPr>
        <p:spPr/>
        <p:txBody>
          <a:bodyPr/>
          <a:lstStyle/>
          <a:p>
            <a:pPr>
              <a:defRPr/>
            </a:pPr>
            <a:r>
              <a:t>Chơi Game: AlphaGo, Atari (vượt trội so với con người)</a:t>
            </a:r>
          </a:p>
          <a:p>
            <a:pPr>
              <a:defRPr/>
            </a:pPr>
            <a:r>
              <a:t>Ứng dụng trong Robotics: Điều khiển robot, tự động hóa</a:t>
            </a:r>
          </a:p>
          <a:p>
            <a:pPr>
              <a:defRPr/>
            </a:pPr>
            <a:r>
              <a:t>Quản lý Tài nguyên: Tối ưu hóa sử dụng năng lượng, phân bổ tài nguyên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pPr>
              <a:defRPr/>
            </a:pPr>
            <a:r>
              <a:t>Những Thành Công Vượt Bậc của RL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1" sz="quarter"/>
          </p:nvPr>
        </p:nvPicPr>
        <p:blipFill>
          <a:blip r:embed="rId2"/>
          <a:srcRect t="7" b="7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2" sz="quarter"/>
          </p:nvPr>
        </p:nvSpPr>
        <p:spPr/>
        <p:txBody>
          <a:bodyPr/>
          <a:lstStyle/>
          <a:p>
            <a:pPr>
              <a:defRPr/>
            </a:pPr>
            <a:r>
              <a:t>Hiệu Quả Mẫu (Sample Efficiency): Cần rất nhiều dữ liệu để học</a:t>
            </a:r>
          </a:p>
          <a:p>
            <a:pPr>
              <a:defRPr/>
            </a:pPr>
            <a:r>
              <a:t>Định Hình Phần Thưởng (Reward Shaping): Khó khăn trong việc thiết kế phần thưởng phù hợp</a:t>
            </a:r>
          </a:p>
          <a:p>
            <a:pPr>
              <a:defRPr/>
            </a:pPr>
            <a:r>
              <a:t>Khả Năng Tổng Quát Hóa (Generalization): Khó áp dụng cho các tình huống mới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pPr>
              <a:defRPr/>
            </a:pPr>
            <a:r>
              <a:t>Những Hạn Chế Của RL Hiện Tại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pPr>
              <a:defRPr/>
            </a:pPr>
            <a:r>
              <a:t>RL cho AGI: Thách Thức &amp; Cơ Hội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03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osch 2024">
  <a:themeElements>
    <a:clrScheme name="Bosch Blau">
      <a:dk1>
        <a:srgbClr val="000000"/>
      </a:dk1>
      <a:lt1>
        <a:srgbClr val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Noto Sans Symbols</vt:lpstr>
      <vt:lpstr>Wingdings</vt:lpstr>
      <vt:lpstr>Bosch 2024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FIXED-TERM Do Van Tu (MS/EMC-TM-XC)</dc:creator>
  <cp:lastModifiedBy>ĐỖ VĂN TƯ</cp:lastModifiedBy>
  <cp:revision>26</cp:revision>
  <dcterms:created xsi:type="dcterms:W3CDTF">2025-02-13T11:00:48Z</dcterms:created>
  <dcterms:modified xsi:type="dcterms:W3CDTF">2025-07-10T16:59:25Z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