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>
    <p:sldId id="256" r:id="rId5"/>
    <p:sldId id="257" r:id="rId4"/>
    <p:sldId id="258" r:id="rId3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3.xml"/><Relationship Id="rId4" Type="http://schemas.openxmlformats.org/officeDocument/2006/relationships/slide" Target="slides/slide2.xml"/><Relationship Id="rId5" Type="http://schemas.openxmlformats.org/officeDocument/2006/relationships/slide" Target="slides/slide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5879537" y="447279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447279"/>
            <a:ext cx="4953001" cy="5126308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11647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3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  <p:pic>
        <p:nvPicPr>
          <p:cNvPr id="7" name="Google Shape;33;p5" descr="fit@hcmus · GitHub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vertical " userDrawn="1">
  <p:cSld name="White logo vertical 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0909301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56" name="Google Shape;56;p11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6983" y="5719819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86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2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0" name="Google Shape;80;p1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8" name="Google Shape;98;p1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8" name="Google Shape;108;p1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x 2 Contents " userDrawn="1">
  <p:cSld name="3 x 2 Contents 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x 2 Contents " userDrawn="1">
  <p:cSld name="4 x 2 Contents 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sp>
        <p:nvSpPr>
          <p:cNvPr id="14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line only " userDrawn="1">
  <p:cSld name="Headline only 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8" name="Google Shape;138;p20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 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21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57201" y="430731"/>
            <a:ext cx="10016358" cy="5158427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478109" y="4046483"/>
            <a:ext cx="3491515" cy="1490317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63157" y="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478810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478810"/>
            <a:ext cx="4953001" cy="5126308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 smtClean="0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70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/>
              <a:t>Học Tăng Cường và Tương Lai AGI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rPr sz="1800"/>
              <a:t>Người trình bày: [Tên của bạn]</a:t>
            </a:r>
          </a:p>
          <a:p>
            <a:r>
              <a:rPr sz="1800"/>
              <a:t>Đơn vị: [Đơn vị công tác]</a:t>
            </a:r>
          </a:p>
          <a:p>
            <a:r>
              <a:rPr sz="1800"/>
              <a:t>Ngày: [Ngày tháng]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AGI: Định Nghĩa và Yêu Cầu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AGI (Artificial General Intelligence): Trí tuệ nhân tạo tổng quát.</a:t>
            </a:r>
          </a:p>
          <a:p>
            <a:pPr>
              <a:defRPr/>
            </a:pPr>
            <a:r>
              <a:t>Khả năng thích ứng với nhiều nhiệm vụ khác nhau.</a:t>
            </a:r>
          </a:p>
          <a:p>
            <a:pPr>
              <a:defRPr/>
            </a:pPr>
            <a:r>
              <a:t>Khả năng khái quát hóa kiến thức đã học.</a:t>
            </a:r>
          </a:p>
          <a:p>
            <a:pPr>
              <a:defRPr/>
            </a:pPr>
            <a:r>
              <a:t>Khả năng suy luận và sử dụng kiến thức thông thường (common sense reasoning).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Thách Thức của RL cho AGI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Mở rộng RL cho môi trường phức tạp, thực tế.</a:t>
            </a:r>
          </a:p>
          <a:p>
            <a:pPr>
              <a:defRPr/>
            </a:pPr>
            <a:r>
              <a:t>Xác định hàm phần thưởng phù hợp cho AGI (khó khăn trong việc lượng hóa mục tiêu phức tạp).</a:t>
            </a:r>
          </a:p>
          <a:p>
            <a:pPr>
              <a:defRPr/>
            </a:pPr>
            <a:r>
              <a:t>Vấn đề khám phá (exploration) trong không gian hành động lớn.</a:t>
            </a:r>
          </a:p>
          <a:p>
            <a:pPr>
              <a:defRPr/>
            </a:pPr>
            <a:r>
              <a:t>Tính ổn định và an toàn của các thuật toán RL.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Cơ Hội của RL cho AGI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Học biểu diễn phân cấp (hierarchical representations) để xử lý thông tin phức tạp.</a:t>
            </a:r>
          </a:p>
          <a:p>
            <a:pPr>
              <a:defRPr/>
            </a:pPr>
            <a:r>
              <a:t>Phát triển động lực nội tại (intrinsic motivation) để khuyến khích khám phá và học hỏi.</a:t>
            </a:r>
          </a:p>
          <a:p>
            <a:pPr>
              <a:defRPr/>
            </a:pPr>
            <a:r>
              <a:t>Cho phép học tập tự động (autonomous learning) mà không cần sự can thiệp liên tục của con người.</a:t>
            </a:r>
          </a:p>
          <a:p>
            <a:pPr>
              <a:defRPr/>
            </a:pPr>
            <a:r>
              <a:t>Khả năng tương tác và học hỏi từ môi trường thực tế.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Các Kỹ Thuật RL Nâng Cao Cho AGI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t>Học Tăng Cường Phân Cấp (Hierarchical RL)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6" b="6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jp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4" b="4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Meta-RL và Học Từ Dữ Liệu Mẫu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lai của RL và AGI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lai của RL và AGI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Kết hợp RL với các kỹ thuật AI khác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RL + Học sâu (Deep Learning): Tạo ra các agent mạnh mẽ hơn, có khả năng xử lý dữ liệu phức tạp.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RL + Lập kế hoạch (Planning): Cho phép agent lập kế hoạch dài hạn và đạt được các mục tiêu phức tạp.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RL + Suy luận xác suất (Probabilistic Reasoning): Giúp agent đưa ra quyết định tốt hơn trong môi trường không chắc chắn.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Ví dụ: Sử dụng Deep Learning để trích xuất đặc trưng từ hình ảnh, sau đó sử dụng RL để điều khiển robot.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jpg"/>
          <p:cNvPicPr>
            <a:picLocks noGrp="1" noChangeAspect="1"/>
          </p:cNvPicPr>
          <p:nvPr>
            <p:ph type="pic" idx="1" sz="quarter"/>
          </p:nvPr>
        </p:nvPicPr>
        <p:blipFill>
          <a:blip r:embed="rId2"/>
          <a:srcRect t="13" b="13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Phát triển thuật toán RL tổng quát hơn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Kết luận: Tóm tắt chính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RL đầy hứa hẹn cho AGI, nhưng còn nhiều thách thức.</a:t>
            </a:r>
          </a:p>
          <a:p>
            <a:pPr>
              <a:defRPr/>
            </a:pPr>
            <a:r>
              <a:t>Cần kỹ thuật RL tiên tiến và hợp tác liên ngành.</a:t>
            </a:r>
          </a:p>
          <a:p>
            <a:pPr>
              <a:defRPr/>
            </a:pPr>
            <a:r>
              <a:t>Phát triển AGI dựa trên RL cần xem xét vấn đề đạo đức.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Nội dung chính của buổi thuyết trình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Học tăng cường (Reinforcement Learning)</a:t>
            </a:r>
          </a:p>
          <a:p>
            <a:pPr>
              <a:defRPr/>
            </a:pPr>
            <a:r>
              <a:t>Thành công và Hạn chế của RL</a:t>
            </a:r>
          </a:p>
          <a:p>
            <a:pPr>
              <a:defRPr/>
            </a:pPr>
            <a:r>
              <a:t>RL cho AGI: Thách thức và Cơ hội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Hướng tới tương lai AGI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AGI sẽ thay đổi thế giới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Cảm ơn sự chú ý!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Xin chân thành cảm ơn quý vị đã lắng nghe!</a:t>
            </a:r>
          </a:p>
          <a:p>
            <a:pPr>
              <a:defRPr/>
            </a:pPr>
            <a:r>
              <a:t>Chúng ta hãy cùng thảo luận và chia sẻ.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Hỏi &amp; Đáp (Q&amp;A)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We welcome your questions. Contact:</a:t>
            </a:r>
          </a:p>
          <a:p>
            <a:pPr>
              <a:defRPr/>
            </a:pPr>
            <a:r>
              <a:t>[Presenter Name], [Email]</a:t>
            </a:r>
          </a:p>
          <a:p>
            <a:pPr>
              <a:defRPr/>
            </a:pPr>
            <a:r>
              <a:t>[LinkedIn (Optional)], temp/slides\image_8_1.png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Học Tăng Cường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Học Tăng Cường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Học Tăng Cường Là Gì?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Định nghĩa: Học cách đưa ra quyết định để tối đa hóa phần thưởng tích lũy.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Các thành phần chính:</a:t>
            </a:r>
          </a:p>
          <a:p>
            <a:pPr>
              <a:defRPr/>
            </a:pPr>
            <a:r>
              <a:t>  * **Agent (Tác nhân):** Người học và đưa ra quyết định.</a:t>
            </a:r>
          </a:p>
          <a:p>
            <a:pPr>
              <a:defRPr/>
            </a:pPr>
            <a:r>
              <a:t>  * **Environment (Môi trường):** Thế giới mà agent tương tác.</a:t>
            </a:r>
          </a:p>
          <a:p>
            <a:pPr>
              <a:defRPr/>
            </a:pPr>
            <a:r>
              <a:t>  * **Actions (Hành động):** Các lựa chọn mà agent có thể thực hiện.</a:t>
            </a:r>
          </a:p>
          <a:p>
            <a:pPr>
              <a:defRPr/>
            </a:pPr>
            <a:r>
              <a:t>  * **Rewards (Phần thưởng):** Phản hồi từ môi trường về hành động của agent.</a:t>
            </a:r>
          </a:p>
          <a:p>
            <a:pPr>
              <a:defRPr/>
            </a:pPr>
            <a:r>
              <a:t>  * **States (Trạng thái):** Mô tả hiện tại của môi trường.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Học Tăng Cường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Các Mô Hình và Thuật Toán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**Mô hình (Model-Based) vs. Không Mô hình (Model-Free):**</a:t>
            </a:r>
          </a:p>
          <a:p>
            <a:pPr>
              <a:defRPr/>
            </a:pPr>
            <a:r>
              <a:t>  * **Model-Based:** Học một mô hình của môi trường.</a:t>
            </a:r>
          </a:p>
          <a:p>
            <a:pPr>
              <a:defRPr/>
            </a:pPr>
            <a:r>
              <a:t>  * **Model-Free:** Học trực tiếp giá trị của các hành động.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**On-Policy vs. Off-Policy:**</a:t>
            </a:r>
          </a:p>
          <a:p>
            <a:pPr>
              <a:defRPr/>
            </a:pPr>
            <a:r>
              <a:t>* **On-Policy:** Học về chính sách đang</a:t>
            </a:r>
          </a:p>
          <a:p>
            <a:pPr>
              <a:defRPr/>
            </a:pPr>
            <a:r>
              <a:t>được sử dụng.</a:t>
            </a:r>
          </a:p>
          <a:p>
            <a:pPr>
              <a:defRPr/>
            </a:pPr>
            <a:r>
              <a:t>* **Off-Policy:** Học về một chính</a:t>
            </a:r>
          </a:p>
          <a:p>
            <a:pPr>
              <a:defRPr/>
            </a:pPr>
            <a:r>
              <a:t>sách khác với chính sách đang được</a:t>
            </a:r>
          </a:p>
          <a:p>
            <a:pPr>
              <a:defRPr/>
            </a:pPr>
            <a:r>
              <a:t>sử dụng.</a:t>
            </a:r>
          </a:p>
          <a:p>
            <a:pPr>
              <a:defRPr/>
            </a:pPr>
            <a:r>
              <a:t>**Các thuật toán cốt lõi (ví dụ):**</a:t>
            </a:r>
          </a:p>
          <a:p>
            <a:pPr>
              <a:defRPr/>
            </a:pPr>
            <a:r>
              <a:t>* **Q-Learning:** Thuật toán off-policy,</a:t>
            </a:r>
          </a:p>
          <a:p>
            <a:pPr>
              <a:defRPr/>
            </a:pPr>
            <a:r>
              <a:t>học Q-value (giá trị của hành động</a:t>
            </a:r>
          </a:p>
          <a:p>
            <a:pPr>
              <a:defRPr/>
            </a:pPr>
            <a:r>
              <a:t>trong một trạng thái).</a:t>
            </a:r>
          </a:p>
          <a:p>
            <a:pPr>
              <a:defRPr/>
            </a:pPr>
            <a:r>
              <a:t>* **SARSA:** Thuật toán on-policy,</a:t>
            </a:r>
          </a:p>
          <a:p>
            <a:pPr>
              <a:defRPr/>
            </a:pPr>
            <a:r>
              <a:t>tương tự Q-Learning nhưng cập nhật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Thành Công và Hạn Chế của RL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Những Thành Công Rực Rỡ của RL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Những Thành Công Rực Rỡ của RL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Chơi game xuất sắc: AlphaGo, Atari</a:t>
            </a:r>
          </a:p>
          <a:p>
            <a:pPr>
              <a:defRPr/>
            </a:pPr>
            <a:r>
              <a:t>Ứng dụng trong Robotics: Điều khiển robot, tự động hóa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Quản lý tài nguyên hiệu quả: Tối ưu hóa năng lượng, phân bổ nguồn lực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Những Hạn Chế Của RL Hiện Tại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Những Hạn Chế Của RL Hiện Tại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Hiệu quả mẫu thấp: Cần rất nhiều dữ liệu để học</a:t>
            </a:r>
          </a:p>
          <a:p>
            <a:pPr>
              <a:defRPr/>
            </a:pPr>
            <a:r>
              <a:t>Khó khăn trong thăm dò và khai thác (Exploration-Exploitation Dilemma)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Thách thức trong việc định hình phần thưởng (Reward Shaping Challenges)</a:t>
            </a:r>
          </a:p>
          <a:p>
            <a:pPr>
              <a:defRPr/>
            </a:pPr>
            <a:r>
              <a:t>Vấn đề khái quát hóa: Khả năng thích ứng kém với môi trường mới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RL cho AGI: Thách Thức &amp; Cơ Hội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Noto Sans Symbols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admin</cp:lastModifiedBy>
  <cp:revision>17</cp:revision>
  <dcterms:created xsi:type="dcterms:W3CDTF">2025-02-13T11:00:48Z</dcterms:created>
  <dcterms:modified xsi:type="dcterms:W3CDTF">2025-07-09T07:26:44Z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