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3ECB-0FC6-CAE4-FBFF-D62C936D1834}"/>
              </a:ext>
            </a:extLst>
          </p:cNvPr>
          <p:cNvSpPr>
            <a:spLocks noGrp="1"/>
          </p:cNvSpPr>
          <p:nvPr>
            <p:ph type="ctrTitle"/>
          </p:nvPr>
        </p:nvSpPr>
        <p:spPr>
          <a:xfrm>
            <a:off x="617260" y="1426831"/>
            <a:ext cx="10993549" cy="1475013"/>
          </a:xfrm>
        </p:spPr>
        <p:txBody>
          <a:bodyPr/>
          <a:lstStyle/>
          <a:p>
            <a:r>
              <a:rPr lang="en-US" sz="1600" b="1" dirty="0">
                <a:latin typeface="Arial"/>
                <a:cs typeface="Arial"/>
              </a:rPr>
              <a:t>CAPSTONE PROJECT</a:t>
            </a:r>
            <a:br>
              <a:rPr lang="en-US" sz="5400" b="1" dirty="0">
                <a:solidFill>
                  <a:schemeClr val="accent1">
                    <a:lumMod val="75000"/>
                  </a:schemeClr>
                </a:solidFill>
                <a:latin typeface="Arial"/>
                <a:cs typeface="Arial"/>
              </a:rPr>
            </a:br>
            <a:endParaRPr lang="en-US" dirty="0"/>
          </a:p>
        </p:txBody>
      </p:sp>
      <p:sp>
        <p:nvSpPr>
          <p:cNvPr id="3" name="Subtitle 2">
            <a:extLst>
              <a:ext uri="{FF2B5EF4-FFF2-40B4-BE49-F238E27FC236}">
                <a16:creationId xmlns:a16="http://schemas.microsoft.com/office/drawing/2014/main" id="{651DF53D-D826-1387-2E20-F2D090460E43}"/>
              </a:ext>
            </a:extLst>
          </p:cNvPr>
          <p:cNvSpPr>
            <a:spLocks noGrp="1"/>
          </p:cNvSpPr>
          <p:nvPr>
            <p:ph type="subTitle" idx="1"/>
          </p:nvPr>
        </p:nvSpPr>
        <p:spPr>
          <a:xfrm>
            <a:off x="581191" y="2311523"/>
            <a:ext cx="10993546" cy="590321"/>
          </a:xfrm>
        </p:spPr>
        <p:txBody>
          <a:bodyPr>
            <a:noAutofit/>
          </a:bodyPr>
          <a:lstStyle/>
          <a:p>
            <a:r>
              <a:rPr lang="en-US" sz="3600" b="1" dirty="0">
                <a:solidFill>
                  <a:schemeClr val="accent4">
                    <a:lumMod val="75000"/>
                  </a:schemeClr>
                </a:solidFill>
                <a:latin typeface="Arial" panose="020B0604020202020204" pitchFamily="34" charset="0"/>
                <a:cs typeface="Arial" panose="020B0604020202020204" pitchFamily="34" charset="0"/>
              </a:rPr>
              <a:t>KEYLOGGER &amp; SECURITY</a:t>
            </a:r>
            <a:endParaRPr lang="en-US" sz="3600" dirty="0"/>
          </a:p>
        </p:txBody>
      </p:sp>
      <p:sp>
        <p:nvSpPr>
          <p:cNvPr id="5" name="TextBox 4">
            <a:extLst>
              <a:ext uri="{FF2B5EF4-FFF2-40B4-BE49-F238E27FC236}">
                <a16:creationId xmlns:a16="http://schemas.microsoft.com/office/drawing/2014/main" id="{9ED9BACE-4AB9-86FB-4E04-CA9D28A9453E}"/>
              </a:ext>
            </a:extLst>
          </p:cNvPr>
          <p:cNvSpPr txBox="1"/>
          <p:nvPr/>
        </p:nvSpPr>
        <p:spPr>
          <a:xfrm>
            <a:off x="581191" y="4134638"/>
            <a:ext cx="6096000" cy="1200329"/>
          </a:xfrm>
          <a:prstGeom prst="rect">
            <a:avLst/>
          </a:prstGeom>
          <a:noFill/>
        </p:spPr>
        <p:txBody>
          <a:bodyPr wrap="square">
            <a:spAutoFit/>
          </a:bodyPr>
          <a:lstStyle/>
          <a:p>
            <a:r>
              <a:rPr lang="en-US" sz="1800" b="1" dirty="0">
                <a:solidFill>
                  <a:schemeClr val="bg1"/>
                </a:solidFill>
                <a:latin typeface="Arial" pitchFamily="34" charset="0"/>
                <a:cs typeface="Arial" pitchFamily="34" charset="0"/>
              </a:rPr>
              <a:t>Presented By</a:t>
            </a:r>
            <a:endParaRPr lang="en-US" sz="1800" b="1" dirty="0">
              <a:solidFill>
                <a:schemeClr val="bg1"/>
              </a:solidFill>
              <a:latin typeface="Arial"/>
              <a:cs typeface="Arial"/>
            </a:endParaRPr>
          </a:p>
          <a:p>
            <a:r>
              <a:rPr lang="en-US" sz="1800" b="1" dirty="0" err="1">
                <a:solidFill>
                  <a:schemeClr val="bg1"/>
                </a:solidFill>
                <a:latin typeface="Arial"/>
                <a:cs typeface="Arial"/>
              </a:rPr>
              <a:t>M.Vanathi</a:t>
            </a:r>
            <a:r>
              <a:rPr lang="en-US" sz="1800" b="1" dirty="0">
                <a:solidFill>
                  <a:schemeClr val="bg1"/>
                </a:solidFill>
                <a:latin typeface="Arial"/>
                <a:cs typeface="Arial"/>
              </a:rPr>
              <a:t> </a:t>
            </a:r>
          </a:p>
          <a:p>
            <a:r>
              <a:rPr lang="en-US" sz="1800" b="1" dirty="0">
                <a:solidFill>
                  <a:schemeClr val="bg1"/>
                </a:solidFill>
                <a:latin typeface="Arial"/>
                <a:cs typeface="Arial"/>
              </a:rPr>
              <a:t>University college of engineering </a:t>
            </a:r>
            <a:r>
              <a:rPr lang="en-US" sz="1800" b="1" dirty="0" err="1">
                <a:solidFill>
                  <a:schemeClr val="bg1"/>
                </a:solidFill>
                <a:latin typeface="Arial"/>
                <a:cs typeface="Arial"/>
              </a:rPr>
              <a:t>Ramanathapuram</a:t>
            </a:r>
            <a:r>
              <a:rPr lang="en-US" sz="1800" b="1" dirty="0">
                <a:solidFill>
                  <a:schemeClr val="bg1"/>
                </a:solidFill>
                <a:latin typeface="Arial"/>
                <a:cs typeface="Arial"/>
              </a:rPr>
              <a:t>,</a:t>
            </a:r>
          </a:p>
          <a:p>
            <a:r>
              <a:rPr lang="en-US" sz="1800" b="1" dirty="0">
                <a:solidFill>
                  <a:schemeClr val="bg1"/>
                </a:solidFill>
                <a:latin typeface="Arial"/>
                <a:cs typeface="Arial"/>
              </a:rPr>
              <a:t>Computer Science and Engineering</a:t>
            </a:r>
          </a:p>
        </p:txBody>
      </p:sp>
    </p:spTree>
    <p:extLst>
      <p:ext uri="{BB962C8B-B14F-4D97-AF65-F5344CB8AC3E}">
        <p14:creationId xmlns:p14="http://schemas.microsoft.com/office/powerpoint/2010/main" val="52851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C715-981D-C9FC-B2B7-01CBA823A228}"/>
              </a:ext>
            </a:extLst>
          </p:cNvPr>
          <p:cNvSpPr>
            <a:spLocks noGrp="1"/>
          </p:cNvSpPr>
          <p:nvPr>
            <p:ph type="title"/>
          </p:nvPr>
        </p:nvSpPr>
        <p:spPr>
          <a:xfrm>
            <a:off x="581192" y="740947"/>
            <a:ext cx="11029616" cy="988332"/>
          </a:xfrm>
        </p:spPr>
        <p:txBody>
          <a:bodyPr>
            <a:normAutofit fontScale="90000"/>
          </a:bodyPr>
          <a:lstStyle/>
          <a:p>
            <a:br>
              <a:rPr lang="en-US" sz="2800" b="1" dirty="0">
                <a:solidFill>
                  <a:schemeClr val="accent1"/>
                </a:solidFill>
                <a:latin typeface="Arial"/>
                <a:cs typeface="Arial"/>
              </a:rPr>
            </a:br>
            <a:r>
              <a:rPr lang="en-US" sz="2800" b="1" dirty="0">
                <a:solidFill>
                  <a:schemeClr val="accent1"/>
                </a:solidFill>
                <a:latin typeface="Arial"/>
                <a:cs typeface="Arial"/>
              </a:rPr>
              <a:t>Future scope</a:t>
            </a:r>
            <a:br>
              <a:rPr lang="en-US" sz="2800" b="1" dirty="0">
                <a:solidFill>
                  <a:schemeClr val="accent1"/>
                </a:solidFill>
                <a:latin typeface="Arial"/>
                <a:cs typeface="Arial"/>
              </a:rPr>
            </a:br>
            <a:r>
              <a:rPr lang="en-US" sz="2800" b="1" dirty="0">
                <a:solidFill>
                  <a:schemeClr val="accent1"/>
                </a:solidFill>
                <a:latin typeface="Arial"/>
                <a:cs typeface="Arial"/>
              </a:rPr>
              <a:t>Future scope</a:t>
            </a:r>
            <a:br>
              <a:rPr lang="en-US" sz="2800" b="1" dirty="0">
                <a:solidFill>
                  <a:schemeClr val="accent1"/>
                </a:solidFill>
                <a:latin typeface="Arial"/>
                <a:cs typeface="Arial"/>
              </a:rPr>
            </a:br>
            <a:r>
              <a:rPr lang="en-US" sz="2800" b="1" dirty="0">
                <a:solidFill>
                  <a:schemeClr val="tx1"/>
                </a:solidFill>
                <a:latin typeface="Arial"/>
                <a:cs typeface="Arial"/>
              </a:rPr>
              <a:t>Future scope</a:t>
            </a:r>
            <a:endParaRPr lang="en-US" dirty="0">
              <a:solidFill>
                <a:schemeClr val="tx1"/>
              </a:solidFill>
            </a:endParaRPr>
          </a:p>
        </p:txBody>
      </p:sp>
      <p:sp>
        <p:nvSpPr>
          <p:cNvPr id="4" name="TextBox 3">
            <a:extLst>
              <a:ext uri="{FF2B5EF4-FFF2-40B4-BE49-F238E27FC236}">
                <a16:creationId xmlns:a16="http://schemas.microsoft.com/office/drawing/2014/main" id="{88CEC321-48A4-2BCB-4877-4BBD47246C96}"/>
              </a:ext>
            </a:extLst>
          </p:cNvPr>
          <p:cNvSpPr txBox="1"/>
          <p:nvPr/>
        </p:nvSpPr>
        <p:spPr>
          <a:xfrm>
            <a:off x="581192" y="2035144"/>
            <a:ext cx="11249564" cy="556594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4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nSpc>
                <a:spcPct val="150000"/>
              </a:lnSpc>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4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nSpc>
                <a:spcPct val="150000"/>
              </a:lnSpc>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4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nSpc>
                <a:spcPct val="150000"/>
              </a:lnSpc>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4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p:txBody>
      </p:sp>
    </p:spTree>
    <p:extLst>
      <p:ext uri="{BB962C8B-B14F-4D97-AF65-F5344CB8AC3E}">
        <p14:creationId xmlns:p14="http://schemas.microsoft.com/office/powerpoint/2010/main" val="251532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E7E8-1F58-79AF-73A3-CDC05C021728}"/>
              </a:ext>
            </a:extLst>
          </p:cNvPr>
          <p:cNvSpPr>
            <a:spLocks noGrp="1"/>
          </p:cNvSpPr>
          <p:nvPr>
            <p:ph type="title"/>
          </p:nvPr>
        </p:nvSpPr>
        <p:spPr/>
        <p:txBody>
          <a:bodyPr/>
          <a:lstStyle/>
          <a:p>
            <a:r>
              <a:rPr lang="en-US" sz="2800" b="1" dirty="0">
                <a:solidFill>
                  <a:schemeClr val="tx1"/>
                </a:solidFill>
                <a:latin typeface="Arial"/>
                <a:ea typeface="+mj-lt"/>
                <a:cs typeface="Arial"/>
              </a:rPr>
              <a:t>References</a:t>
            </a:r>
            <a:endParaRPr lang="en-US" dirty="0">
              <a:solidFill>
                <a:schemeClr val="tx1"/>
              </a:solidFill>
            </a:endParaRPr>
          </a:p>
        </p:txBody>
      </p:sp>
      <p:sp>
        <p:nvSpPr>
          <p:cNvPr id="4" name="TextBox 3">
            <a:extLst>
              <a:ext uri="{FF2B5EF4-FFF2-40B4-BE49-F238E27FC236}">
                <a16:creationId xmlns:a16="http://schemas.microsoft.com/office/drawing/2014/main" id="{C00B45C6-7541-0DB4-1E78-0824D230B35B}"/>
              </a:ext>
            </a:extLst>
          </p:cNvPr>
          <p:cNvSpPr txBox="1"/>
          <p:nvPr/>
        </p:nvSpPr>
        <p:spPr>
          <a:xfrm>
            <a:off x="372163" y="2274628"/>
            <a:ext cx="11029616" cy="2677656"/>
          </a:xfrm>
          <a:prstGeom prst="rect">
            <a:avLst/>
          </a:prstGeom>
          <a:noFill/>
        </p:spPr>
        <p:txBody>
          <a:bodyPr wrap="square">
            <a:spAutoFit/>
          </a:bodyPr>
          <a:lstStyle/>
          <a:p>
            <a:pPr marL="342900" indent="-342900">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pPr marL="342900" indent="-342900">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pPr marL="342900" indent="-342900">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92644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4572E3-B328-923D-116C-E2C28666C565}"/>
              </a:ext>
            </a:extLst>
          </p:cNvPr>
          <p:cNvSpPr txBox="1"/>
          <p:nvPr/>
        </p:nvSpPr>
        <p:spPr>
          <a:xfrm>
            <a:off x="3048000" y="3247156"/>
            <a:ext cx="6096000" cy="769441"/>
          </a:xfrm>
          <a:prstGeom prst="rect">
            <a:avLst/>
          </a:prstGeom>
          <a:noFill/>
        </p:spPr>
        <p:txBody>
          <a:bodyPr wrap="square">
            <a:spAutoFit/>
          </a:bodyPr>
          <a:lstStyle/>
          <a:p>
            <a:r>
              <a:rPr lang="en-US" sz="4400" b="1" dirty="0">
                <a:solidFill>
                  <a:srgbClr val="002060"/>
                </a:solidFill>
                <a:latin typeface="Times New Roman" panose="02020603050405020304" pitchFamily="18" charset="0"/>
                <a:cs typeface="Times New Roman" panose="02020603050405020304" pitchFamily="18" charset="0"/>
              </a:rPr>
              <a:t>THANK YOU</a:t>
            </a:r>
            <a:endParaRPr lang="en-US" sz="4400" dirty="0"/>
          </a:p>
        </p:txBody>
      </p:sp>
    </p:spTree>
    <p:extLst>
      <p:ext uri="{BB962C8B-B14F-4D97-AF65-F5344CB8AC3E}">
        <p14:creationId xmlns:p14="http://schemas.microsoft.com/office/powerpoint/2010/main" val="40296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3350-79F4-82A5-AD95-20E40990C250}"/>
              </a:ext>
            </a:extLst>
          </p:cNvPr>
          <p:cNvSpPr>
            <a:spLocks noGrp="1"/>
          </p:cNvSpPr>
          <p:nvPr>
            <p:ph type="title"/>
          </p:nvPr>
        </p:nvSpPr>
        <p:spPr/>
        <p:txBody>
          <a:bodyPr/>
          <a:lstStyle/>
          <a:p>
            <a:r>
              <a:rPr lang="en-US" b="1" dirty="0">
                <a:solidFill>
                  <a:schemeClr val="accent2">
                    <a:lumMod val="20000"/>
                    <a:lumOff val="80000"/>
                  </a:schemeClr>
                </a:solidFill>
                <a:latin typeface="Arial" panose="020B0604020202020204" pitchFamily="34" charset="0"/>
                <a:cs typeface="Arial" panose="020B0604020202020204" pitchFamily="34" charset="0"/>
              </a:rPr>
              <a:t>OUTLINE</a:t>
            </a:r>
            <a:endParaRPr lang="en-US" dirty="0">
              <a:solidFill>
                <a:schemeClr val="accent2">
                  <a:lumMod val="20000"/>
                  <a:lumOff val="80000"/>
                </a:schemeClr>
              </a:solidFill>
            </a:endParaRPr>
          </a:p>
        </p:txBody>
      </p:sp>
      <p:sp>
        <p:nvSpPr>
          <p:cNvPr id="4" name="TextBox 3">
            <a:extLst>
              <a:ext uri="{FF2B5EF4-FFF2-40B4-BE49-F238E27FC236}">
                <a16:creationId xmlns:a16="http://schemas.microsoft.com/office/drawing/2014/main" id="{D9FCAD8C-1D40-FF4B-0AC3-EC5B8CB60FA2}"/>
              </a:ext>
            </a:extLst>
          </p:cNvPr>
          <p:cNvSpPr txBox="1"/>
          <p:nvPr/>
        </p:nvSpPr>
        <p:spPr>
          <a:xfrm>
            <a:off x="575894" y="2195605"/>
            <a:ext cx="6513528" cy="3416320"/>
          </a:xfrm>
          <a:prstGeom prst="rect">
            <a:avLst/>
          </a:prstGeom>
          <a:noFill/>
        </p:spPr>
        <p:txBody>
          <a:bodyPr wrap="square">
            <a:spAutoFit/>
          </a:bodyPr>
          <a:lstStyle/>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Problem Statement </a:t>
            </a: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System Development Approach</a:t>
            </a: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Types of Keylogger</a:t>
            </a:r>
            <a:endParaRPr lang="en-US" sz="2400" dirty="0">
              <a:latin typeface="Times New Roman" panose="02020603050405020304" pitchFamily="18" charset="0"/>
              <a:ea typeface="+mn-lt"/>
              <a:cs typeface="Times New Roman" panose="02020603050405020304" pitchFamily="18" charset="0"/>
            </a:endParaRP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Result (Output Image)</a:t>
            </a: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Conclusion</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Security</a:t>
            </a: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Future Scope</a:t>
            </a:r>
          </a:p>
          <a:p>
            <a:pPr marL="342900" indent="-342900">
              <a:buFont typeface="Wingdings" panose="05000000000000000000" pitchFamily="2" charset="2"/>
              <a:buChar char="q"/>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87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3650-76C0-29CC-2C2D-292D18EE09E0}"/>
              </a:ext>
            </a:extLst>
          </p:cNvPr>
          <p:cNvSpPr>
            <a:spLocks noGrp="1"/>
          </p:cNvSpPr>
          <p:nvPr>
            <p:ph type="title"/>
          </p:nvPr>
        </p:nvSpPr>
        <p:spPr/>
        <p:txBody>
          <a:bodyPr/>
          <a:lstStyle/>
          <a:p>
            <a:r>
              <a:rPr lang="en-US" sz="2800" b="1" dirty="0">
                <a:solidFill>
                  <a:schemeClr val="tx1"/>
                </a:solidFill>
                <a:latin typeface="Arial" panose="020B0604020202020204" pitchFamily="34" charset="0"/>
                <a:cs typeface="Arial" panose="020B0604020202020204" pitchFamily="34" charset="0"/>
              </a:rPr>
              <a:t>Problem </a:t>
            </a:r>
            <a:r>
              <a:rPr lang="en-US" sz="2800" b="1" dirty="0" err="1">
                <a:solidFill>
                  <a:schemeClr val="tx1"/>
                </a:solidFill>
                <a:latin typeface="Arial" panose="020B0604020202020204" pitchFamily="34" charset="0"/>
                <a:cs typeface="Arial" panose="020B0604020202020204" pitchFamily="34" charset="0"/>
              </a:rPr>
              <a:t>StatemenT</a:t>
            </a:r>
            <a:r>
              <a:rPr lang="en-US" sz="2800" b="1" dirty="0">
                <a:solidFill>
                  <a:schemeClr val="tx1"/>
                </a:solidFill>
                <a:latin typeface="Arial" panose="020B0604020202020204" pitchFamily="34" charset="0"/>
                <a:cs typeface="Arial" panose="020B0604020202020204" pitchFamily="34" charset="0"/>
              </a:rPr>
              <a:t> </a:t>
            </a:r>
            <a:r>
              <a:rPr lang="en-US" sz="2800" b="1" dirty="0">
                <a:solidFill>
                  <a:schemeClr val="accent1"/>
                </a:solidFill>
                <a:latin typeface="Arial" panose="020B0604020202020204" pitchFamily="34" charset="0"/>
                <a:cs typeface="Arial" panose="020B0604020202020204" pitchFamily="34" charset="0"/>
              </a:rPr>
              <a:t>Statement</a:t>
            </a:r>
            <a:endParaRPr lang="en-US" dirty="0"/>
          </a:p>
        </p:txBody>
      </p:sp>
      <p:sp>
        <p:nvSpPr>
          <p:cNvPr id="4" name="TextBox 3">
            <a:extLst>
              <a:ext uri="{FF2B5EF4-FFF2-40B4-BE49-F238E27FC236}">
                <a16:creationId xmlns:a16="http://schemas.microsoft.com/office/drawing/2014/main" id="{7A461EEE-0C41-B914-75EC-2B9189F28E24}"/>
              </a:ext>
            </a:extLst>
          </p:cNvPr>
          <p:cNvSpPr txBox="1"/>
          <p:nvPr/>
        </p:nvSpPr>
        <p:spPr>
          <a:xfrm>
            <a:off x="496712" y="2277658"/>
            <a:ext cx="11108798" cy="3108543"/>
          </a:xfrm>
          <a:prstGeom prst="rect">
            <a:avLst/>
          </a:prstGeom>
          <a:noFill/>
        </p:spPr>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2800" dirty="0"/>
          </a:p>
        </p:txBody>
      </p:sp>
    </p:spTree>
    <p:extLst>
      <p:ext uri="{BB962C8B-B14F-4D97-AF65-F5344CB8AC3E}">
        <p14:creationId xmlns:p14="http://schemas.microsoft.com/office/powerpoint/2010/main" val="383407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534B-1FD6-7F52-6C7D-53A017A6C390}"/>
              </a:ext>
            </a:extLst>
          </p:cNvPr>
          <p:cNvSpPr>
            <a:spLocks noGrp="1"/>
          </p:cNvSpPr>
          <p:nvPr>
            <p:ph type="title"/>
          </p:nvPr>
        </p:nvSpPr>
        <p:spPr/>
        <p:txBody>
          <a:bodyPr>
            <a:normAutofit/>
          </a:bodyPr>
          <a:lstStyle/>
          <a:p>
            <a:r>
              <a:rPr lang="en-US" b="1" dirty="0">
                <a:solidFill>
                  <a:schemeClr val="tx1"/>
                </a:solidFill>
                <a:latin typeface="Arial" panose="020B0604020202020204" pitchFamily="34" charset="0"/>
                <a:cs typeface="Arial" panose="020B0604020202020204" pitchFamily="34" charset="0"/>
              </a:rPr>
              <a:t>Proposed Solution</a:t>
            </a:r>
            <a:endParaRPr lang="en-US" dirty="0">
              <a:solidFill>
                <a:schemeClr val="tx1"/>
              </a:solidFill>
            </a:endParaRPr>
          </a:p>
        </p:txBody>
      </p:sp>
      <p:sp>
        <p:nvSpPr>
          <p:cNvPr id="4" name="TextBox 3">
            <a:extLst>
              <a:ext uri="{FF2B5EF4-FFF2-40B4-BE49-F238E27FC236}">
                <a16:creationId xmlns:a16="http://schemas.microsoft.com/office/drawing/2014/main" id="{FF68BB5D-949B-6669-19B2-D319FC2EA5E4}"/>
              </a:ext>
            </a:extLst>
          </p:cNvPr>
          <p:cNvSpPr txBox="1"/>
          <p:nvPr/>
        </p:nvSpPr>
        <p:spPr>
          <a:xfrm>
            <a:off x="575893" y="1977241"/>
            <a:ext cx="11119395" cy="4154984"/>
          </a:xfrm>
          <a:prstGeom prst="rect">
            <a:avLst/>
          </a:prstGeom>
          <a:noFill/>
        </p:spPr>
        <p:txBody>
          <a:bodyPr wrap="square">
            <a:spAutoFit/>
          </a:bodyPr>
          <a:lstStyle/>
          <a:p>
            <a:pPr>
              <a:lnSpc>
                <a:spcPct val="100000"/>
              </a:lnSpc>
            </a:pPr>
            <a:r>
              <a:rPr lang="en-US" sz="18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Encryption:</a:t>
            </a:r>
            <a:r>
              <a:rPr lang="en-US" sz="24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Process Monitoring:</a:t>
            </a:r>
            <a:r>
              <a:rPr lang="en-US" sz="24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User Notification:</a:t>
            </a:r>
            <a:r>
              <a:rPr lang="en-US" sz="24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Remote Reporting:</a:t>
            </a:r>
            <a:r>
              <a:rPr lang="en-US" sz="24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endParaRPr lang="en-US" sz="2400" dirty="0"/>
          </a:p>
        </p:txBody>
      </p:sp>
    </p:spTree>
    <p:extLst>
      <p:ext uri="{BB962C8B-B14F-4D97-AF65-F5344CB8AC3E}">
        <p14:creationId xmlns:p14="http://schemas.microsoft.com/office/powerpoint/2010/main" val="90531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79E8-BBDF-4439-D7E7-71A6513ECEFC}"/>
              </a:ext>
            </a:extLst>
          </p:cNvPr>
          <p:cNvSpPr>
            <a:spLocks noGrp="1"/>
          </p:cNvSpPr>
          <p:nvPr>
            <p:ph type="title"/>
          </p:nvPr>
        </p:nvSpPr>
        <p:spPr/>
        <p:txBody>
          <a:bodyPr/>
          <a:lstStyle/>
          <a:p>
            <a:r>
              <a:rPr lang="en-US" sz="2800" b="1" dirty="0">
                <a:solidFill>
                  <a:schemeClr val="tx1"/>
                </a:solidFill>
                <a:latin typeface="Arial"/>
                <a:ea typeface="+mj-lt"/>
                <a:cs typeface="Arial"/>
              </a:rPr>
              <a:t>System</a:t>
            </a:r>
            <a:r>
              <a:rPr lang="en-US" sz="2800" dirty="0">
                <a:solidFill>
                  <a:schemeClr val="tx1"/>
                </a:solidFill>
                <a:latin typeface="Arial"/>
                <a:ea typeface="+mj-lt"/>
                <a:cs typeface="Arial"/>
              </a:rPr>
              <a:t> </a:t>
            </a:r>
            <a:r>
              <a:rPr lang="en-US" sz="2800" b="1" i="0" dirty="0">
                <a:solidFill>
                  <a:schemeClr val="tx1"/>
                </a:solidFill>
                <a:effectLst/>
                <a:latin typeface="Arial" panose="020B0604020202020204" pitchFamily="34" charset="0"/>
                <a:cs typeface="Arial" panose="020B0604020202020204" pitchFamily="34" charset="0"/>
              </a:rPr>
              <a:t>development</a:t>
            </a:r>
            <a:r>
              <a:rPr lang="en-US" sz="2800" dirty="0">
                <a:solidFill>
                  <a:schemeClr val="tx1"/>
                </a:solidFill>
                <a:latin typeface="Arial"/>
                <a:ea typeface="+mj-lt"/>
                <a:cs typeface="Arial"/>
              </a:rPr>
              <a:t> </a:t>
            </a:r>
            <a:r>
              <a:rPr lang="en-US" sz="2800" b="1" dirty="0">
                <a:solidFill>
                  <a:schemeClr val="tx1"/>
                </a:solidFill>
                <a:latin typeface="Arial"/>
                <a:ea typeface="+mj-lt"/>
                <a:cs typeface="Arial"/>
              </a:rPr>
              <a:t>Approach</a:t>
            </a:r>
            <a:endParaRPr lang="en-US" dirty="0">
              <a:solidFill>
                <a:schemeClr val="tx1"/>
              </a:solidFill>
            </a:endParaRPr>
          </a:p>
        </p:txBody>
      </p:sp>
      <p:sp>
        <p:nvSpPr>
          <p:cNvPr id="4" name="TextBox 3">
            <a:extLst>
              <a:ext uri="{FF2B5EF4-FFF2-40B4-BE49-F238E27FC236}">
                <a16:creationId xmlns:a16="http://schemas.microsoft.com/office/drawing/2014/main" id="{E10B2FE3-BE11-9BA1-35A0-0EB896E58FE3}"/>
              </a:ext>
            </a:extLst>
          </p:cNvPr>
          <p:cNvSpPr txBox="1"/>
          <p:nvPr/>
        </p:nvSpPr>
        <p:spPr>
          <a:xfrm>
            <a:off x="575894" y="2161217"/>
            <a:ext cx="11130684" cy="44579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marL="285750" indent="-28575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The development approach should include rigorous testing to ensure the reliability and stability of the keylogger. </a:t>
            </a:r>
          </a:p>
          <a:p>
            <a:pPr marL="285750" indent="-28575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285750" indent="-28575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95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74DA-03CA-9969-6F06-DB9011382D24}"/>
              </a:ext>
            </a:extLst>
          </p:cNvPr>
          <p:cNvSpPr>
            <a:spLocks noGrp="1"/>
          </p:cNvSpPr>
          <p:nvPr>
            <p:ph type="title"/>
          </p:nvPr>
        </p:nvSpPr>
        <p:spPr/>
        <p:txBody>
          <a:bodyPr/>
          <a:lstStyle/>
          <a:p>
            <a:r>
              <a:rPr lang="en-US" sz="2800" b="1" dirty="0">
                <a:solidFill>
                  <a:schemeClr val="tx1"/>
                </a:solidFill>
                <a:latin typeface="Arial"/>
                <a:ea typeface="+mn-lt"/>
                <a:cs typeface="+mn-lt"/>
              </a:rPr>
              <a:t>Types of Keylogger</a:t>
            </a:r>
            <a:endParaRPr lang="en-US" dirty="0">
              <a:solidFill>
                <a:schemeClr val="tx1"/>
              </a:solidFill>
            </a:endParaRPr>
          </a:p>
        </p:txBody>
      </p:sp>
      <p:sp>
        <p:nvSpPr>
          <p:cNvPr id="4" name="TextBox 3">
            <a:extLst>
              <a:ext uri="{FF2B5EF4-FFF2-40B4-BE49-F238E27FC236}">
                <a16:creationId xmlns:a16="http://schemas.microsoft.com/office/drawing/2014/main" id="{3A7CE07C-0196-4A2B-F944-50BC5EF4765B}"/>
              </a:ext>
            </a:extLst>
          </p:cNvPr>
          <p:cNvSpPr txBox="1"/>
          <p:nvPr/>
        </p:nvSpPr>
        <p:spPr>
          <a:xfrm>
            <a:off x="711200" y="2092770"/>
            <a:ext cx="11029616" cy="433965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marL="342900" indent="-34290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marL="342900" indent="-34290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r>
              <a:rPr lang="en-US" sz="2400" b="0" i="0" dirty="0">
                <a:solidFill>
                  <a:schemeClr val="tx1"/>
                </a:solidFill>
                <a:effectLst/>
                <a:latin typeface="Söhne"/>
              </a:rPr>
              <a:t> </a:t>
            </a:r>
            <a:endParaRPr lang="en-US" sz="2400" dirty="0"/>
          </a:p>
        </p:txBody>
      </p:sp>
    </p:spTree>
    <p:extLst>
      <p:ext uri="{BB962C8B-B14F-4D97-AF65-F5344CB8AC3E}">
        <p14:creationId xmlns:p14="http://schemas.microsoft.com/office/powerpoint/2010/main" val="231290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632C47-7C3F-F2E2-878B-9E55D4DAC997}"/>
              </a:ext>
            </a:extLst>
          </p:cNvPr>
          <p:cNvPicPr>
            <a:picLocks noChangeAspect="1"/>
          </p:cNvPicPr>
          <p:nvPr/>
        </p:nvPicPr>
        <p:blipFill>
          <a:blip r:embed="rId2"/>
          <a:stretch>
            <a:fillRect/>
          </a:stretch>
        </p:blipFill>
        <p:spPr>
          <a:xfrm>
            <a:off x="6165538" y="1749954"/>
            <a:ext cx="3960948" cy="3629025"/>
          </a:xfrm>
          <a:prstGeom prst="rect">
            <a:avLst/>
          </a:prstGeom>
        </p:spPr>
      </p:pic>
      <p:pic>
        <p:nvPicPr>
          <p:cNvPr id="5" name="Picture 4">
            <a:extLst>
              <a:ext uri="{FF2B5EF4-FFF2-40B4-BE49-F238E27FC236}">
                <a16:creationId xmlns:a16="http://schemas.microsoft.com/office/drawing/2014/main" id="{D4252837-B10E-F027-048C-4FEB3D27395F}"/>
              </a:ext>
            </a:extLst>
          </p:cNvPr>
          <p:cNvPicPr>
            <a:picLocks noChangeAspect="1"/>
          </p:cNvPicPr>
          <p:nvPr/>
        </p:nvPicPr>
        <p:blipFill>
          <a:blip r:embed="rId3"/>
          <a:stretch>
            <a:fillRect/>
          </a:stretch>
        </p:blipFill>
        <p:spPr>
          <a:xfrm>
            <a:off x="1678692" y="1749954"/>
            <a:ext cx="3438525" cy="3629025"/>
          </a:xfrm>
          <a:prstGeom prst="rect">
            <a:avLst/>
          </a:prstGeom>
        </p:spPr>
      </p:pic>
    </p:spTree>
    <p:extLst>
      <p:ext uri="{BB962C8B-B14F-4D97-AF65-F5344CB8AC3E}">
        <p14:creationId xmlns:p14="http://schemas.microsoft.com/office/powerpoint/2010/main" val="314278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B20A-844B-3AE8-DA5B-C9D96E03B40F}"/>
              </a:ext>
            </a:extLst>
          </p:cNvPr>
          <p:cNvSpPr>
            <a:spLocks noGrp="1"/>
          </p:cNvSpPr>
          <p:nvPr>
            <p:ph type="title"/>
          </p:nvPr>
        </p:nvSpPr>
        <p:spPr/>
        <p:txBody>
          <a:bodyPr/>
          <a:lstStyle/>
          <a:p>
            <a:r>
              <a:rPr lang="en-US" sz="2800" b="1" dirty="0">
                <a:solidFill>
                  <a:schemeClr val="tx1"/>
                </a:solidFill>
                <a:latin typeface="Arial"/>
                <a:ea typeface="+mj-lt"/>
                <a:cs typeface="Arial"/>
              </a:rPr>
              <a:t>Conclusion</a:t>
            </a:r>
            <a:endParaRPr lang="en-US" dirty="0">
              <a:solidFill>
                <a:schemeClr val="tx1"/>
              </a:solidFill>
            </a:endParaRPr>
          </a:p>
        </p:txBody>
      </p:sp>
      <p:sp>
        <p:nvSpPr>
          <p:cNvPr id="4" name="TextBox 3">
            <a:extLst>
              <a:ext uri="{FF2B5EF4-FFF2-40B4-BE49-F238E27FC236}">
                <a16:creationId xmlns:a16="http://schemas.microsoft.com/office/drawing/2014/main" id="{949696C2-BFD4-B790-4B30-0E8A7396A1F9}"/>
              </a:ext>
            </a:extLst>
          </p:cNvPr>
          <p:cNvSpPr txBox="1"/>
          <p:nvPr/>
        </p:nvSpPr>
        <p:spPr>
          <a:xfrm>
            <a:off x="463191" y="2459504"/>
            <a:ext cx="11255022" cy="1938992"/>
          </a:xfrm>
          <a:prstGeom prst="rect">
            <a:avLst/>
          </a:prstGeom>
          <a:noFill/>
        </p:spPr>
        <p:txBody>
          <a:bodyPr wrap="square">
            <a:spAutoFit/>
          </a:bodyPr>
          <a:lstStyle/>
          <a:p>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US" sz="2400" dirty="0"/>
          </a:p>
        </p:txBody>
      </p:sp>
    </p:spTree>
    <p:extLst>
      <p:ext uri="{BB962C8B-B14F-4D97-AF65-F5344CB8AC3E}">
        <p14:creationId xmlns:p14="http://schemas.microsoft.com/office/powerpoint/2010/main" val="212614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5ADA-6C73-DC42-42AC-24366536D9C8}"/>
              </a:ext>
            </a:extLst>
          </p:cNvPr>
          <p:cNvSpPr>
            <a:spLocks noGrp="1"/>
          </p:cNvSpPr>
          <p:nvPr>
            <p:ph type="title"/>
          </p:nvPr>
        </p:nvSpPr>
        <p:spPr/>
        <p:txBody>
          <a:bodyPr/>
          <a:lstStyle/>
          <a:p>
            <a:r>
              <a:rPr lang="en-US" sz="2800" dirty="0">
                <a:solidFill>
                  <a:schemeClr val="tx1"/>
                </a:solidFill>
              </a:rPr>
              <a:t>SECURITY</a:t>
            </a:r>
            <a:endParaRPr lang="en-US" dirty="0">
              <a:solidFill>
                <a:schemeClr val="tx1"/>
              </a:solidFill>
            </a:endParaRPr>
          </a:p>
        </p:txBody>
      </p:sp>
      <p:sp>
        <p:nvSpPr>
          <p:cNvPr id="4" name="TextBox 3">
            <a:extLst>
              <a:ext uri="{FF2B5EF4-FFF2-40B4-BE49-F238E27FC236}">
                <a16:creationId xmlns:a16="http://schemas.microsoft.com/office/drawing/2014/main" id="{5CA5C55A-2BC4-896F-78CC-489F2572D2FE}"/>
              </a:ext>
            </a:extLst>
          </p:cNvPr>
          <p:cNvSpPr txBox="1"/>
          <p:nvPr/>
        </p:nvSpPr>
        <p:spPr>
          <a:xfrm>
            <a:off x="575894" y="2211386"/>
            <a:ext cx="11130684" cy="334995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marL="342900" indent="-34290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0616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51</TotalTime>
  <Words>701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Gill Sans MT</vt:lpstr>
      <vt:lpstr>Söhne</vt:lpstr>
      <vt:lpstr>Times New Roman</vt:lpstr>
      <vt:lpstr>Wingdings</vt:lpstr>
      <vt:lpstr>Wingdings 2</vt:lpstr>
      <vt:lpstr>Dividend</vt:lpstr>
      <vt:lpstr>CAPSTONE PROJECT </vt:lpstr>
      <vt:lpstr>OUTLINE</vt:lpstr>
      <vt:lpstr>Problem StatemenT Statement</vt:lpstr>
      <vt:lpstr>Proposed Solution</vt:lpstr>
      <vt:lpstr>System development Approach</vt:lpstr>
      <vt:lpstr>Types of Keylogger</vt:lpstr>
      <vt:lpstr>PowerPoint Presentation</vt:lpstr>
      <vt:lpstr>Conclusion</vt:lpstr>
      <vt:lpstr>SECURITY</vt:lpstr>
      <vt:lpstr> Future scope Future scope 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Vanathi</dc:creator>
  <cp:lastModifiedBy>Vanathi</cp:lastModifiedBy>
  <cp:revision>1</cp:revision>
  <dcterms:created xsi:type="dcterms:W3CDTF">2024-04-04T05:46:59Z</dcterms:created>
  <dcterms:modified xsi:type="dcterms:W3CDTF">2024-04-04T06:38:40Z</dcterms:modified>
</cp:coreProperties>
</file>