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4"/>
  </p:notesMasterIdLst>
  <p:handoutMasterIdLst>
    <p:handoutMasterId r:id="rId15"/>
  </p:handoutMasterIdLst>
  <p:sldIdLst>
    <p:sldId id="277" r:id="rId4"/>
    <p:sldId id="399" r:id="rId5"/>
    <p:sldId id="400" r:id="rId6"/>
    <p:sldId id="401" r:id="rId7"/>
    <p:sldId id="402" r:id="rId8"/>
    <p:sldId id="403" r:id="rId9"/>
    <p:sldId id="405" r:id="rId10"/>
    <p:sldId id="406" r:id="rId11"/>
    <p:sldId id="407" r:id="rId12"/>
    <p:sldId id="4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autoAdjust="0"/>
  </p:normalViewPr>
  <p:slideViewPr>
    <p:cSldViewPr snapToGrid="0">
      <p:cViewPr varScale="1">
        <p:scale>
          <a:sx n="91" d="100"/>
          <a:sy n="91" d="100"/>
        </p:scale>
        <p:origin x="523"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hyperlink" Target="https://creativecommons.org/licenses/by-sa/3.0/"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en.wikibooks.org/wiki/K-12_school_computer_networking/chapter_15" TargetMode="External"/><Relationship Id="rId5" Type="http://schemas.openxmlformats.org/officeDocument/2006/relationships/image" Target="../media/image8.jpg"/><Relationship Id="rId4" Type="http://schemas.openxmlformats.org/officeDocument/2006/relationships/hyperlink" Target="https://ercim-news.ercim.eu/en100/r-i/siren-a-network-infrastructure-for-emergenc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i="1" dirty="0">
                <a:solidFill>
                  <a:srgbClr val="000000"/>
                </a:solidFill>
              </a:rPr>
              <a:t>CLOUD COMPUTING </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IN" sz="3600" b="0" i="0" dirty="0">
                <a:solidFill>
                  <a:srgbClr val="333333"/>
                </a:solidFill>
                <a:effectLst/>
                <a:highlight>
                  <a:srgbClr val="FFFFFF"/>
                </a:highlight>
                <a:latin typeface="Roboto" panose="02000000000000000000" pitchFamily="2" charset="0"/>
              </a:rPr>
              <a:t>AI-based Disaster Response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4089646" cy="1938992"/>
          </a:xfrm>
          <a:prstGeom prst="rect">
            <a:avLst/>
          </a:prstGeom>
          <a:noFill/>
        </p:spPr>
        <p:txBody>
          <a:bodyPr wrap="none" rtlCol="0">
            <a:spAutoFit/>
          </a:bodyPr>
          <a:lstStyle/>
          <a:p>
            <a:r>
              <a:rPr lang="en-US" sz="2000" b="1" dirty="0"/>
              <a:t>Submitted by-</a:t>
            </a:r>
          </a:p>
          <a:p>
            <a:r>
              <a:rPr lang="en-US" sz="2000" dirty="0"/>
              <a:t>Gurdeep                              21BCS11844</a:t>
            </a:r>
          </a:p>
          <a:p>
            <a:r>
              <a:rPr lang="en-US" sz="2000" dirty="0"/>
              <a:t>Anuj Verma                        21BCS11840</a:t>
            </a:r>
          </a:p>
          <a:p>
            <a:r>
              <a:rPr lang="en-US" sz="2000" dirty="0"/>
              <a:t>Samar Choudhary             21BCS9823</a:t>
            </a:r>
          </a:p>
          <a:p>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Ms. Tanvi</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FD011-52EE-C6E1-680C-29565F3F307F}"/>
              </a:ext>
            </a:extLst>
          </p:cNvPr>
          <p:cNvSpPr>
            <a:spLocks noGrp="1"/>
          </p:cNvSpPr>
          <p:nvPr>
            <p:ph idx="1"/>
          </p:nvPr>
        </p:nvSpPr>
        <p:spPr/>
        <p:txBody>
          <a:bodyPr>
            <a:normAutofit/>
          </a:bodyPr>
          <a:lstStyle/>
          <a:p>
            <a:pPr marL="0" indent="0" algn="ctr">
              <a:buNone/>
            </a:pPr>
            <a:r>
              <a:rPr lang="en-IN" sz="4400" dirty="0"/>
              <a:t>                       THANK YOU </a:t>
            </a:r>
          </a:p>
        </p:txBody>
      </p:sp>
      <p:sp>
        <p:nvSpPr>
          <p:cNvPr id="4" name="Slide Number Placeholder 3">
            <a:extLst>
              <a:ext uri="{FF2B5EF4-FFF2-40B4-BE49-F238E27FC236}">
                <a16:creationId xmlns:a16="http://schemas.microsoft.com/office/drawing/2014/main" id="{CFC115E7-1374-EC06-AB89-F8F3D4FE163A}"/>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58443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Project</a:t>
            </a:r>
          </a:p>
        </p:txBody>
      </p:sp>
      <p:sp>
        <p:nvSpPr>
          <p:cNvPr id="3" name="Content Placeholder 2"/>
          <p:cNvSpPr>
            <a:spLocks noGrp="1"/>
          </p:cNvSpPr>
          <p:nvPr>
            <p:ph idx="1"/>
          </p:nvPr>
        </p:nvSpPr>
        <p:spPr>
          <a:xfrm>
            <a:off x="838200" y="1783680"/>
            <a:ext cx="10515600" cy="4351338"/>
          </a:xfrm>
        </p:spPr>
        <p:txBody>
          <a:bodyPr/>
          <a:lstStyle/>
          <a:p>
            <a:pPr marL="0" indent="0" algn="just">
              <a:buNone/>
            </a:pPr>
            <a:r>
              <a:rPr lang="en-US" dirty="0"/>
              <a:t>AI-based disaster management systems are an innovative project designed to change how we manage and mitigate natural disasters. Utilizing advanced machine learning algorithms and real-time data analytics, the system aims to predict, assess and respond at risk and with unprecedented speed It includes data </a:t>
            </a:r>
            <a:r>
              <a:rPr lang="en-US" dirty="0" err="1"/>
              <a:t>sources,social</a:t>
            </a:r>
            <a:r>
              <a:rPr lang="en-US" dirty="0"/>
              <a:t> media feed and sensor networks combine to provide comprehensive and dynamic understanding of risk conditions to enable, optimize resource utilization, and ultimately save lives and reduce injuries. The AI-driven capabilities of the system allow for continuous learning and improvement, ensuring that over time it becomes more effective in handling the complexity of risk management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717" y="320675"/>
            <a:ext cx="10515600" cy="1325563"/>
          </a:xfrm>
        </p:spPr>
        <p:txBody>
          <a:bodyPr/>
          <a:lstStyle/>
          <a:p>
            <a:r>
              <a:rPr lang="en-US" b="1" dirty="0"/>
              <a:t>Problem Formulation</a:t>
            </a:r>
          </a:p>
        </p:txBody>
      </p:sp>
      <p:sp>
        <p:nvSpPr>
          <p:cNvPr id="3" name="Content Placeholder 2"/>
          <p:cNvSpPr>
            <a:spLocks noGrp="1"/>
          </p:cNvSpPr>
          <p:nvPr>
            <p:ph idx="1"/>
          </p:nvPr>
        </p:nvSpPr>
        <p:spPr/>
        <p:txBody>
          <a:bodyPr/>
          <a:lstStyle/>
          <a:p>
            <a:pPr marL="713105" marR="568325" indent="-342900" algn="just">
              <a:lnSpc>
                <a:spcPct val="100000"/>
              </a:lnSpc>
              <a:spcAft>
                <a:spcPts val="1190"/>
              </a:spcAft>
            </a:pPr>
            <a:r>
              <a:rPr lang="en-US" sz="2000" dirty="0">
                <a:solidFill>
                  <a:srgbClr val="000000"/>
                </a:solidFill>
                <a:effectLst/>
                <a:latin typeface="Times New Roman" panose="02020603050405020304" pitchFamily="18" charset="0"/>
                <a:ea typeface="Times New Roman" panose="02020603050405020304" pitchFamily="18" charset="0"/>
              </a:rPr>
              <a:t>The trouble system for the AI-primarily based disaster reaction system makes a </a:t>
            </a:r>
            <a:r>
              <a:rPr lang="en-US" sz="2000" dirty="0" err="1">
                <a:solidFill>
                  <a:srgbClr val="000000"/>
                </a:solidFill>
                <a:effectLst/>
                <a:latin typeface="Times New Roman" panose="02020603050405020304" pitchFamily="18" charset="0"/>
                <a:ea typeface="Times New Roman" panose="02020603050405020304" pitchFamily="18" charset="0"/>
              </a:rPr>
              <a:t>speciality</a:t>
            </a:r>
            <a:r>
              <a:rPr lang="en-US" sz="2000" dirty="0">
                <a:solidFill>
                  <a:srgbClr val="000000"/>
                </a:solidFill>
                <a:effectLst/>
                <a:latin typeface="Times New Roman" panose="02020603050405020304" pitchFamily="18" charset="0"/>
                <a:ea typeface="Times New Roman" panose="02020603050405020304" pitchFamily="18" charset="0"/>
              </a:rPr>
              <a:t> of addressing the enormous challenges in modern-day disaster control practices. Traditional structures regularly conflict with not on time reaction times, restricted data integration, and an lack of ability to expect catastrophe impacts correctly. These limitations bring about inefficiencies, with lives misplaced and resources misallocated.</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US" sz="2000" dirty="0">
                <a:solidFill>
                  <a:srgbClr val="000000"/>
                </a:solidFill>
                <a:effectLst/>
                <a:latin typeface="Times New Roman" panose="02020603050405020304" pitchFamily="18" charset="0"/>
                <a:ea typeface="Times New Roman" panose="02020603050405020304" pitchFamily="18" charset="0"/>
              </a:rPr>
              <a:t>The trouble lies inside the need for a greater shrewd, responsive, and proactive method to disaster management. This requires a machine capable of processing sizeable quantities of diverse records in real-time, predicting disaster trajectories, assessing dangers, and facilitating fast, informed decision-making. The center project is growing an AI-driven solution that no longer simplest complements the rate and accuracy of catastrophe response however also continuously adapts to new records and evolving situations, ensuring that responses are as effective as viable.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 of the Work</a:t>
            </a:r>
          </a:p>
        </p:txBody>
      </p:sp>
      <p:sp>
        <p:nvSpPr>
          <p:cNvPr id="3" name="Content Placeholder 2"/>
          <p:cNvSpPr>
            <a:spLocks noGrp="1"/>
          </p:cNvSpPr>
          <p:nvPr>
            <p:ph idx="1"/>
          </p:nvPr>
        </p:nvSpPr>
        <p:spPr/>
        <p:txBody>
          <a:bodyPr/>
          <a:lstStyle/>
          <a:p>
            <a:pPr algn="just"/>
            <a:r>
              <a:rPr lang="en-US" sz="1800" dirty="0">
                <a:solidFill>
                  <a:srgbClr val="000000"/>
                </a:solidFill>
                <a:effectLst/>
                <a:latin typeface="Times New Roman" panose="02020603050405020304" pitchFamily="18" charset="0"/>
                <a:ea typeface="Times New Roman" panose="02020603050405020304" pitchFamily="18" charset="0"/>
              </a:rPr>
              <a:t>Develop an AI-pushed model which can as it should be expect the onset and progression of diverse herbal disasters, which include floods, earthquakes, and cyclones, by means of reading ancient records, climate styles, and actual-time inputs.</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Build a robust platform that integrates multiple data sources, including satellite imagery, sensor networks, social media, and public reporting, to provide detailed and up-to-date information on the risk situation.</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Use AI algorithms to analyze the severity and impact of hazards in real-time, to enable the efficient and effective distribution of emergency supplies, such as medical supplies, rescue teams and shelter</a:t>
            </a:r>
          </a:p>
          <a:p>
            <a:pPr algn="just"/>
            <a:r>
              <a:rPr lang="en-US" sz="1800" dirty="0">
                <a:latin typeface="Times New Roman" panose="02020603050405020304" pitchFamily="18" charset="0"/>
                <a:cs typeface="Times New Roman" panose="02020603050405020304" pitchFamily="18" charset="0"/>
              </a:rPr>
              <a:t>Utilize AI-powered automation and communication tools that streamline communication between different agencies and stakeholders involved in disaster management, reduce delays and ensure faster response.</a:t>
            </a:r>
          </a:p>
          <a:p>
            <a:pPr algn="just"/>
            <a:r>
              <a:rPr lang="en-US" sz="2000" dirty="0">
                <a:latin typeface="Times New Roman" panose="02020603050405020304" pitchFamily="18" charset="0"/>
                <a:cs typeface="Times New Roman" panose="02020603050405020304" pitchFamily="18" charset="0"/>
              </a:rPr>
              <a:t>To develop a system that continually learns from past and consequences of disasters, refining its predictive models and response strategies for accuracy and effectiveness over time.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used</a:t>
            </a:r>
          </a:p>
        </p:txBody>
      </p:sp>
      <p:sp>
        <p:nvSpPr>
          <p:cNvPr id="3" name="Content Placeholder 2"/>
          <p:cNvSpPr>
            <a:spLocks noGrp="1"/>
          </p:cNvSpPr>
          <p:nvPr>
            <p:ph idx="1"/>
          </p:nvPr>
        </p:nvSpPr>
        <p:spPr/>
        <p:txBody>
          <a:bodyPr>
            <a:normAutofit/>
          </a:bodyPr>
          <a:lstStyle/>
          <a:p>
            <a:pPr algn="just"/>
            <a:r>
              <a:rPr lang="en-US" sz="1800" dirty="0">
                <a:solidFill>
                  <a:srgbClr val="000000"/>
                </a:solidFill>
                <a:effectLst/>
                <a:latin typeface="Times New Roman" panose="02020603050405020304" pitchFamily="18" charset="0"/>
                <a:ea typeface="Times New Roman" panose="02020603050405020304" pitchFamily="18" charset="0"/>
              </a:rPr>
              <a:t>The first step is to identify and collect various sources such as satellite images, weather stations, sensor networks, social media platforms, historical disaster records, etc. This information is very important for training on AI models to enable real-time analysis in disasters.</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Different machine learning algorithms such as deep learning, decision trees, and clustering are explored to determine which one is best suited to predict and respond to different disaster scenarios The selection algorithm considers factors such as disaster type, type of information and velocity required as separation.</a:t>
            </a:r>
          </a:p>
          <a:p>
            <a:pPr algn="just"/>
            <a:r>
              <a:rPr lang="en-US" sz="1800" dirty="0">
                <a:solidFill>
                  <a:srgbClr val="000000"/>
                </a:solidFill>
                <a:effectLst/>
                <a:latin typeface="Times New Roman" panose="02020603050405020304" pitchFamily="18" charset="0"/>
                <a:ea typeface="Times New Roman" panose="02020603050405020304" pitchFamily="18" charset="0"/>
              </a:rPr>
              <a:t>A scalable and flexible platform with real-time data feeds and user interfaces has been developed to integrate trained AI models. This platform serves as a central hub for data processing, analysis and decision-making during a disaster. It is designed to process large amounts of data and provide real-time insights to users.</a:t>
            </a:r>
          </a:p>
          <a:p>
            <a:pPr algn="just"/>
            <a:r>
              <a:rPr lang="en-US" sz="1800" dirty="0">
                <a:solidFill>
                  <a:srgbClr val="000000"/>
                </a:solidFill>
                <a:effectLst/>
                <a:latin typeface="Times New Roman" panose="02020603050405020304" pitchFamily="18" charset="0"/>
                <a:ea typeface="Times New Roman" panose="02020603050405020304" pitchFamily="18" charset="0"/>
              </a:rPr>
              <a:t>The system is tested using simulated risk scenarios to assess its performance under real-world conditions. These simulations consist of various disaster events such as earthquakes, floods and hurricanes to see how well AI models predict outcomes and support decision-making</a:t>
            </a:r>
            <a:endParaRPr lang="en-US" sz="1800" dirty="0">
              <a:solidFill>
                <a:srgbClr val="000000"/>
              </a:solidFill>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Once the system has been successfully tested, the system is deployed in a real-world environment, where it continuously monitors data feeds and provides disaster insights Applications include prioritization such as between servers and communications to ensure proper system performance.</a:t>
            </a:r>
          </a:p>
          <a:p>
            <a:pPr algn="just"/>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lgn="just"/>
            <a:r>
              <a:rPr lang="en-US" sz="1800" dirty="0">
                <a:solidFill>
                  <a:srgbClr val="000000"/>
                </a:solidFill>
                <a:effectLst/>
                <a:latin typeface="Times New Roman" panose="02020603050405020304" pitchFamily="18" charset="0"/>
                <a:ea typeface="Times New Roman" panose="02020603050405020304" pitchFamily="18" charset="0"/>
              </a:rPr>
              <a:t>AI-based disaster management systems represent a transformative development in disaster management, aiming to bridge the gap between the complexity of today’s disasters and the need for timely, precise responses between Harnessing the power of artificial intelligence, the system is designed to address the critical challenges faced using traditional approaches to risk management. Real-time information and less satellite imagery, sensor networks, social media feeds By integrating data sources including f, the system can provide a comprehensive and dynamic understanding of risk situations, and provide its predictive capabilities and operational efficiency have increased</a:t>
            </a:r>
            <a:endParaRPr lang="en-IN"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Times New Roman" panose="02020603050405020304" pitchFamily="18" charset="0"/>
              </a:rPr>
              <a:t>Through a careful process of data collection, pre-processing and modeling, the system is set to provide valuable insights that enhance decision-making and facilitate response efforts Implementing advanced machine learning algorithms ensures that the system can accurately predict disaster events, realistically assessing their impact when Can This not only improves disaster management, but also significantly reduces loss of life and property damage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88046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a:xfrm>
            <a:off x="838200" y="1847850"/>
            <a:ext cx="10515600" cy="4351338"/>
          </a:xfrm>
        </p:spPr>
        <p:txBody>
          <a:bodyPr/>
          <a:lstStyle/>
          <a:p>
            <a:pPr marL="0" indent="0" algn="just">
              <a:buNone/>
            </a:pPr>
            <a:r>
              <a:rPr lang="en-US" sz="1800" dirty="0">
                <a:solidFill>
                  <a:srgbClr val="000000"/>
                </a:solidFill>
                <a:effectLst/>
                <a:latin typeface="Times New Roman" panose="02020603050405020304" pitchFamily="18" charset="0"/>
                <a:ea typeface="Times New Roman" panose="02020603050405020304" pitchFamily="18" charset="0"/>
              </a:rPr>
              <a:t>Future AI-based disaster management systems have exciting potential to further enhance their power and impact. As technology improves, system real-time processing and predictive accuracy can be greatly improved by integrating new features such as edge computing and more sophisticated AI models Extending systems with data from sources a emerging such as the Internet of Things (IoT) devices and next-generation satellite technology will be included to provide detailed and timely insights</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Title 1">
            <a:extLst>
              <a:ext uri="{FF2B5EF4-FFF2-40B4-BE49-F238E27FC236}">
                <a16:creationId xmlns:a16="http://schemas.microsoft.com/office/drawing/2014/main" id="{409DBC2C-905B-9FD6-FA36-BB3FE7E71523}"/>
              </a:ext>
            </a:extLst>
          </p:cNvPr>
          <p:cNvSpPr txBox="1">
            <a:spLocks/>
          </p:cNvSpPr>
          <p:nvPr/>
        </p:nvSpPr>
        <p:spPr>
          <a:xfrm>
            <a:off x="1587261" y="891407"/>
            <a:ext cx="8229600" cy="8572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solidFill>
                  <a:srgbClr val="FFC000"/>
                </a:solidFill>
                <a:latin typeface="Algerian" pitchFamily="82" charset="0"/>
              </a:rPr>
              <a:t> </a:t>
            </a:r>
            <a:endParaRPr lang="en-US" dirty="0">
              <a:solidFill>
                <a:srgbClr val="FFC000"/>
              </a:solidFill>
              <a:latin typeface="Algerian" pitchFamily="82" charset="0"/>
            </a:endParaRPr>
          </a:p>
        </p:txBody>
      </p:sp>
      <p:pic>
        <p:nvPicPr>
          <p:cNvPr id="7" name="Picture 6">
            <a:extLst>
              <a:ext uri="{FF2B5EF4-FFF2-40B4-BE49-F238E27FC236}">
                <a16:creationId xmlns:a16="http://schemas.microsoft.com/office/drawing/2014/main" id="{22203A7F-C629-7FCE-7067-EB17D691BA14}"/>
              </a:ext>
            </a:extLst>
          </p:cNvPr>
          <p:cNvPicPr>
            <a:picLocks noChangeAspect="1"/>
          </p:cNvPicPr>
          <p:nvPr/>
        </p:nvPicPr>
        <p:blipFill>
          <a:blip r:embed="rId2"/>
          <a:stretch>
            <a:fillRect/>
          </a:stretch>
        </p:blipFill>
        <p:spPr>
          <a:xfrm>
            <a:off x="11549195" y="113427"/>
            <a:ext cx="573074" cy="914479"/>
          </a:xfrm>
          <a:prstGeom prst="rect">
            <a:avLst/>
          </a:prstGeom>
        </p:spPr>
      </p:pic>
      <p:pic>
        <p:nvPicPr>
          <p:cNvPr id="10" name="Picture 9">
            <a:extLst>
              <a:ext uri="{FF2B5EF4-FFF2-40B4-BE49-F238E27FC236}">
                <a16:creationId xmlns:a16="http://schemas.microsoft.com/office/drawing/2014/main" id="{C4C9D238-4730-E5C3-EA52-28FB16A4177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17407" y="3321050"/>
            <a:ext cx="4381500" cy="3171825"/>
          </a:xfrm>
          <a:prstGeom prst="rect">
            <a:avLst/>
          </a:prstGeom>
        </p:spPr>
      </p:pic>
      <p:pic>
        <p:nvPicPr>
          <p:cNvPr id="13" name="Picture 12">
            <a:extLst>
              <a:ext uri="{FF2B5EF4-FFF2-40B4-BE49-F238E27FC236}">
                <a16:creationId xmlns:a16="http://schemas.microsoft.com/office/drawing/2014/main" id="{5023AAB5-A6A5-C781-CE7B-1E7033F316F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518247" y="3607266"/>
            <a:ext cx="5030948" cy="2670503"/>
          </a:xfrm>
          <a:prstGeom prst="rect">
            <a:avLst/>
          </a:prstGeom>
        </p:spPr>
      </p:pic>
      <p:sp>
        <p:nvSpPr>
          <p:cNvPr id="14" name="TextBox 13">
            <a:extLst>
              <a:ext uri="{FF2B5EF4-FFF2-40B4-BE49-F238E27FC236}">
                <a16:creationId xmlns:a16="http://schemas.microsoft.com/office/drawing/2014/main" id="{27FB8A25-7BC8-A5C4-2C78-78E935111BFF}"/>
              </a:ext>
            </a:extLst>
          </p:cNvPr>
          <p:cNvSpPr txBox="1"/>
          <p:nvPr/>
        </p:nvSpPr>
        <p:spPr>
          <a:xfrm>
            <a:off x="2894202" y="6858000"/>
            <a:ext cx="4706224" cy="230832"/>
          </a:xfrm>
          <a:prstGeom prst="rect">
            <a:avLst/>
          </a:prstGeom>
          <a:noFill/>
        </p:spPr>
        <p:txBody>
          <a:bodyPr wrap="square" rtlCol="0">
            <a:spAutoFit/>
          </a:bodyPr>
          <a:lstStyle/>
          <a:p>
            <a:r>
              <a:rPr lang="en-IN" sz="900">
                <a:hlinkClick r:id="rId6" tooltip="https://en.wikibooks.org/wiki/K-12_school_computer_networking/chapter_15"/>
              </a:rPr>
              <a:t>This Photo</a:t>
            </a:r>
            <a:r>
              <a:rPr lang="en-IN" sz="900"/>
              <a:t> by Unknown Author is licensed under </a:t>
            </a:r>
            <a:r>
              <a:rPr lang="en-IN" sz="900">
                <a:hlinkClick r:id="rId7" tooltip="https://creativecommons.org/licenses/by-sa/3.0/"/>
              </a:rPr>
              <a:t>CC BY-SA</a:t>
            </a:r>
            <a:endParaRPr lang="en-IN" sz="900"/>
          </a:p>
        </p:txBody>
      </p:sp>
    </p:spTree>
    <p:extLst>
      <p:ext uri="{BB962C8B-B14F-4D97-AF65-F5344CB8AC3E}">
        <p14:creationId xmlns:p14="http://schemas.microsoft.com/office/powerpoint/2010/main" val="195242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p:txBody>
          <a:bodyPr>
            <a:normAutofit/>
          </a:bodyPr>
          <a:lstStyle/>
          <a:p>
            <a:pPr marL="827405" marR="568325" indent="-457200" algn="just">
              <a:lnSpc>
                <a:spcPct val="100000"/>
              </a:lnSpc>
              <a:spcAft>
                <a:spcPts val="1190"/>
              </a:spcAft>
            </a:pPr>
            <a:r>
              <a:rPr lang="en-US" sz="2000" b="1" dirty="0"/>
              <a:t>A Modern Approach"</a:t>
            </a:r>
            <a:r>
              <a:rPr lang="en-US" sz="2000" dirty="0"/>
              <a:t> by Stuart Russell and Peter Norvig: Provides foundational knowledge on AI techniques and algorithms, which can be essential for developing predictive models.</a:t>
            </a:r>
          </a:p>
          <a:p>
            <a:pPr marL="827405" marR="568325" indent="-457200" algn="just">
              <a:lnSpc>
                <a:spcPct val="100000"/>
              </a:lnSpc>
              <a:spcAft>
                <a:spcPts val="1190"/>
              </a:spcAft>
            </a:pPr>
            <a:r>
              <a:rPr lang="en-US" sz="1800" b="1" dirty="0"/>
              <a:t>"A Survey of Machine Learning Techniques for Disaster Response"</a:t>
            </a:r>
            <a:r>
              <a:rPr lang="en-US" sz="1800" dirty="0"/>
              <a:t> by A. B. Olsson, A. K. B. McCall, et al.: Reviews various machine learning approaches used in disaster response and their effectiveness</a:t>
            </a:r>
            <a:r>
              <a:rPr lang="en-US" sz="1400" dirty="0"/>
              <a:t>.</a:t>
            </a:r>
          </a:p>
          <a:p>
            <a:pPr marL="827405" marR="568325" indent="-457200" algn="just">
              <a:lnSpc>
                <a:spcPct val="100000"/>
              </a:lnSpc>
              <a:spcAft>
                <a:spcPts val="1190"/>
              </a:spcAft>
            </a:pPr>
            <a:r>
              <a:rPr lang="en-US" sz="1800" b="1" dirty="0"/>
              <a:t>"Artificial Intelligence in Disaster Management"</a:t>
            </a:r>
            <a:r>
              <a:rPr lang="en-US" sz="1800" dirty="0"/>
              <a:t> by the International Federation of Red Cross and Red Crescent Societies (IFRC): Explores the role of AI in enhancing disaster response capabilities.</a:t>
            </a:r>
          </a:p>
          <a:p>
            <a:pPr marL="827405" marR="568325" indent="-457200" algn="just">
              <a:lnSpc>
                <a:spcPct val="100000"/>
              </a:lnSpc>
              <a:spcAft>
                <a:spcPts val="1190"/>
              </a:spcAft>
            </a:pPr>
            <a:endParaRPr lang="en-IN"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9122585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6334</TotalTime>
  <Words>1108</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Algerian</vt:lpstr>
      <vt:lpstr>Arial</vt:lpstr>
      <vt:lpstr>Calibri</vt:lpstr>
      <vt:lpstr>Calibri Light</vt:lpstr>
      <vt:lpstr>Casper</vt:lpstr>
      <vt:lpstr>Raleway ExtraBold</vt:lpstr>
      <vt:lpstr>Roboto</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used</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Gurdeep 21BCS11844</cp:lastModifiedBy>
  <cp:revision>497</cp:revision>
  <dcterms:created xsi:type="dcterms:W3CDTF">2019-01-09T10:33:58Z</dcterms:created>
  <dcterms:modified xsi:type="dcterms:W3CDTF">2024-11-14T07:00:46Z</dcterms:modified>
</cp:coreProperties>
</file>