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5381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71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886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8626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454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35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726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706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31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521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24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2D94-AEEF-4F77-B71B-411082A9C7D1}" type="datetimeFigureOut">
              <a:rPr lang="en-IN" smtClean="0"/>
              <a:pPr/>
              <a:t>10-11-2011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3A68-586E-4CC6-808B-3855F092742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07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en-US" dirty="0" smtClean="0"/>
              <a:t>AES Implementation</a:t>
            </a:r>
            <a:br>
              <a:rPr lang="en-US" dirty="0" smtClean="0"/>
            </a:br>
            <a:r>
              <a:rPr lang="en-US" dirty="0" smtClean="0"/>
              <a:t>EE 370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" y="3861048"/>
            <a:ext cx="8961040" cy="1752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			</a:t>
            </a:r>
            <a:r>
              <a:rPr lang="en-US" sz="2400" dirty="0" err="1" smtClean="0">
                <a:solidFill>
                  <a:schemeClr val="tx1"/>
                </a:solidFill>
                <a:latin typeface="Georgia" pitchFamily="18" charset="0"/>
              </a:rPr>
              <a:t>Vempati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eorgia" pitchFamily="18" charset="0"/>
              </a:rPr>
              <a:t>Anurag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eorgia" pitchFamily="18" charset="0"/>
              </a:rPr>
              <a:t>Sai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(Y9645)</a:t>
            </a:r>
            <a:endParaRPr lang="en-IN" sz="2400" dirty="0" smtClean="0">
              <a:solidFill>
                <a:schemeClr val="tx1"/>
              </a:solidFill>
              <a:latin typeface="Georgia" pitchFamily="18" charset="0"/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Georgia" pitchFamily="18" charset="0"/>
              </a:rPr>
              <a:t>Neeraj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Georgia" pitchFamily="18" charset="0"/>
              </a:rPr>
              <a:t>Kulkarni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(Y9292)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                         </a:t>
            </a:r>
            <a:r>
              <a:rPr lang="en-US" sz="2400" dirty="0" err="1" smtClean="0">
                <a:solidFill>
                  <a:schemeClr val="tx1"/>
                </a:solidFill>
                <a:latin typeface="Georgia" pitchFamily="18" charset="0"/>
              </a:rPr>
              <a:t>Shantanu</a:t>
            </a:r>
            <a:r>
              <a:rPr lang="en-US" sz="2400" dirty="0" smtClean="0">
                <a:solidFill>
                  <a:schemeClr val="tx1"/>
                </a:solidFill>
                <a:latin typeface="Georgia" pitchFamily="18" charset="0"/>
              </a:rPr>
              <a:t> Chopra(Y9537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5436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000" dirty="0" smtClean="0"/>
              <a:t>The Advanced Encryption Standard (AES) specifies a </a:t>
            </a:r>
            <a:r>
              <a:rPr lang="en-IN" sz="3000" dirty="0" smtClean="0"/>
              <a:t>FIPS(Federal Information Processing Standards)-approved cryptographic </a:t>
            </a:r>
            <a:r>
              <a:rPr lang="en-IN" sz="3000" dirty="0" smtClean="0"/>
              <a:t>algorithm that </a:t>
            </a:r>
            <a:r>
              <a:rPr lang="en-IN" sz="3000" dirty="0" smtClean="0"/>
              <a:t>is used </a:t>
            </a:r>
            <a:r>
              <a:rPr lang="en-IN" sz="3000" dirty="0" smtClean="0"/>
              <a:t>to protect electronic data</a:t>
            </a:r>
            <a:r>
              <a:rPr lang="en-IN" sz="3000" dirty="0" smtClean="0"/>
              <a:t>.</a:t>
            </a:r>
          </a:p>
          <a:p>
            <a:r>
              <a:rPr lang="en-IN" sz="3000" dirty="0" smtClean="0"/>
              <a:t>The AES algorithm is </a:t>
            </a:r>
            <a:r>
              <a:rPr lang="en-IN" sz="3000" dirty="0" smtClean="0"/>
              <a:t>asymmetric </a:t>
            </a:r>
            <a:r>
              <a:rPr lang="en-IN" sz="3000" dirty="0" smtClean="0"/>
              <a:t>block cipher that can encrypt </a:t>
            </a:r>
            <a:r>
              <a:rPr lang="en-IN" sz="3000" dirty="0" smtClean="0"/>
              <a:t>and decrypt information.</a:t>
            </a:r>
          </a:p>
          <a:p>
            <a:r>
              <a:rPr lang="en-IN" sz="3000" dirty="0" smtClean="0"/>
              <a:t>Encryption </a:t>
            </a:r>
            <a:r>
              <a:rPr lang="en-IN" sz="3000" dirty="0" smtClean="0"/>
              <a:t>converts data to an unintelligible form called </a:t>
            </a:r>
            <a:r>
              <a:rPr lang="en-IN" sz="3000" dirty="0" smtClean="0"/>
              <a:t>cipher text</a:t>
            </a:r>
            <a:r>
              <a:rPr lang="en-IN" sz="3000" dirty="0" smtClean="0"/>
              <a:t>; decrypting the </a:t>
            </a:r>
            <a:r>
              <a:rPr lang="en-IN" sz="3000" dirty="0" smtClean="0"/>
              <a:t>cipher text converts </a:t>
            </a:r>
            <a:r>
              <a:rPr lang="en-IN" sz="3000" dirty="0" smtClean="0"/>
              <a:t>the data back into its original form, called plaintext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772816"/>
            <a:ext cx="7416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Rapidly increasing number of communication devices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/>
              <a:t>Information must be transported in a secure </a:t>
            </a:r>
            <a:r>
              <a:rPr lang="en-IN" sz="2400" dirty="0" smtClean="0"/>
              <a:t>manner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/>
              <a:t>The Advanced Encryption Standard (</a:t>
            </a:r>
            <a:r>
              <a:rPr lang="en-IN" sz="2400" dirty="0" smtClean="0"/>
              <a:t>AES)specifies a cryptographic </a:t>
            </a:r>
            <a:r>
              <a:rPr lang="en-IN" sz="2400" dirty="0"/>
              <a:t>algorithm that can be used to protect electronic </a:t>
            </a:r>
            <a:r>
              <a:rPr lang="en-IN" sz="2400" dirty="0" smtClean="0"/>
              <a:t>data</a:t>
            </a:r>
            <a:r>
              <a:rPr lang="en-IN" sz="2400" dirty="0" smtClean="0"/>
              <a:t>.</a:t>
            </a: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/>
              <a:t>AES performs well on a wide variety of hardware, from 8-bit smartcards to high-performance computers with high speed and low RAM requirements</a:t>
            </a:r>
            <a:r>
              <a:rPr lang="en-IN" sz="2400" dirty="0" smtClean="0"/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Our main aim was to get a good feel of HDL coding and this project involves extensive HDL coding.</a:t>
            </a:r>
            <a:endParaRPr lang="en-IN" sz="2400" dirty="0" smtClean="0"/>
          </a:p>
          <a:p>
            <a:pPr marL="285750" indent="-285750"/>
            <a:endParaRPr lang="en-IN" sz="2800" dirty="0" smtClean="0"/>
          </a:p>
          <a:p>
            <a:pPr marL="285750" indent="-285750"/>
            <a:endParaRPr lang="en-IN" sz="24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131845" y="548680"/>
            <a:ext cx="4813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Motivation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245893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Implementation of cipher module(Encryption).</a:t>
            </a:r>
          </a:p>
          <a:p>
            <a:pPr marL="0" indent="0">
              <a:buNone/>
            </a:pPr>
            <a:r>
              <a:rPr lang="en-US" sz="2400" dirty="0" smtClean="0"/>
              <a:t> 	-</a:t>
            </a:r>
            <a:r>
              <a:rPr lang="en-IN" sz="2400" dirty="0"/>
              <a:t>Series of transformations that converts plaintext to </a:t>
            </a:r>
            <a:r>
              <a:rPr lang="en-IN" sz="2400" dirty="0" smtClean="0"/>
              <a:t>cipher text </a:t>
            </a:r>
            <a:r>
              <a:rPr lang="en-IN" sz="2400" dirty="0"/>
              <a:t>using </a:t>
            </a:r>
            <a:r>
              <a:rPr lang="en-IN" sz="2400" dirty="0" smtClean="0"/>
              <a:t>the cipher key</a:t>
            </a:r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800" dirty="0" smtClean="0"/>
              <a:t>Implementation of Key expansion.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IN" sz="2400" dirty="0" smtClean="0"/>
              <a:t> -Used </a:t>
            </a:r>
            <a:r>
              <a:rPr lang="en-IN" sz="2400" dirty="0"/>
              <a:t>to generate a series of Round Keys from the Cipher </a:t>
            </a:r>
            <a:r>
              <a:rPr lang="en-IN" sz="2400" dirty="0" smtClean="0"/>
              <a:t>Key.</a:t>
            </a:r>
            <a:endParaRPr lang="en-US" sz="2400" dirty="0" smtClean="0"/>
          </a:p>
          <a:p>
            <a:r>
              <a:rPr lang="en-US" sz="2800" dirty="0" smtClean="0"/>
              <a:t>Implementation of Inverse cipher(decryption).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-Finally obtain original text from cipher text.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19138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Takes plaintext as input and converts it to cipher text according to AES </a:t>
            </a:r>
            <a:r>
              <a:rPr lang="en-US" sz="2800" dirty="0" smtClean="0"/>
              <a:t>algorithm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following </a:t>
            </a:r>
            <a:r>
              <a:rPr lang="en-US" sz="2800" dirty="0" err="1" smtClean="0"/>
              <a:t>submodules</a:t>
            </a:r>
            <a:r>
              <a:rPr lang="en-US" sz="2800" dirty="0" smtClean="0"/>
              <a:t> were used as stated in the algorithm</a:t>
            </a:r>
            <a:r>
              <a:rPr lang="en-US" sz="2800" dirty="0" smtClean="0"/>
              <a:t>:</a:t>
            </a:r>
          </a:p>
          <a:p>
            <a:pPr lvl="1"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   </a:t>
            </a:r>
            <a:r>
              <a:rPr lang="en-US" dirty="0" smtClean="0"/>
              <a:t>-</a:t>
            </a:r>
            <a:r>
              <a:rPr lang="en-US" dirty="0" err="1" smtClean="0"/>
              <a:t>Subbytes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-Shift </a:t>
            </a:r>
            <a:r>
              <a:rPr lang="en-US" sz="2800" dirty="0" smtClean="0"/>
              <a:t>Rows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-Mix Columns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-Add Round </a:t>
            </a:r>
            <a:r>
              <a:rPr lang="en-US" sz="2800" dirty="0" smtClean="0"/>
              <a:t>Key</a:t>
            </a:r>
          </a:p>
          <a:p>
            <a:pPr marL="0" indent="0"/>
            <a:r>
              <a:rPr lang="en-US" sz="2800" dirty="0" smtClean="0"/>
              <a:t>10 rounds of the entire encryption process are performed to ensure security.</a:t>
            </a:r>
          </a:p>
          <a:p>
            <a:pPr marL="0" indent="0"/>
            <a:r>
              <a:rPr lang="en-US" sz="2800" dirty="0" smtClean="0"/>
              <a:t>Pipelining is introduced between different rounds.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05524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Expansion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Module takes as input a cipher key and generates a word sequence (round keys) using following </a:t>
            </a:r>
            <a:r>
              <a:rPr lang="en-US" sz="2800" dirty="0" err="1" smtClean="0"/>
              <a:t>submodels</a:t>
            </a:r>
            <a:r>
              <a:rPr lang="en-US" sz="2800" dirty="0" smtClean="0"/>
              <a:t>:-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1.Subword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2.Rotword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3.Rcon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10499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Inverse Cipher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This module essentially converts the cipher text to the original text using the cipher key.</a:t>
            </a:r>
          </a:p>
          <a:p>
            <a:r>
              <a:rPr lang="en-US" sz="2800" dirty="0" smtClean="0"/>
              <a:t>Some following </a:t>
            </a:r>
            <a:r>
              <a:rPr lang="en-US" sz="2800" dirty="0" err="1" smtClean="0"/>
              <a:t>submodules</a:t>
            </a:r>
            <a:r>
              <a:rPr lang="en-US" sz="2800" dirty="0" smtClean="0"/>
              <a:t> were used to implement the inverse cipher: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-Inverse mix columns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-Inverse </a:t>
            </a:r>
            <a:r>
              <a:rPr lang="en-US" sz="2800" dirty="0" err="1" smtClean="0"/>
              <a:t>subbytes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-Inverse  shift rows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-Add Round Key</a:t>
            </a:r>
            <a:r>
              <a:rPr lang="en-US" sz="2800" dirty="0" smtClean="0"/>
              <a:t>.</a:t>
            </a:r>
          </a:p>
          <a:p>
            <a:pPr marL="0" indent="0"/>
            <a:r>
              <a:rPr lang="en-US" sz="2800" dirty="0" smtClean="0"/>
              <a:t>As in Cipher module 10 rounds of process need to performed.</a:t>
            </a:r>
          </a:p>
          <a:p>
            <a:pPr marL="0" indent="0"/>
            <a:r>
              <a:rPr lang="en-US" sz="2800" dirty="0" smtClean="0"/>
              <a:t>Pipelining introduces between 2 rounds.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20950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Initialization </a:t>
            </a:r>
            <a:r>
              <a:rPr lang="en-US" sz="2800" dirty="0" smtClean="0"/>
              <a:t>of inputs.</a:t>
            </a:r>
          </a:p>
          <a:p>
            <a:r>
              <a:rPr lang="en-US" sz="2800" dirty="0" smtClean="0"/>
              <a:t>Synchronization of modules using CLK.</a:t>
            </a:r>
          </a:p>
          <a:p>
            <a:r>
              <a:rPr lang="en-US" sz="2800" dirty="0" smtClean="0"/>
              <a:t>Simulator does not support while loop constructs for large iteration values. </a:t>
            </a:r>
          </a:p>
          <a:p>
            <a:r>
              <a:rPr lang="en-US" sz="2800" dirty="0" smtClean="0"/>
              <a:t>Array with variable as an index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Implementing </a:t>
            </a:r>
            <a:r>
              <a:rPr lang="en-US" sz="2800" dirty="0" err="1" smtClean="0"/>
              <a:t>Sbox</a:t>
            </a:r>
            <a:r>
              <a:rPr lang="en-US" sz="2800" dirty="0" smtClean="0"/>
              <a:t> using Euclidean algorithm. </a:t>
            </a: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933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Introducing  pipelining between various </a:t>
            </a:r>
            <a:r>
              <a:rPr lang="en-US" dirty="0" err="1" smtClean="0"/>
              <a:t>submodules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Making it </a:t>
            </a:r>
            <a:r>
              <a:rPr lang="en-US" dirty="0" smtClean="0"/>
              <a:t>s</a:t>
            </a:r>
            <a:r>
              <a:rPr lang="en-US" dirty="0" smtClean="0"/>
              <a:t>calable which can use 192 bit, 256 bit keys etc. to ensure security.</a:t>
            </a:r>
          </a:p>
          <a:p>
            <a:r>
              <a:rPr lang="en-US" dirty="0" smtClean="0"/>
              <a:t>Implementation on hardware.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308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AES Implementation EE 370 Project</vt:lpstr>
      <vt:lpstr>Introduction</vt:lpstr>
      <vt:lpstr>Slide 3</vt:lpstr>
      <vt:lpstr>Problem Statement</vt:lpstr>
      <vt:lpstr>Cipher Module</vt:lpstr>
      <vt:lpstr>Key Expansion</vt:lpstr>
      <vt:lpstr>Inverse Cipher module</vt:lpstr>
      <vt:lpstr>Difficulties Faced</vt:lpstr>
      <vt:lpstr>Future Scope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 Implementation EE 370 Project</dc:title>
  <dc:creator>shanu</dc:creator>
  <cp:lastModifiedBy>Anurag</cp:lastModifiedBy>
  <cp:revision>10</cp:revision>
  <dcterms:created xsi:type="dcterms:W3CDTF">2011-11-10T07:49:45Z</dcterms:created>
  <dcterms:modified xsi:type="dcterms:W3CDTF">2011-11-10T09:28:06Z</dcterms:modified>
</cp:coreProperties>
</file>