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8" r:id="rId3"/>
    <p:sldId id="265" r:id="rId4"/>
    <p:sldId id="266" r:id="rId5"/>
    <p:sldId id="258" r:id="rId6"/>
    <p:sldId id="259" r:id="rId7"/>
    <p:sldId id="262" r:id="rId8"/>
    <p:sldId id="267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32BF-E733-4B48-A24B-0EB75EE61A68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63C35-1DA4-4DFC-9AF2-D7F04B15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3C35-1DA4-4DFC-9AF2-D7F04B153CA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6BC547-781B-44E5-8C54-86F4D608CE0C}" type="datetimeFigureOut">
              <a:rPr lang="en-IN" smtClean="0"/>
              <a:pPr/>
              <a:t>18-02-2011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2E7A1F-861C-4557-A35B-3310642990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latin typeface="Baskerville Old Face" pitchFamily="18" charset="0"/>
              </a:rPr>
              <a:t> TOUCHPAD</a:t>
            </a:r>
            <a:endParaRPr lang="en-IN" sz="5400" u="sng" dirty="0">
              <a:latin typeface="Baskerville Old Face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Embedded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Design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Techkriti’11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4581128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Neeraj Kulkarni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Anurag Sai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864096"/>
          </a:xfrm>
        </p:spPr>
        <p:txBody>
          <a:bodyPr>
            <a:normAutofit/>
          </a:bodyPr>
          <a:lstStyle/>
          <a:p>
            <a:r>
              <a:rPr lang="en-US" sz="3900" dirty="0" smtClean="0">
                <a:latin typeface="Baskerville Old Face" pitchFamily="18" charset="0"/>
              </a:rPr>
              <a:t>Scope for improvement</a:t>
            </a:r>
            <a:endParaRPr lang="en-IN" sz="39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052736"/>
            <a:ext cx="8244408" cy="5544616"/>
          </a:xfrm>
        </p:spPr>
        <p:txBody>
          <a:bodyPr>
            <a:normAutofit lnSpcReduction="10000"/>
          </a:bodyPr>
          <a:lstStyle/>
          <a:p>
            <a:r>
              <a:rPr lang="en-US" sz="2500" u="sng" dirty="0" smtClean="0">
                <a:latin typeface="Calibri" pitchFamily="34" charset="0"/>
                <a:cs typeface="Calibri" pitchFamily="34" charset="0"/>
              </a:rPr>
              <a:t>Denser grid. More sensing points.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Number of accessible points can be increased. Distance travelled by mouse per unit change in sensing points can be decreased. Results in a continuous motion.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500" u="sng" dirty="0" smtClean="0">
                <a:latin typeface="Calibri" pitchFamily="34" charset="0"/>
                <a:cs typeface="Calibri" pitchFamily="34" charset="0"/>
              </a:rPr>
              <a:t>Typing text.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Increase the number of detectable patterns. Include Alphabet so as to type text using touchpad !!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500" u="sng" dirty="0" smtClean="0">
                <a:latin typeface="Calibri" pitchFamily="34" charset="0"/>
                <a:cs typeface="Calibri" pitchFamily="34" charset="0"/>
              </a:rPr>
              <a:t>Convert .m file to .exe file.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This removes the requirement of MATLAB on the PC.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500" u="sng" dirty="0" smtClean="0">
                <a:latin typeface="Calibri" pitchFamily="34" charset="0"/>
                <a:cs typeface="Calibri" pitchFamily="34" charset="0"/>
              </a:rPr>
              <a:t>Implement wireless UART communication.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Move around carrying the touchpad and still be able to access it.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Cost Estimation</a:t>
            </a:r>
            <a:endParaRPr lang="en-IN" dirty="0">
              <a:latin typeface="Baskerville Old Face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5656" y="1700808"/>
          <a:ext cx="3888432" cy="33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72819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Atmega-16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Rs.140/-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Rs.100/-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USB</a:t>
                      </a:r>
                      <a:r>
                        <a:rPr lang="en-US" baseline="0" dirty="0" smtClean="0"/>
                        <a:t> to Serial connector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Rs.120/-</a:t>
                      </a:r>
                      <a:endParaRPr lang="en-IN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Touchpad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Rs.30/-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656" y="5733256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TOTAL COST  :  Rs.390/-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Introduction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Current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technologies of touchpad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based on different methods of sensing include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capacitive touchpad, resistive touchpad etc.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our project we are implementing a method in which the touch sensing is done using a grid of wires.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Along with single-touch sensing we have also implemented multi-touch feature.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602048" cy="72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skerville Old Face" pitchFamily="18" charset="0"/>
                <a:cs typeface="Calibri" pitchFamily="34" charset="0"/>
              </a:rPr>
              <a:t>Hardware:</a:t>
            </a:r>
            <a:endParaRPr lang="en-IN" dirty="0">
              <a:latin typeface="Baskerville Old Face" pitchFamily="18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59632" y="1052736"/>
            <a:ext cx="7884368" cy="547260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Components: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Touchpad: Wire grid of 8X8 dimension. 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Atmega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MCU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UART communication module.</a:t>
            </a:r>
          </a:p>
          <a:p>
            <a:pPr marL="402336" lvl="1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Touch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sensing: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Horizontal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wires -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pulled up at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logic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1 			            Vertical wires-cyclically given logic 0 at a very high frequency of MCU.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ntersection points in grid - sensing points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02336" lvl="1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Multi-touch: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above method of touch sensing also allows us to achieve Multi-Touch.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Record the Touch points in each cycle.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hen process the data according to the multi touch application required.</a:t>
            </a:r>
          </a:p>
        </p:txBody>
      </p:sp>
      <p:pic>
        <p:nvPicPr>
          <p:cNvPr id="4" name="Picture 3" descr="gr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1052736"/>
            <a:ext cx="27718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0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864096"/>
          </a:xfrm>
        </p:spPr>
        <p:txBody>
          <a:bodyPr>
            <a:normAutofit/>
          </a:bodyPr>
          <a:lstStyle/>
          <a:p>
            <a:r>
              <a:rPr lang="en-US" sz="3900" dirty="0" smtClean="0">
                <a:latin typeface="Baskerville Old Face" pitchFamily="18" charset="0"/>
              </a:rPr>
              <a:t>Hardware</a:t>
            </a:r>
            <a:r>
              <a:rPr lang="en-US" dirty="0" smtClean="0">
                <a:latin typeface="Baskerville Old Face" pitchFamily="18" charset="0"/>
              </a:rPr>
              <a:t> Interface: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661248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Data to be sent to PC from Hardware:</a:t>
            </a:r>
          </a:p>
          <a:p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Position Co-ordinates of pointer:</a:t>
            </a:r>
          </a:p>
          <a:p>
            <a:pPr marL="82296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Essentially the co-ordinates of touch points.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r>
              <a:rPr lang="en-US" sz="2500" u="sng" dirty="0" smtClean="0">
                <a:latin typeface="Calibri" pitchFamily="34" charset="0"/>
                <a:cs typeface="Calibri" pitchFamily="34" charset="0"/>
              </a:rPr>
              <a:t>Events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Click: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 Particular touch point is pressed for less than some few milliseconds.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Double-Click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:  Click pressed twice.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Drag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: A click and then mouse motion.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Multi-Touch Applications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: Various Patterns like scroll, zoom-in, zoom-out etc.</a:t>
            </a:r>
          </a:p>
          <a:p>
            <a:pPr marL="402336" lvl="1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02336" lvl="1" indent="0">
              <a:buNone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Communication between Hardware and PC:</a:t>
            </a:r>
          </a:p>
          <a:p>
            <a:pPr marL="402336" lvl="1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Data sent by UART communication.</a:t>
            </a:r>
          </a:p>
          <a:p>
            <a:pPr marL="402336" lvl="1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02336" lvl="1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71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Software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8244408" cy="4800600"/>
          </a:xfrm>
        </p:spPr>
        <p:txBody>
          <a:bodyPr>
            <a:normAutofit/>
          </a:bodyPr>
          <a:lstStyle/>
          <a:p>
            <a:pPr>
              <a:buSzPct val="102000"/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Reading data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Receive data in CV-AVR and save as .txt file. The file is read in MATLAB. </a:t>
            </a:r>
          </a:p>
          <a:p>
            <a:pPr>
              <a:buSzPct val="102000"/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102000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102000"/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Various patterns detected using image processing in MATLAB.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Received pattern is stored in a matrix.  The path is plotted. 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Saving it as an image.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Converting into binary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332656"/>
            <a:ext cx="8100392" cy="6336704"/>
          </a:xfrm>
        </p:spPr>
        <p:txBody>
          <a:bodyPr>
            <a:normAutofit/>
          </a:bodyPr>
          <a:lstStyle/>
          <a:p>
            <a:pPr>
              <a:buSzPct val="102000"/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102000"/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102000"/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Error management.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Path of the finger is highly erroneous.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Changes in data stored to make the pattern neat, yet retaining its shape.</a:t>
            </a:r>
          </a:p>
          <a:p>
            <a:pPr>
              <a:buSzPct val="102000"/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Properties analyzed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Image properties like number of lines, slopes, location, Intersection points are analyzed to determine a particular pattern.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Deciding the action to be done based on the pattern detected.</a:t>
            </a:r>
          </a:p>
          <a:p>
            <a:pPr>
              <a:buSzPct val="102000"/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Mouse motion achieved using Robot class of JAVA.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Key Press.</a:t>
            </a:r>
          </a:p>
          <a:p>
            <a:pPr lvl="1">
              <a:buSzPct val="102000"/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Mouse movement.</a:t>
            </a:r>
          </a:p>
          <a:p>
            <a:pPr lvl="1">
              <a:buSzPct val="102000"/>
              <a:buFont typeface="Arial" pitchFamily="34" charset="0"/>
              <a:buChar char="•"/>
            </a:pPr>
            <a:endParaRPr lang="en-IN" sz="2200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102000"/>
              <a:buFont typeface="Arial" pitchFamily="34" charset="0"/>
              <a:buChar char="•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102000"/>
              <a:buFont typeface="Arial" pitchFamily="34" charset="0"/>
              <a:buChar char="•"/>
            </a:pP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r>
              <a:rPr lang="en-US" sz="3900" dirty="0" smtClean="0">
                <a:latin typeface="Baskerville Old Face" pitchFamily="18" charset="0"/>
              </a:rPr>
              <a:t>Special features</a:t>
            </a:r>
            <a:endParaRPr lang="en-IN" sz="39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8100392" cy="5733256"/>
          </a:xfrm>
        </p:spPr>
        <p:txBody>
          <a:bodyPr>
            <a:normAutofit lnSpcReduction="10000"/>
          </a:bodyPr>
          <a:lstStyle/>
          <a:p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Smooth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mouse motion.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Single click, Double click and Drag.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Patterns: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To make it user-friendly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Cross (X)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– Close the existing window.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Circle (O)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– Rotate images (Clock-wise &amp; Counter clock-wise).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Diverging lines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– Zoom in.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Converging lines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– Zoom out.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Scroll (|)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– Scroll through pages.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Right, Left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– Scroll through images.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Alt + Tab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(_) – Scroll through various windows.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Snapshot (||)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–Take a screenshot.</a:t>
            </a:r>
          </a:p>
          <a:p>
            <a:pPr lvl="1"/>
            <a:r>
              <a:rPr lang="en-US" sz="2200" u="sng" dirty="0" smtClean="0">
                <a:latin typeface="Calibri" pitchFamily="34" charset="0"/>
                <a:cs typeface="Calibri" pitchFamily="34" charset="0"/>
              </a:rPr>
              <a:t>Alphabet (A)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– Type text.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674056" cy="720080"/>
          </a:xfrm>
        </p:spPr>
        <p:txBody>
          <a:bodyPr>
            <a:normAutofit/>
          </a:bodyPr>
          <a:lstStyle/>
          <a:p>
            <a:r>
              <a:rPr lang="en-US" sz="3900" dirty="0" smtClean="0">
                <a:latin typeface="Baskerville Old Face" pitchFamily="18" charset="0"/>
              </a:rPr>
              <a:t>Problems Faced:</a:t>
            </a:r>
            <a:endParaRPr lang="en-IN" sz="39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52736"/>
            <a:ext cx="7708392" cy="5616624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sz="3900" b="1" dirty="0" smtClean="0">
                <a:latin typeface="Calibri" pitchFamily="34" charset="0"/>
                <a:cs typeface="Calibri" pitchFamily="34" charset="0"/>
              </a:rPr>
              <a:t>Hardware: </a:t>
            </a:r>
          </a:p>
          <a:p>
            <a:pPr>
              <a:buFont typeface="Arial" pitchFamily="34" charset="0"/>
              <a:buChar char="•"/>
            </a:pPr>
            <a:r>
              <a:rPr lang="en-US" sz="2900" u="sng" dirty="0" smtClean="0">
                <a:latin typeface="Calibri" pitchFamily="34" charset="0"/>
                <a:cs typeface="Calibri" pitchFamily="34" charset="0"/>
              </a:rPr>
              <a:t>Unnecessary shorting/touching of 2 wires: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When 1 point is pressed the 1 beside was also getting shorted.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Solution:  Placing an insulating material between the horizontal and vertical set of wires.</a:t>
            </a:r>
          </a:p>
          <a:p>
            <a:pPr lvl="1">
              <a:buFont typeface="Arial" pitchFamily="34" charset="0"/>
              <a:buChar char="•"/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900" u="sng" dirty="0" smtClean="0">
                <a:latin typeface="Calibri" pitchFamily="34" charset="0"/>
                <a:cs typeface="Calibri" pitchFamily="34" charset="0"/>
              </a:rPr>
              <a:t>Deformation of shape of wires: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When pressed a number of times the wire got deformed thus establishing a continuous touch.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Solution: Using a fairly flexible wire</a:t>
            </a:r>
            <a:r>
              <a:rPr lang="en-US" sz="2400" dirty="0" smtClean="0"/>
              <a:t>.</a:t>
            </a:r>
          </a:p>
          <a:p>
            <a:pPr marL="402336" lvl="1" indent="0">
              <a:buNone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900" u="sng" dirty="0" smtClean="0">
                <a:latin typeface="Calibri" pitchFamily="34" charset="0"/>
                <a:cs typeface="Calibri" pitchFamily="34" charset="0"/>
              </a:rPr>
              <a:t>Events for Multi-Touch application: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Difficulty was faced in determining ‘event’ data for various patterns.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Solution: Coding though a bit involved</a:t>
            </a:r>
            <a:r>
              <a:rPr lang="en-US" sz="2400" dirty="0" smtClean="0"/>
              <a:t>.</a:t>
            </a:r>
          </a:p>
          <a:p>
            <a:pPr lvl="2"/>
            <a:endParaRPr lang="en-US" dirty="0" smtClean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7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32656"/>
            <a:ext cx="7498080" cy="6525344"/>
          </a:xfrm>
        </p:spPr>
        <p:txBody>
          <a:bodyPr>
            <a:normAutofit fontScale="92500"/>
          </a:bodyPr>
          <a:lstStyle/>
          <a:p>
            <a:pPr marL="539496" indent="-457200">
              <a:buNone/>
            </a:pPr>
            <a:r>
              <a:rPr lang="en-US" sz="3300" b="1" dirty="0" smtClean="0">
                <a:latin typeface="Calibri" pitchFamily="34" charset="0"/>
                <a:cs typeface="Calibri" pitchFamily="34" charset="0"/>
              </a:rPr>
              <a:t>Software: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39496" indent="-457200"/>
            <a:r>
              <a:rPr lang="en-US" sz="2700" u="sng" dirty="0" smtClean="0">
                <a:latin typeface="Calibri" pitchFamily="34" charset="0"/>
                <a:cs typeface="Calibri" pitchFamily="34" charset="0"/>
              </a:rPr>
              <a:t>Interfacing with MATLAB</a:t>
            </a:r>
          </a:p>
          <a:p>
            <a:pPr marL="813816" lvl="1" indent="-45720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Timeout error</a:t>
            </a:r>
          </a:p>
          <a:p>
            <a:pPr marL="813816" lvl="1" indent="-45720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Solution : Store the data in a .txt file and read it in MATLAB</a:t>
            </a:r>
          </a:p>
          <a:p>
            <a:pPr marL="539496" indent="-45720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39496" indent="-457200"/>
            <a:r>
              <a:rPr lang="en-US" sz="2700" u="sng" dirty="0" smtClean="0">
                <a:latin typeface="Calibri" pitchFamily="34" charset="0"/>
                <a:cs typeface="Calibri" pitchFamily="34" charset="0"/>
              </a:rPr>
              <a:t>Errors in pattern</a:t>
            </a:r>
          </a:p>
          <a:p>
            <a:pPr marL="813816" lvl="1" indent="-45720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Passing a finger in between different points gives unpredictable pattern.</a:t>
            </a:r>
          </a:p>
          <a:p>
            <a:pPr marL="813816" lvl="1" indent="-45720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Solution : Linear approximation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39496" indent="-457200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39496" indent="-457200"/>
            <a:r>
              <a:rPr lang="en-US" sz="2700" u="sng" dirty="0" smtClean="0">
                <a:latin typeface="Calibri" pitchFamily="34" charset="0"/>
                <a:cs typeface="Calibri" pitchFamily="34" charset="0"/>
              </a:rPr>
              <a:t>Discrete mouse motion</a:t>
            </a:r>
          </a:p>
          <a:p>
            <a:pPr marL="813816" lvl="1" indent="-45720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Mapping a 8*8 matrix into a small square on the screen. Only 64 possible positions of mouse.</a:t>
            </a:r>
          </a:p>
          <a:p>
            <a:pPr marL="813816" lvl="1" indent="-45720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Increasing size of the square decreases accessible area on screen. </a:t>
            </a:r>
          </a:p>
          <a:p>
            <a:pPr marL="813816" lvl="1" indent="-45720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Solution : Linear approximation. Smooth continuous motion</a:t>
            </a:r>
          </a:p>
          <a:p>
            <a:pPr marL="813816" lvl="1" indent="-45720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260</TotalTime>
  <Words>622</Words>
  <Application>Microsoft Office PowerPoint</Application>
  <PresentationFormat>On-screen Show (4:3)</PresentationFormat>
  <Paragraphs>126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 TOUCHPAD</vt:lpstr>
      <vt:lpstr>Introduction</vt:lpstr>
      <vt:lpstr>Hardware:</vt:lpstr>
      <vt:lpstr>Hardware Interface:</vt:lpstr>
      <vt:lpstr>Software</vt:lpstr>
      <vt:lpstr> </vt:lpstr>
      <vt:lpstr>Special features</vt:lpstr>
      <vt:lpstr>Problems Faced:</vt:lpstr>
      <vt:lpstr>   </vt:lpstr>
      <vt:lpstr>Scope for improvement</vt:lpstr>
      <vt:lpstr>Cost Estimation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TOUCHPAD</dc:title>
  <dc:creator>Anurag</dc:creator>
  <cp:lastModifiedBy>Anurag</cp:lastModifiedBy>
  <cp:revision>29</cp:revision>
  <dcterms:created xsi:type="dcterms:W3CDTF">2011-02-17T18:36:13Z</dcterms:created>
  <dcterms:modified xsi:type="dcterms:W3CDTF">2011-02-18T05:26:39Z</dcterms:modified>
</cp:coreProperties>
</file>