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9"/>
  </p:notesMasterIdLst>
  <p:handoutMasterIdLst>
    <p:handoutMasterId r:id="rId40"/>
  </p:handoutMasterIdLst>
  <p:sldIdLst>
    <p:sldId id="256" r:id="rId2"/>
    <p:sldId id="261" r:id="rId3"/>
    <p:sldId id="264" r:id="rId4"/>
    <p:sldId id="323" r:id="rId5"/>
    <p:sldId id="325" r:id="rId6"/>
    <p:sldId id="331" r:id="rId7"/>
    <p:sldId id="324" r:id="rId8"/>
    <p:sldId id="298" r:id="rId9"/>
    <p:sldId id="273" r:id="rId10"/>
    <p:sldId id="268" r:id="rId11"/>
    <p:sldId id="299" r:id="rId12"/>
    <p:sldId id="300" r:id="rId13"/>
    <p:sldId id="302" r:id="rId14"/>
    <p:sldId id="303" r:id="rId15"/>
    <p:sldId id="304" r:id="rId16"/>
    <p:sldId id="305" r:id="rId17"/>
    <p:sldId id="306" r:id="rId18"/>
    <p:sldId id="330" r:id="rId19"/>
    <p:sldId id="307" r:id="rId20"/>
    <p:sldId id="333" r:id="rId21"/>
    <p:sldId id="332" r:id="rId22"/>
    <p:sldId id="334" r:id="rId23"/>
    <p:sldId id="316" r:id="rId24"/>
    <p:sldId id="317" r:id="rId25"/>
    <p:sldId id="318" r:id="rId26"/>
    <p:sldId id="319" r:id="rId27"/>
    <p:sldId id="320" r:id="rId28"/>
    <p:sldId id="335" r:id="rId29"/>
    <p:sldId id="312" r:id="rId30"/>
    <p:sldId id="336" r:id="rId31"/>
    <p:sldId id="311" r:id="rId32"/>
    <p:sldId id="310" r:id="rId33"/>
    <p:sldId id="313" r:id="rId34"/>
    <p:sldId id="321" r:id="rId35"/>
    <p:sldId id="314" r:id="rId36"/>
    <p:sldId id="328" r:id="rId37"/>
    <p:sldId id="262" r:id="rId38"/>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EA3F5D-092B-4DFC-8924-E14F9B8C8C22}">
          <p14:sldIdLst>
            <p14:sldId id="256"/>
            <p14:sldId id="261"/>
            <p14:sldId id="264"/>
            <p14:sldId id="323"/>
            <p14:sldId id="325"/>
            <p14:sldId id="331"/>
            <p14:sldId id="324"/>
            <p14:sldId id="298"/>
            <p14:sldId id="273"/>
            <p14:sldId id="268"/>
            <p14:sldId id="299"/>
            <p14:sldId id="300"/>
            <p14:sldId id="302"/>
            <p14:sldId id="303"/>
            <p14:sldId id="304"/>
            <p14:sldId id="305"/>
            <p14:sldId id="306"/>
            <p14:sldId id="330"/>
            <p14:sldId id="307"/>
            <p14:sldId id="333"/>
            <p14:sldId id="332"/>
            <p14:sldId id="334"/>
            <p14:sldId id="316"/>
            <p14:sldId id="317"/>
            <p14:sldId id="318"/>
            <p14:sldId id="319"/>
            <p14:sldId id="320"/>
            <p14:sldId id="335"/>
            <p14:sldId id="312"/>
            <p14:sldId id="336"/>
            <p14:sldId id="311"/>
            <p14:sldId id="310"/>
            <p14:sldId id="313"/>
            <p14:sldId id="321"/>
            <p14:sldId id="314"/>
            <p14:sldId id="328"/>
            <p14:sldId id="262"/>
          </p14:sldIdLst>
        </p14:section>
      </p14:sectionLst>
    </p:ext>
    <p:ext uri="{EFAFB233-063F-42B5-8137-9DF3F51BA10A}">
      <p15:sldGuideLst xmlns:p15="http://schemas.microsoft.com/office/powerpoint/2012/main">
        <p15:guide id="1" orient="horz" pos="139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ến Đào Văn" initials="CĐV" lastIdx="1" clrIdx="0">
    <p:extLst>
      <p:ext uri="{19B8F6BF-5375-455C-9EA6-DF929625EA0E}">
        <p15:presenceInfo xmlns:p15="http://schemas.microsoft.com/office/powerpoint/2012/main" userId="bac1c823b3675bc1" providerId="Windows Live"/>
      </p:ext>
    </p:extLst>
  </p:cmAuthor>
  <p:cmAuthor id="2" name="Vĩ Kudo" initials="VK" lastIdx="1" clrIdx="1">
    <p:extLst>
      <p:ext uri="{19B8F6BF-5375-455C-9EA6-DF929625EA0E}">
        <p15:presenceInfo xmlns:p15="http://schemas.microsoft.com/office/powerpoint/2012/main" userId="dd50ecef86d70ae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AEB8"/>
    <a:srgbClr val="FFFFFF"/>
    <a:srgbClr val="F2A4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84799" autoAdjust="0"/>
  </p:normalViewPr>
  <p:slideViewPr>
    <p:cSldViewPr>
      <p:cViewPr varScale="1">
        <p:scale>
          <a:sx n="82" d="100"/>
          <a:sy n="82" d="100"/>
        </p:scale>
        <p:origin x="372" y="72"/>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56"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7AFFDA-109B-495D-9162-0053D9FC9A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2DF21E0D-CA3F-4915-BDA0-6AF340E3C7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599A09-201E-4490-9A88-CE68D45B5E5A}" type="datetimeFigureOut">
              <a:rPr lang="vi-VN" smtClean="0"/>
              <a:t>14/05/2019</a:t>
            </a:fld>
            <a:endParaRPr lang="vi-VN"/>
          </a:p>
        </p:txBody>
      </p:sp>
      <p:sp>
        <p:nvSpPr>
          <p:cNvPr id="4" name="Footer Placeholder 3">
            <a:extLst>
              <a:ext uri="{FF2B5EF4-FFF2-40B4-BE49-F238E27FC236}">
                <a16:creationId xmlns:a16="http://schemas.microsoft.com/office/drawing/2014/main" id="{EB3568B5-BD34-4A98-B2D2-2CBB3A1D125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5" name="Slide Number Placeholder 4">
            <a:extLst>
              <a:ext uri="{FF2B5EF4-FFF2-40B4-BE49-F238E27FC236}">
                <a16:creationId xmlns:a16="http://schemas.microsoft.com/office/drawing/2014/main" id="{765A37A0-61ED-4B56-9645-EEBFC1A729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8EE28F-8314-4D22-9DE1-5DA427030D7F}" type="slidenum">
              <a:rPr lang="vi-VN" smtClean="0"/>
              <a:t>‹#›</a:t>
            </a:fld>
            <a:endParaRPr lang="vi-VN"/>
          </a:p>
        </p:txBody>
      </p:sp>
    </p:spTree>
    <p:extLst>
      <p:ext uri="{BB962C8B-B14F-4D97-AF65-F5344CB8AC3E}">
        <p14:creationId xmlns:p14="http://schemas.microsoft.com/office/powerpoint/2010/main" val="2298090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F29E8-87A2-4368-B3A4-C9AF6EEA0847}" type="datetimeFigureOut">
              <a:rPr lang="vi-VN" smtClean="0"/>
              <a:pPr/>
              <a:t>14/05/2019</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vi-VN"/>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90FA21-6E41-48BC-AC1A-61109520998F}" type="slidenum">
              <a:rPr lang="vi-VN" smtClean="0"/>
              <a:pPr/>
              <a:t>‹#›</a:t>
            </a:fld>
            <a:endParaRPr lang="vi-VN"/>
          </a:p>
        </p:txBody>
      </p:sp>
    </p:spTree>
    <p:extLst>
      <p:ext uri="{BB962C8B-B14F-4D97-AF65-F5344CB8AC3E}">
        <p14:creationId xmlns:p14="http://schemas.microsoft.com/office/powerpoint/2010/main" val="26918015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a:t>
            </a:fld>
            <a:endParaRPr lang="vi-VN"/>
          </a:p>
        </p:txBody>
      </p:sp>
    </p:spTree>
    <p:extLst>
      <p:ext uri="{BB962C8B-B14F-4D97-AF65-F5344CB8AC3E}">
        <p14:creationId xmlns:p14="http://schemas.microsoft.com/office/powerpoint/2010/main" val="101390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buFontTx/>
              <a:buNone/>
            </a:pPr>
            <a:endParaRPr lang="en-US"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17</a:t>
            </a:fld>
            <a:endParaRPr lang="vi-VN"/>
          </a:p>
        </p:txBody>
      </p:sp>
    </p:spTree>
    <p:extLst>
      <p:ext uri="{BB962C8B-B14F-4D97-AF65-F5344CB8AC3E}">
        <p14:creationId xmlns:p14="http://schemas.microsoft.com/office/powerpoint/2010/main" val="36792169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Forget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cần</a:t>
            </a:r>
            <a:r>
              <a:rPr lang="en-US" dirty="0"/>
              <a:t> </a:t>
            </a:r>
            <a:r>
              <a:rPr lang="en-US" dirty="0" err="1"/>
              <a:t>bỏ</a:t>
            </a:r>
            <a:r>
              <a:rPr lang="en-US" dirty="0"/>
              <a:t> </a:t>
            </a:r>
            <a:r>
              <a:rPr lang="en-US" dirty="0" err="1"/>
              <a:t>đi</a:t>
            </a:r>
            <a:r>
              <a:rPr lang="en-US" dirty="0"/>
              <a:t> </a:t>
            </a:r>
            <a:r>
              <a:rPr lang="en-US" dirty="0" err="1"/>
              <a:t>bởi</a:t>
            </a:r>
            <a:r>
              <a:rPr lang="en-US" dirty="0"/>
              <a:t> 1 </a:t>
            </a:r>
            <a:r>
              <a:rPr lang="en-US" dirty="0" err="1"/>
              <a:t>tầng</a:t>
            </a:r>
            <a:r>
              <a:rPr lang="en-US" dirty="0"/>
              <a:t> sigmoid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Input gate: </a:t>
            </a:r>
            <a:r>
              <a:rPr lang="en-US" dirty="0" err="1"/>
              <a:t>quyết</a:t>
            </a:r>
            <a:r>
              <a:rPr lang="en-US" dirty="0"/>
              <a:t> </a:t>
            </a:r>
            <a:r>
              <a:rPr lang="en-US" dirty="0" err="1"/>
              <a:t>định</a:t>
            </a:r>
            <a:r>
              <a:rPr lang="en-US" dirty="0"/>
              <a:t> </a:t>
            </a:r>
            <a:r>
              <a:rPr lang="en-US" dirty="0" err="1"/>
              <a:t>thông</a:t>
            </a:r>
            <a:r>
              <a:rPr lang="en-US" dirty="0"/>
              <a:t> tin </a:t>
            </a:r>
            <a:r>
              <a:rPr lang="en-US" dirty="0" err="1"/>
              <a:t>nào</a:t>
            </a:r>
            <a:r>
              <a:rPr lang="en-US" dirty="0"/>
              <a:t> </a:t>
            </a:r>
            <a:r>
              <a:rPr lang="en-US" dirty="0" err="1"/>
              <a:t>sẽ</a:t>
            </a:r>
            <a:r>
              <a:rPr lang="en-US" dirty="0"/>
              <a:t> l</a:t>
            </a:r>
            <a:r>
              <a:rPr lang="vi-VN" dirty="0"/>
              <a:t>ư</a:t>
            </a:r>
            <a:r>
              <a:rPr lang="en-US" dirty="0"/>
              <a:t>u </a:t>
            </a:r>
            <a:r>
              <a:rPr lang="en-US" dirty="0" err="1"/>
              <a:t>vào</a:t>
            </a:r>
            <a:r>
              <a:rPr lang="en-US" dirty="0"/>
              <a:t> </a:t>
            </a:r>
            <a:r>
              <a:rPr lang="en-US" dirty="0" err="1"/>
              <a:t>trạng</a:t>
            </a:r>
            <a:r>
              <a:rPr lang="en-US" dirty="0"/>
              <a:t> </a:t>
            </a:r>
            <a:r>
              <a:rPr lang="en-US" dirty="0" err="1"/>
              <a:t>thái</a:t>
            </a:r>
            <a:r>
              <a:rPr lang="en-US" dirty="0"/>
              <a:t> </a:t>
            </a:r>
            <a:r>
              <a:rPr lang="en-US" dirty="0" err="1"/>
              <a:t>tế</a:t>
            </a:r>
            <a:r>
              <a:rPr lang="en-US" dirty="0"/>
              <a:t> </a:t>
            </a:r>
            <a:r>
              <a:rPr lang="en-US" dirty="0" err="1"/>
              <a:t>báo</a:t>
            </a:r>
            <a:r>
              <a:rPr lang="en-US" dirty="0"/>
              <a:t> </a:t>
            </a:r>
            <a:r>
              <a:rPr lang="en-US" dirty="0" err="1"/>
              <a:t>bởi</a:t>
            </a:r>
            <a:r>
              <a:rPr lang="en-US" dirty="0"/>
              <a:t> </a:t>
            </a:r>
            <a:r>
              <a:rPr lang="en-US" dirty="0" err="1"/>
              <a:t>sự</a:t>
            </a:r>
            <a:r>
              <a:rPr lang="en-US" dirty="0"/>
              <a:t> </a:t>
            </a:r>
            <a:r>
              <a:rPr lang="en-US" dirty="0" err="1"/>
              <a:t>kết</a:t>
            </a:r>
            <a:r>
              <a:rPr lang="en-US" dirty="0"/>
              <a:t> </a:t>
            </a:r>
            <a:r>
              <a:rPr lang="en-US" dirty="0" err="1"/>
              <a:t>hợp</a:t>
            </a:r>
            <a:r>
              <a:rPr lang="en-US" dirty="0"/>
              <a:t> </a:t>
            </a:r>
            <a:r>
              <a:rPr lang="en-US" dirty="0" err="1"/>
              <a:t>giửa</a:t>
            </a:r>
            <a:r>
              <a:rPr lang="en-US" dirty="0"/>
              <a:t> 1 </a:t>
            </a:r>
            <a:r>
              <a:rPr lang="en-US" dirty="0" err="1"/>
              <a:t>tầng</a:t>
            </a:r>
            <a:r>
              <a:rPr lang="en-US" dirty="0"/>
              <a:t> sigmoid </a:t>
            </a:r>
            <a:r>
              <a:rPr lang="en-US" dirty="0" err="1"/>
              <a:t>với</a:t>
            </a:r>
            <a:r>
              <a:rPr lang="en-US" dirty="0"/>
              <a:t> 1 </a:t>
            </a:r>
            <a:r>
              <a:rPr lang="en-US" dirty="0" err="1"/>
              <a:t>tầng</a:t>
            </a:r>
            <a:r>
              <a:rPr lang="en-US" dirty="0"/>
              <a:t> tanh</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Output gate: </a:t>
            </a:r>
            <a:r>
              <a:rPr lang="en-US" dirty="0" err="1"/>
              <a:t>quyết</a:t>
            </a:r>
            <a:r>
              <a:rPr lang="en-US" dirty="0"/>
              <a:t> </a:t>
            </a:r>
            <a:r>
              <a:rPr lang="en-US" dirty="0" err="1"/>
              <a:t>định</a:t>
            </a:r>
            <a:r>
              <a:rPr lang="en-US" dirty="0"/>
              <a:t> </a:t>
            </a:r>
            <a:r>
              <a:rPr lang="en-US" dirty="0" err="1"/>
              <a:t>kết</a:t>
            </a:r>
            <a:r>
              <a:rPr lang="en-US" dirty="0"/>
              <a:t> </a:t>
            </a:r>
            <a:r>
              <a:rPr lang="en-US" dirty="0" err="1"/>
              <a:t>quả</a:t>
            </a:r>
            <a:r>
              <a:rPr lang="en-US" dirty="0"/>
              <a:t> </a:t>
            </a:r>
            <a:r>
              <a:rPr lang="en-US" dirty="0" err="1"/>
              <a:t>đâu</a:t>
            </a:r>
            <a:r>
              <a:rPr lang="en-US" dirty="0"/>
              <a:t> ra </a:t>
            </a:r>
            <a:r>
              <a:rPr lang="en-US" dirty="0" err="1"/>
              <a:t>bởi</a:t>
            </a:r>
            <a:r>
              <a:rPr lang="en-US" dirty="0"/>
              <a:t> 1 </a:t>
            </a:r>
            <a:r>
              <a:rPr lang="en-US" dirty="0" err="1"/>
              <a:t>tầng</a:t>
            </a:r>
            <a:r>
              <a:rPr lang="en-US" dirty="0"/>
              <a:t> sigmoid, </a:t>
            </a:r>
            <a:r>
              <a:rPr lang="en-US" dirty="0" err="1"/>
              <a:t>đó</a:t>
            </a:r>
            <a:r>
              <a:rPr lang="en-US" dirty="0"/>
              <a:t> </a:t>
            </a:r>
            <a:r>
              <a:rPr lang="en-US" dirty="0" err="1"/>
              <a:t>lại</a:t>
            </a:r>
            <a:r>
              <a:rPr lang="en-US" dirty="0"/>
              <a:t> qua 1 </a:t>
            </a:r>
            <a:r>
              <a:rPr lang="en-US" dirty="0" err="1"/>
              <a:t>tầng</a:t>
            </a:r>
            <a:r>
              <a:rPr lang="en-US" dirty="0"/>
              <a:t> tanh </a:t>
            </a:r>
            <a:r>
              <a:rPr lang="en-US" dirty="0" err="1"/>
              <a:t>để</a:t>
            </a:r>
            <a:r>
              <a:rPr lang="en-US" dirty="0"/>
              <a:t> đ</a:t>
            </a:r>
            <a:r>
              <a:rPr lang="vi-VN" dirty="0"/>
              <a:t>ư</a:t>
            </a:r>
            <a:r>
              <a:rPr lang="en-US" dirty="0"/>
              <a:t>a </a:t>
            </a:r>
            <a:r>
              <a:rPr lang="en-US" dirty="0" err="1"/>
              <a:t>giá</a:t>
            </a:r>
            <a:r>
              <a:rPr lang="en-US" dirty="0"/>
              <a:t> </a:t>
            </a:r>
            <a:r>
              <a:rPr lang="en-US" dirty="0" err="1"/>
              <a:t>trị</a:t>
            </a:r>
            <a:r>
              <a:rPr lang="en-US" dirty="0"/>
              <a:t> </a:t>
            </a:r>
            <a:r>
              <a:rPr lang="en-US" dirty="0" err="1"/>
              <a:t>về</a:t>
            </a:r>
            <a:r>
              <a:rPr lang="en-US" dirty="0"/>
              <a:t> </a:t>
            </a:r>
            <a:r>
              <a:rPr lang="en-US" dirty="0" err="1"/>
              <a:t>khoảng</a:t>
            </a:r>
            <a:r>
              <a:rPr lang="en-US" dirty="0"/>
              <a:t> [-1,1]</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18</a:t>
            </a:fld>
            <a:endParaRPr lang="vi-VN"/>
          </a:p>
        </p:txBody>
      </p:sp>
    </p:spTree>
    <p:extLst>
      <p:ext uri="{BB962C8B-B14F-4D97-AF65-F5344CB8AC3E}">
        <p14:creationId xmlns:p14="http://schemas.microsoft.com/office/powerpoint/2010/main" val="1308083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20</a:t>
            </a:fld>
            <a:endParaRPr lang="vi-VN"/>
          </a:p>
        </p:txBody>
      </p:sp>
    </p:spTree>
    <p:extLst>
      <p:ext uri="{BB962C8B-B14F-4D97-AF65-F5344CB8AC3E}">
        <p14:creationId xmlns:p14="http://schemas.microsoft.com/office/powerpoint/2010/main" val="1891236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vi-VN" sz="1200" b="0" i="0" kern="1200" dirty="0">
                <a:solidFill>
                  <a:schemeClr val="tx1"/>
                </a:solidFill>
                <a:effectLst/>
                <a:latin typeface="+mn-lt"/>
                <a:ea typeface="+mn-ea"/>
                <a:cs typeface="+mn-cs"/>
              </a:rPr>
              <a:t>Trong lý thuyết thông tin, entropy chéo giữa hai phân phối xác suất và trên cùng một tập hợp các sự kiện cơ bản đo lường số bit trung bình cần thiết để xác định một sự kiện được rút ra từ tập hợp nếu sơ đồ mã hóa được sử dụng cho bộ được tối ưu hóa cho phân phối xác suất ước tính, thay vì phân phối thực.</a:t>
            </a:r>
            <a:endParaRPr lang="en-US" sz="1200" b="0" i="0" kern="1200" dirty="0">
              <a:solidFill>
                <a:schemeClr val="tx1"/>
              </a:solidFill>
              <a:effectLst/>
              <a:latin typeface="+mn-lt"/>
              <a:ea typeface="+mn-ea"/>
              <a:cs typeface="+mn-cs"/>
            </a:endParaRPr>
          </a:p>
          <a:p>
            <a:pPr marL="0" indent="0">
              <a:buFontTx/>
              <a:buNone/>
            </a:pPr>
            <a:br>
              <a:rPr lang="vi-VN" dirty="0"/>
            </a:br>
            <a:r>
              <a:rPr lang="vi-VN" sz="1200" b="0" i="0" kern="1200" dirty="0">
                <a:solidFill>
                  <a:schemeClr val="tx1"/>
                </a:solidFill>
                <a:effectLst/>
                <a:latin typeface="+mn-lt"/>
                <a:ea typeface="+mn-ea"/>
                <a:cs typeface="+mn-cs"/>
              </a:rPr>
              <a:t>Phương pháp entropy chéo (CE) là phương pháp Monte Carlo để lấy mẫu</a:t>
            </a:r>
            <a:r>
              <a:rPr lang="en-US" sz="1200" b="0" i="0" kern="1200" dirty="0">
                <a:solidFill>
                  <a:schemeClr val="tx1"/>
                </a:solidFill>
                <a:effectLst/>
                <a:latin typeface="+mn-lt"/>
                <a:ea typeface="+mn-ea"/>
                <a:cs typeface="+mn-cs"/>
              </a:rPr>
              <a:t> </a:t>
            </a:r>
            <a:r>
              <a:rPr lang="vi-VN" sz="1200" b="0" i="0" kern="1200" dirty="0">
                <a:solidFill>
                  <a:schemeClr val="tx1"/>
                </a:solidFill>
                <a:effectLst/>
                <a:latin typeface="+mn-lt"/>
                <a:ea typeface="+mn-ea"/>
                <a:cs typeface="+mn-cs"/>
              </a:rPr>
              <a:t>quan trọng và tối ưu hóa. Nó được áp dụng cho cả các vấn đề liên hợp và liên tục, với mục tiêu tĩnh hoặc nhiễu. </a:t>
            </a:r>
            <a:endParaRPr lang="en-US" sz="1200" b="0" i="0" kern="1200" dirty="0">
              <a:solidFill>
                <a:schemeClr val="tx1"/>
              </a:solidFill>
              <a:effectLst/>
              <a:latin typeface="+mn-lt"/>
              <a:ea typeface="+mn-ea"/>
              <a:cs typeface="+mn-cs"/>
            </a:endParaRPr>
          </a:p>
          <a:p>
            <a:pPr marL="0" indent="0">
              <a:buFontTx/>
              <a:buNone/>
            </a:pPr>
            <a:r>
              <a:rPr lang="vi-VN" sz="1200" b="0" i="0" kern="1200" dirty="0">
                <a:solidFill>
                  <a:schemeClr val="tx1"/>
                </a:solidFill>
                <a:effectLst/>
                <a:latin typeface="+mn-lt"/>
                <a:ea typeface="+mn-ea"/>
                <a:cs typeface="+mn-cs"/>
              </a:rPr>
              <a:t>Phương pháp </a:t>
            </a:r>
            <a:r>
              <a:rPr lang="en-US"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ước tính lấy mẫu quan trọng tối ưu bằng cách lặp lại hai giai đoạn</a:t>
            </a:r>
            <a:r>
              <a:rPr lang="en-US" sz="1200" b="0" i="0" kern="1200" dirty="0">
                <a:solidFill>
                  <a:schemeClr val="tx1"/>
                </a:solidFill>
                <a:effectLst/>
                <a:latin typeface="+mn-lt"/>
                <a:ea typeface="+mn-ea"/>
                <a:cs typeface="+mn-cs"/>
              </a:rPr>
              <a:t>:</a:t>
            </a:r>
          </a:p>
          <a:p>
            <a:pPr marL="0" indent="0">
              <a:buFontTx/>
              <a:buNone/>
            </a:pPr>
            <a:r>
              <a:rPr lang="en-US" sz="1200" b="0" i="0" kern="1200" dirty="0">
                <a:solidFill>
                  <a:schemeClr val="tx1"/>
                </a:solidFill>
                <a:effectLst/>
                <a:latin typeface="+mn-lt"/>
                <a:ea typeface="+mn-ea"/>
                <a:cs typeface="+mn-cs"/>
              </a:rPr>
              <a:t> 1.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ra</a:t>
            </a:r>
            <a:r>
              <a:rPr lang="vi-VN" sz="1200" b="0" i="0" kern="1200" dirty="0">
                <a:solidFill>
                  <a:schemeClr val="tx1"/>
                </a:solidFill>
                <a:effectLst/>
                <a:latin typeface="+mn-lt"/>
                <a:ea typeface="+mn-ea"/>
                <a:cs typeface="+mn-cs"/>
              </a:rPr>
              <a:t> một mẫu từ phân phối xác suất. </a:t>
            </a:r>
            <a:endParaRPr lang="en-US" sz="1200" b="0" i="0" kern="1200" dirty="0">
              <a:solidFill>
                <a:schemeClr val="tx1"/>
              </a:solidFill>
              <a:effectLst/>
              <a:latin typeface="+mn-lt"/>
              <a:ea typeface="+mn-ea"/>
              <a:cs typeface="+mn-cs"/>
            </a:endParaRPr>
          </a:p>
          <a:p>
            <a:pPr marL="0" indent="0">
              <a:buFontTx/>
              <a:buNone/>
            </a:pPr>
            <a:r>
              <a:rPr lang="en-US" sz="1200" b="0" i="0" kern="1200" dirty="0">
                <a:solidFill>
                  <a:schemeClr val="tx1"/>
                </a:solidFill>
                <a:effectLst/>
                <a:latin typeface="+mn-lt"/>
                <a:ea typeface="+mn-ea"/>
                <a:cs typeface="+mn-cs"/>
              </a:rPr>
              <a:t> 2. </a:t>
            </a:r>
            <a:r>
              <a:rPr lang="vi-VN" sz="1200" b="0" i="0" kern="1200" dirty="0">
                <a:solidFill>
                  <a:schemeClr val="tx1"/>
                </a:solidFill>
                <a:effectLst/>
                <a:latin typeface="+mn-lt"/>
                <a:ea typeface="+mn-ea"/>
                <a:cs typeface="+mn-cs"/>
              </a:rPr>
              <a:t>Giả</a:t>
            </a:r>
            <a:r>
              <a:rPr lang="en-US" sz="1200" b="0" i="0" kern="1200" dirty="0">
                <a:solidFill>
                  <a:schemeClr val="tx1"/>
                </a:solidFill>
                <a:effectLst/>
                <a:latin typeface="+mn-lt"/>
                <a:ea typeface="+mn-ea"/>
                <a:cs typeface="+mn-cs"/>
              </a:rPr>
              <a:t>m</a:t>
            </a:r>
            <a:r>
              <a:rPr lang="vi-VN"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cross </a:t>
            </a:r>
            <a:r>
              <a:rPr lang="vi-VN" sz="1200" b="0" i="0" kern="1200" dirty="0">
                <a:solidFill>
                  <a:schemeClr val="tx1"/>
                </a:solidFill>
                <a:effectLst/>
                <a:latin typeface="+mn-lt"/>
                <a:ea typeface="+mn-ea"/>
                <a:cs typeface="+mn-cs"/>
              </a:rPr>
              <a:t>entropy giữa phân phối này</a:t>
            </a:r>
            <a:r>
              <a:rPr lang="en-US" sz="1200" b="0" i="0" kern="1200" dirty="0">
                <a:solidFill>
                  <a:schemeClr val="tx1"/>
                </a:solidFill>
                <a:effectLst/>
                <a:latin typeface="+mn-lt"/>
                <a:ea typeface="+mn-ea"/>
                <a:cs typeface="+mn-cs"/>
              </a:rPr>
              <a:t> (đ</a:t>
            </a:r>
            <a:r>
              <a:rPr lang="vi-VN" sz="1200" b="0" i="0" kern="1200" dirty="0">
                <a:solidFill>
                  <a:schemeClr val="tx1"/>
                </a:solidFill>
                <a:effectLst/>
                <a:latin typeface="+mn-lt"/>
                <a:ea typeface="+mn-ea"/>
                <a:cs typeface="+mn-cs"/>
              </a:rPr>
              <a:t>ư</a:t>
            </a:r>
            <a:r>
              <a:rPr lang="en-US" sz="1200" b="0" i="0" kern="1200" dirty="0" err="1">
                <a:solidFill>
                  <a:schemeClr val="tx1"/>
                </a:solidFill>
                <a:effectLst/>
                <a:latin typeface="+mn-lt"/>
                <a:ea typeface="+mn-ea"/>
                <a:cs typeface="+mn-cs"/>
              </a:rPr>
              <a:t>ợc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lấy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từ</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bước</a:t>
            </a:r>
            <a:r>
              <a:rPr lang="en-US" sz="1200" b="0" i="0" kern="1200" dirty="0">
                <a:solidFill>
                  <a:schemeClr val="tx1"/>
                </a:solidFill>
                <a:effectLst/>
                <a:latin typeface="+mn-lt"/>
                <a:ea typeface="+mn-ea"/>
                <a:cs typeface="+mn-cs"/>
              </a:rPr>
              <a:t> 1)</a:t>
            </a:r>
            <a:r>
              <a:rPr lang="vi-VN" sz="1200" b="0" i="0" kern="1200" dirty="0">
                <a:solidFill>
                  <a:schemeClr val="tx1"/>
                </a:solidFill>
                <a:effectLst/>
                <a:latin typeface="+mn-lt"/>
                <a:ea typeface="+mn-ea"/>
                <a:cs typeface="+mn-cs"/>
              </a:rPr>
              <a:t> và phân phối mục tiêu để tạo ra một mẫu tốt hơn trong lần lặp tiếp theo.</a:t>
            </a:r>
            <a:endParaRPr lang="en-US" dirty="0"/>
          </a:p>
        </p:txBody>
      </p:sp>
      <p:sp>
        <p:nvSpPr>
          <p:cNvPr id="5" name="Slide Number Placeholder 4"/>
          <p:cNvSpPr>
            <a:spLocks noGrp="1"/>
          </p:cNvSpPr>
          <p:nvPr>
            <p:ph type="sldNum" sz="quarter" idx="5"/>
          </p:nvPr>
        </p:nvSpPr>
        <p:spPr/>
        <p:txBody>
          <a:bodyPr/>
          <a:lstStyle/>
          <a:p>
            <a:fld id="{7F90FA21-6E41-48BC-AC1A-61109520998F}" type="slidenum">
              <a:rPr lang="vi-VN" smtClean="0"/>
              <a:t>21</a:t>
            </a:fld>
            <a:endParaRPr lang="vi-VN"/>
          </a:p>
        </p:txBody>
      </p:sp>
    </p:spTree>
    <p:extLst>
      <p:ext uri="{BB962C8B-B14F-4D97-AF65-F5344CB8AC3E}">
        <p14:creationId xmlns:p14="http://schemas.microsoft.com/office/powerpoint/2010/main" val="3037046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altLang="ko-KR" sz="1200" dirty="0">
                <a:latin typeface="Georgia" panose="02040502050405020303" pitchFamily="18" charset="0"/>
              </a:rPr>
              <a:t>SCST là một dạng của thuật toán của học tăng cường, thay vì ước tính một đường cơ sở “baseline”, để chuẩn hóa phần thưởng và giảm phương sai, nó sử dụng đầu ra của </a:t>
            </a:r>
            <a:r>
              <a:rPr lang="vi-VN" altLang="ko-KR" sz="1200" u="sng" dirty="0">
                <a:latin typeface="Georgia" panose="02040502050405020303" pitchFamily="18" charset="0"/>
              </a:rPr>
              <a:t>test-time inference </a:t>
            </a:r>
            <a:r>
              <a:rPr lang="vi-VN" altLang="ko-KR" sz="1200" dirty="0">
                <a:latin typeface="Georgia" panose="02040502050405020303" pitchFamily="18" charset="0"/>
              </a:rPr>
              <a:t>của </a:t>
            </a:r>
            <a:r>
              <a:rPr lang="en-US" altLang="ko-KR" sz="1200" dirty="0" err="1">
                <a:latin typeface="Georgia" panose="02040502050405020303" pitchFamily="18" charset="0"/>
              </a:rPr>
              <a:t>mô</a:t>
            </a:r>
            <a:r>
              <a:rPr lang="en-US" altLang="ko-KR" sz="1200" dirty="0">
                <a:latin typeface="Georgia" panose="02040502050405020303" pitchFamily="18" charset="0"/>
              </a:rPr>
              <a:t> </a:t>
            </a:r>
            <a:r>
              <a:rPr lang="en-US" altLang="ko-KR" sz="1200" dirty="0" err="1">
                <a:latin typeface="Georgia" panose="02040502050405020303" pitchFamily="18" charset="0"/>
              </a:rPr>
              <a:t>hình</a:t>
            </a:r>
            <a:r>
              <a:rPr lang="en-US" altLang="ko-KR" sz="1200" dirty="0">
                <a:latin typeface="Georgia" panose="02040502050405020303" pitchFamily="18" charset="0"/>
              </a:rPr>
              <a:t> </a:t>
            </a:r>
            <a:r>
              <a:rPr lang="en-US" altLang="ko-KR" sz="1200" dirty="0" err="1">
                <a:latin typeface="Georgia" panose="02040502050405020303" pitchFamily="18" charset="0"/>
              </a:rPr>
              <a:t>hiện</a:t>
            </a:r>
            <a:r>
              <a:rPr lang="en-US" altLang="ko-KR" sz="1200" dirty="0">
                <a:latin typeface="Georgia" panose="02040502050405020303" pitchFamily="18" charset="0"/>
              </a:rPr>
              <a:t> </a:t>
            </a:r>
            <a:r>
              <a:rPr lang="en-US" altLang="ko-KR" sz="1200" dirty="0" err="1">
                <a:latin typeface="Georgia" panose="02040502050405020303" pitchFamily="18" charset="0"/>
              </a:rPr>
              <a:t>tại</a:t>
            </a:r>
            <a:r>
              <a:rPr lang="vi-VN" altLang="ko-KR" sz="1200" dirty="0">
                <a:latin typeface="Georgia" panose="02040502050405020303" pitchFamily="18" charset="0"/>
              </a:rPr>
              <a:t> để chuẩn hóa phần thưởng mà nó nhận được</a:t>
            </a:r>
            <a:r>
              <a:rPr lang="en-US" altLang="ko-KR" sz="1200" dirty="0">
                <a:latin typeface="Georgia" panose="02040502050405020303" pitchFamily="18" charset="0"/>
              </a:rPr>
              <a:t>.</a:t>
            </a:r>
            <a:endParaRPr lang="ko-KR" altLang="en-US" sz="1200" dirty="0">
              <a:latin typeface="Georgia" panose="02040502050405020303" pitchFamily="18" charset="0"/>
            </a:endParaRPr>
          </a:p>
        </p:txBody>
      </p:sp>
      <p:sp>
        <p:nvSpPr>
          <p:cNvPr id="5" name="Slide Number Placeholder 4"/>
          <p:cNvSpPr>
            <a:spLocks noGrp="1"/>
          </p:cNvSpPr>
          <p:nvPr>
            <p:ph type="sldNum" sz="quarter" idx="5"/>
          </p:nvPr>
        </p:nvSpPr>
        <p:spPr/>
        <p:txBody>
          <a:bodyPr/>
          <a:lstStyle/>
          <a:p>
            <a:fld id="{7F90FA21-6E41-48BC-AC1A-61109520998F}" type="slidenum">
              <a:rPr lang="vi-VN" smtClean="0"/>
              <a:t>22</a:t>
            </a:fld>
            <a:endParaRPr lang="vi-VN"/>
          </a:p>
        </p:txBody>
      </p:sp>
    </p:spTree>
    <p:extLst>
      <p:ext uri="{BB962C8B-B14F-4D97-AF65-F5344CB8AC3E}">
        <p14:creationId xmlns:p14="http://schemas.microsoft.com/office/powerpoint/2010/main" val="671306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Cụ thể từng b</a:t>
            </a:r>
            <a:r>
              <a:rPr lang="vi-VN"/>
              <a:t>ư</a:t>
            </a:r>
            <a:r>
              <a:rPr lang="en-US"/>
              <a:t>ớc</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23</a:t>
            </a:fld>
            <a:endParaRPr lang="vi-VN"/>
          </a:p>
        </p:txBody>
      </p:sp>
    </p:spTree>
    <p:extLst>
      <p:ext uri="{BB962C8B-B14F-4D97-AF65-F5344CB8AC3E}">
        <p14:creationId xmlns:p14="http://schemas.microsoft.com/office/powerpoint/2010/main" val="3161705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24</a:t>
            </a:fld>
            <a:endParaRPr lang="vi-VN"/>
          </a:p>
        </p:txBody>
      </p:sp>
    </p:spTree>
    <p:extLst>
      <p:ext uri="{BB962C8B-B14F-4D97-AF65-F5344CB8AC3E}">
        <p14:creationId xmlns:p14="http://schemas.microsoft.com/office/powerpoint/2010/main" val="1467168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Ch</a:t>
            </a:r>
            <a:r>
              <a:rPr lang="vi-VN"/>
              <a:t>ư</a:t>
            </a:r>
            <a:r>
              <a:rPr lang="en-US"/>
              <a:t>a bao phủ hết</a:t>
            </a:r>
          </a:p>
          <a:p>
            <a:pPr marL="171450" indent="-171450">
              <a:buFontTx/>
              <a:buChar char="-"/>
            </a:pPr>
            <a:r>
              <a:rPr lang="en-US"/>
              <a:t>W2vec </a:t>
            </a: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25</a:t>
            </a:fld>
            <a:endParaRPr lang="vi-VN"/>
          </a:p>
        </p:txBody>
      </p:sp>
    </p:spTree>
    <p:extLst>
      <p:ext uri="{BB962C8B-B14F-4D97-AF65-F5344CB8AC3E}">
        <p14:creationId xmlns:p14="http://schemas.microsoft.com/office/powerpoint/2010/main" val="16968287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26</a:t>
            </a:fld>
            <a:endParaRPr lang="vi-VN"/>
          </a:p>
        </p:txBody>
      </p:sp>
    </p:spTree>
    <p:extLst>
      <p:ext uri="{BB962C8B-B14F-4D97-AF65-F5344CB8AC3E}">
        <p14:creationId xmlns:p14="http://schemas.microsoft.com/office/powerpoint/2010/main" val="2601252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27</a:t>
            </a:fld>
            <a:endParaRPr lang="vi-VN"/>
          </a:p>
        </p:txBody>
      </p:sp>
    </p:spTree>
    <p:extLst>
      <p:ext uri="{BB962C8B-B14F-4D97-AF65-F5344CB8AC3E}">
        <p14:creationId xmlns:p14="http://schemas.microsoft.com/office/powerpoint/2010/main" val="3062281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2</a:t>
            </a:fld>
            <a:endParaRPr lang="vi-VN"/>
          </a:p>
        </p:txBody>
      </p:sp>
    </p:spTree>
    <p:extLst>
      <p:ext uri="{BB962C8B-B14F-4D97-AF65-F5344CB8AC3E}">
        <p14:creationId xmlns:p14="http://schemas.microsoft.com/office/powerpoint/2010/main" val="5253539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28</a:t>
            </a:fld>
            <a:endParaRPr lang="vi-VN"/>
          </a:p>
        </p:txBody>
      </p:sp>
    </p:spTree>
    <p:extLst>
      <p:ext uri="{BB962C8B-B14F-4D97-AF65-F5344CB8AC3E}">
        <p14:creationId xmlns:p14="http://schemas.microsoft.com/office/powerpoint/2010/main" val="1947937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29</a:t>
            </a:fld>
            <a:endParaRPr lang="vi-VN"/>
          </a:p>
        </p:txBody>
      </p:sp>
    </p:spTree>
    <p:extLst>
      <p:ext uri="{BB962C8B-B14F-4D97-AF65-F5344CB8AC3E}">
        <p14:creationId xmlns:p14="http://schemas.microsoft.com/office/powerpoint/2010/main" val="3610697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30</a:t>
            </a:fld>
            <a:endParaRPr lang="vi-VN"/>
          </a:p>
        </p:txBody>
      </p:sp>
    </p:spTree>
    <p:extLst>
      <p:ext uri="{BB962C8B-B14F-4D97-AF65-F5344CB8AC3E}">
        <p14:creationId xmlns:p14="http://schemas.microsoft.com/office/powerpoint/2010/main" val="3102013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pPr/>
              <a:t>31</a:t>
            </a:fld>
            <a:endParaRPr lang="vi-VN"/>
          </a:p>
        </p:txBody>
      </p:sp>
    </p:spTree>
    <p:extLst>
      <p:ext uri="{BB962C8B-B14F-4D97-AF65-F5344CB8AC3E}">
        <p14:creationId xmlns:p14="http://schemas.microsoft.com/office/powerpoint/2010/main" val="109699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33</a:t>
            </a:fld>
            <a:endParaRPr lang="vi-VN"/>
          </a:p>
        </p:txBody>
      </p:sp>
    </p:spTree>
    <p:extLst>
      <p:ext uri="{BB962C8B-B14F-4D97-AF65-F5344CB8AC3E}">
        <p14:creationId xmlns:p14="http://schemas.microsoft.com/office/powerpoint/2010/main" val="3367717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dirty="0"/>
          </a:p>
        </p:txBody>
      </p:sp>
      <p:sp>
        <p:nvSpPr>
          <p:cNvPr id="5" name="Slide Number Placeholder 4"/>
          <p:cNvSpPr>
            <a:spLocks noGrp="1"/>
          </p:cNvSpPr>
          <p:nvPr>
            <p:ph type="sldNum" sz="quarter" idx="5"/>
          </p:nvPr>
        </p:nvSpPr>
        <p:spPr/>
        <p:txBody>
          <a:bodyPr/>
          <a:lstStyle/>
          <a:p>
            <a:fld id="{7F90FA21-6E41-48BC-AC1A-61109520998F}" type="slidenum">
              <a:rPr lang="vi-VN" smtClean="0"/>
              <a:t>34</a:t>
            </a:fld>
            <a:endParaRPr lang="vi-VN"/>
          </a:p>
        </p:txBody>
      </p:sp>
    </p:spTree>
    <p:extLst>
      <p:ext uri="{BB962C8B-B14F-4D97-AF65-F5344CB8AC3E}">
        <p14:creationId xmlns:p14="http://schemas.microsoft.com/office/powerpoint/2010/main" val="6201940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35</a:t>
            </a:fld>
            <a:endParaRPr lang="vi-VN"/>
          </a:p>
        </p:txBody>
      </p:sp>
    </p:spTree>
    <p:extLst>
      <p:ext uri="{BB962C8B-B14F-4D97-AF65-F5344CB8AC3E}">
        <p14:creationId xmlns:p14="http://schemas.microsoft.com/office/powerpoint/2010/main" val="27485423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vi-VN"/>
          </a:p>
        </p:txBody>
      </p:sp>
      <p:sp>
        <p:nvSpPr>
          <p:cNvPr id="5" name="Slide Number Placeholder 4"/>
          <p:cNvSpPr>
            <a:spLocks noGrp="1"/>
          </p:cNvSpPr>
          <p:nvPr>
            <p:ph type="sldNum" sz="quarter" idx="5"/>
          </p:nvPr>
        </p:nvSpPr>
        <p:spPr/>
        <p:txBody>
          <a:bodyPr/>
          <a:lstStyle/>
          <a:p>
            <a:fld id="{7F90FA21-6E41-48BC-AC1A-61109520998F}" type="slidenum">
              <a:rPr lang="vi-VN" smtClean="0"/>
              <a:t>36</a:t>
            </a:fld>
            <a:endParaRPr lang="vi-VN"/>
          </a:p>
        </p:txBody>
      </p:sp>
    </p:spTree>
    <p:extLst>
      <p:ext uri="{BB962C8B-B14F-4D97-AF65-F5344CB8AC3E}">
        <p14:creationId xmlns:p14="http://schemas.microsoft.com/office/powerpoint/2010/main" val="3717807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nhiều nền tảng</a:t>
            </a:r>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4</a:t>
            </a:fld>
            <a:endParaRPr lang="vi-VN"/>
          </a:p>
        </p:txBody>
      </p:sp>
    </p:spTree>
    <p:extLst>
      <p:ext uri="{BB962C8B-B14F-4D97-AF65-F5344CB8AC3E}">
        <p14:creationId xmlns:p14="http://schemas.microsoft.com/office/powerpoint/2010/main" val="3501101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5</a:t>
            </a:fld>
            <a:endParaRPr lang="vi-VN"/>
          </a:p>
        </p:txBody>
      </p:sp>
    </p:spTree>
    <p:extLst>
      <p:ext uri="{BB962C8B-B14F-4D97-AF65-F5344CB8AC3E}">
        <p14:creationId xmlns:p14="http://schemas.microsoft.com/office/powerpoint/2010/main" val="40872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5"/>
          </p:nvPr>
        </p:nvSpPr>
        <p:spPr/>
        <p:txBody>
          <a:bodyPr/>
          <a:lstStyle/>
          <a:p>
            <a:fld id="{7F90FA21-6E41-48BC-AC1A-61109520998F}" type="slidenum">
              <a:rPr lang="vi-VN" smtClean="0"/>
              <a:t>6</a:t>
            </a:fld>
            <a:endParaRPr lang="vi-VN"/>
          </a:p>
        </p:txBody>
      </p:sp>
    </p:spTree>
    <p:extLst>
      <p:ext uri="{BB962C8B-B14F-4D97-AF65-F5344CB8AC3E}">
        <p14:creationId xmlns:p14="http://schemas.microsoft.com/office/powerpoint/2010/main" val="2458556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a:t>Self-critical Sequence Training </a:t>
            </a:r>
          </a:p>
        </p:txBody>
      </p:sp>
      <p:sp>
        <p:nvSpPr>
          <p:cNvPr id="4" name="Slide Number Placeholder 3"/>
          <p:cNvSpPr>
            <a:spLocks noGrp="1"/>
          </p:cNvSpPr>
          <p:nvPr>
            <p:ph type="sldNum" sz="quarter" idx="5"/>
          </p:nvPr>
        </p:nvSpPr>
        <p:spPr/>
        <p:txBody>
          <a:bodyPr/>
          <a:lstStyle/>
          <a:p>
            <a:fld id="{7F90FA21-6E41-48BC-AC1A-61109520998F}" type="slidenum">
              <a:rPr lang="vi-VN" smtClean="0"/>
              <a:t>7</a:t>
            </a:fld>
            <a:endParaRPr lang="vi-VN"/>
          </a:p>
        </p:txBody>
      </p:sp>
    </p:spTree>
    <p:extLst>
      <p:ext uri="{BB962C8B-B14F-4D97-AF65-F5344CB8AC3E}">
        <p14:creationId xmlns:p14="http://schemas.microsoft.com/office/powerpoint/2010/main" val="1500595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Georgia" panose="02040502050405020303" pitchFamily="18" charset="0"/>
              </a:rPr>
              <a:t>A computer program or an artificial intelligence which conducts a conversation via auditory or textual methods.</a:t>
            </a:r>
            <a:endParaRPr lang="en-US" altLang="ko-KR" dirty="0">
              <a:latin typeface="Georgia" panose="02040502050405020303" pitchFamily="18" charset="0"/>
            </a:endParaRPr>
          </a:p>
        </p:txBody>
      </p:sp>
      <p:sp>
        <p:nvSpPr>
          <p:cNvPr id="4" name="Slide Number Placeholder 3"/>
          <p:cNvSpPr>
            <a:spLocks noGrp="1"/>
          </p:cNvSpPr>
          <p:nvPr>
            <p:ph type="sldNum" sz="quarter" idx="5"/>
          </p:nvPr>
        </p:nvSpPr>
        <p:spPr/>
        <p:txBody>
          <a:bodyPr/>
          <a:lstStyle/>
          <a:p>
            <a:fld id="{7F90FA21-6E41-48BC-AC1A-61109520998F}" type="slidenum">
              <a:rPr lang="vi-VN" smtClean="0"/>
              <a:pPr/>
              <a:t>10</a:t>
            </a:fld>
            <a:endParaRPr lang="vi-VN"/>
          </a:p>
        </p:txBody>
      </p:sp>
    </p:spTree>
    <p:extLst>
      <p:ext uri="{BB962C8B-B14F-4D97-AF65-F5344CB8AC3E}">
        <p14:creationId xmlns:p14="http://schemas.microsoft.com/office/powerpoint/2010/main" val="3176603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err="1"/>
              <a:t>xử</a:t>
            </a:r>
            <a:r>
              <a:rPr lang="en-US" dirty="0"/>
              <a:t> </a:t>
            </a:r>
            <a:r>
              <a:rPr lang="en-US" dirty="0" err="1"/>
              <a:t>lý</a:t>
            </a:r>
            <a:r>
              <a:rPr lang="en-US" dirty="0"/>
              <a:t> đ</a:t>
            </a:r>
            <a:r>
              <a:rPr lang="vi-VN" dirty="0"/>
              <a:t>ư</a:t>
            </a:r>
            <a:r>
              <a:rPr lang="en-US" dirty="0" err="1"/>
              <a:t>ợc</a:t>
            </a:r>
            <a:r>
              <a:rPr lang="en-US" dirty="0"/>
              <a:t> </a:t>
            </a:r>
            <a:r>
              <a:rPr lang="en-US" dirty="0" err="1"/>
              <a:t>các</a:t>
            </a:r>
            <a:r>
              <a:rPr lang="en-US" dirty="0"/>
              <a:t> </a:t>
            </a:r>
            <a:r>
              <a:rPr lang="en-US" dirty="0" err="1"/>
              <a:t>thông</a:t>
            </a:r>
            <a:r>
              <a:rPr lang="en-US" dirty="0"/>
              <a:t> tin </a:t>
            </a:r>
            <a:r>
              <a:rPr lang="en-US" dirty="0" err="1"/>
              <a:t>dạng</a:t>
            </a:r>
            <a:r>
              <a:rPr lang="en-US" dirty="0"/>
              <a:t> </a:t>
            </a:r>
          </a:p>
          <a:p>
            <a:pPr marL="0" indent="0">
              <a:buFontTx/>
              <a:buNone/>
            </a:pPr>
            <a:r>
              <a:rPr lang="en-US" sz="1200" kern="1200" dirty="0" err="1">
                <a:solidFill>
                  <a:schemeClr val="tx1"/>
                </a:solidFill>
                <a:effectLst/>
                <a:latin typeface="+mn-lt"/>
                <a:ea typeface="+mn-ea"/>
                <a:cs typeface="+mn-cs"/>
              </a:rPr>
              <a:t>đầu</a:t>
            </a:r>
            <a:r>
              <a:rPr lang="en-US" sz="1200" kern="1200" dirty="0">
                <a:solidFill>
                  <a:schemeClr val="tx1"/>
                </a:solidFill>
                <a:effectLst/>
                <a:latin typeface="+mn-lt"/>
                <a:ea typeface="+mn-ea"/>
                <a:cs typeface="+mn-cs"/>
              </a:rPr>
              <a:t> ra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b</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hiện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phụ</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thuộc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vào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kết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quả</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tính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toán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các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thành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phần</a:t>
            </a:r>
            <a:r>
              <a:rPr lang="en-US" sz="1200" kern="1200" dirty="0">
                <a:solidFill>
                  <a:schemeClr val="tx1"/>
                </a:solidFill>
                <a:effectLst/>
                <a:latin typeface="+mn-lt"/>
                <a:ea typeface="+mn-ea"/>
                <a:cs typeface="+mn-cs"/>
              </a:rPr>
              <a:t> ở </a:t>
            </a:r>
            <a:r>
              <a:rPr lang="en-US" sz="1200" kern="1200" dirty="0" err="1">
                <a:solidFill>
                  <a:schemeClr val="tx1"/>
                </a:solidFill>
                <a:effectLst/>
                <a:latin typeface="+mn-lt"/>
                <a:ea typeface="+mn-ea"/>
                <a:cs typeface="+mn-cs"/>
              </a:rPr>
              <a:t>thời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tr</a:t>
            </a:r>
            <a:r>
              <a:rPr lang="vi-VN" sz="1200" kern="1200" dirty="0">
                <a:solidFill>
                  <a:schemeClr val="tx1"/>
                </a:solidFill>
                <a:effectLst/>
                <a:latin typeface="+mn-lt"/>
                <a:ea typeface="+mn-ea"/>
                <a:cs typeface="+mn-cs"/>
              </a:rPr>
              <a:t>ư</a:t>
            </a:r>
            <a:r>
              <a:rPr lang="en-US" sz="1200" kern="1200" dirty="0" err="1">
                <a:solidFill>
                  <a:schemeClr val="tx1"/>
                </a:solidFill>
                <a:effectLst/>
                <a:latin typeface="+mn-lt"/>
                <a:ea typeface="+mn-ea"/>
                <a:cs typeface="+mn-cs"/>
              </a:rPr>
              <a:t>ớc</a:t>
            </a:r>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15</a:t>
            </a:fld>
            <a:endParaRPr lang="vi-VN"/>
          </a:p>
        </p:txBody>
      </p:sp>
    </p:spTree>
    <p:extLst>
      <p:ext uri="{BB962C8B-B14F-4D97-AF65-F5344CB8AC3E}">
        <p14:creationId xmlns:p14="http://schemas.microsoft.com/office/powerpoint/2010/main" val="2484142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7F90FA21-6E41-48BC-AC1A-61109520998F}" type="slidenum">
              <a:rPr lang="vi-VN" smtClean="0"/>
              <a:pPr/>
              <a:t>16</a:t>
            </a:fld>
            <a:endParaRPr lang="vi-VN"/>
          </a:p>
        </p:txBody>
      </p:sp>
    </p:spTree>
    <p:extLst>
      <p:ext uri="{BB962C8B-B14F-4D97-AF65-F5344CB8AC3E}">
        <p14:creationId xmlns:p14="http://schemas.microsoft.com/office/powerpoint/2010/main" val="324014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8439547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2321835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248765110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5341188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62174823"/>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75238962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55900373"/>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681269887"/>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Date Placeholder 1">
            <a:extLst>
              <a:ext uri="{FF2B5EF4-FFF2-40B4-BE49-F238E27FC236}">
                <a16:creationId xmlns:a16="http://schemas.microsoft.com/office/drawing/2014/main" id="{A6CF21ED-54A5-47F5-B1D2-32B75144CABE}"/>
              </a:ext>
            </a:extLst>
          </p:cNvPr>
          <p:cNvSpPr>
            <a:spLocks noGrp="1"/>
          </p:cNvSpPr>
          <p:nvPr>
            <p:ph type="dt" sz="half" idx="12"/>
          </p:nvPr>
        </p:nvSpPr>
        <p:spPr/>
        <p:txBody>
          <a:bodyPr/>
          <a:lstStyle/>
          <a:p>
            <a:fld id="{B61BEF0D-F0BB-DE4B-95CE-6DB70DBA9567}" type="datetimeFigureOut">
              <a:rPr lang="en-US" smtClean="0"/>
              <a:pPr/>
              <a:t>5/14/2019</a:t>
            </a:fld>
            <a:endParaRPr lang="en-US" dirty="0"/>
          </a:p>
        </p:txBody>
      </p:sp>
      <p:sp>
        <p:nvSpPr>
          <p:cNvPr id="3" name="Footer Placeholder 2">
            <a:extLst>
              <a:ext uri="{FF2B5EF4-FFF2-40B4-BE49-F238E27FC236}">
                <a16:creationId xmlns:a16="http://schemas.microsoft.com/office/drawing/2014/main" id="{0EB8BE20-1CDA-4798-8295-B6CB85BD3455}"/>
              </a:ext>
            </a:extLst>
          </p:cNvPr>
          <p:cNvSpPr>
            <a:spLocks noGrp="1"/>
          </p:cNvSpPr>
          <p:nvPr>
            <p:ph type="ftr"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B01E711C-9860-40D7-A3F9-3882200D5F73}"/>
              </a:ext>
            </a:extLst>
          </p:cNvPr>
          <p:cNvSpPr>
            <a:spLocks noGrp="1"/>
          </p:cNvSpPr>
          <p:nvPr>
            <p:ph type="sldNum" sz="quarter" idx="14"/>
          </p:nvPr>
        </p:nvSpPr>
        <p:spPr/>
        <p:txBody>
          <a:bodyPr/>
          <a:lstStyle/>
          <a:p>
            <a:fld id="{8F4D4DFD-70F0-445F-9AE5-4D2237C783F3}" type="slidenum">
              <a:rPr lang="en-US" smtClean="0"/>
              <a:pPr/>
              <a:t>‹#›</a:t>
            </a:fld>
            <a:endParaRPr lang="en-US"/>
          </a:p>
        </p:txBody>
      </p:sp>
    </p:spTree>
    <p:extLst>
      <p:ext uri="{BB962C8B-B14F-4D97-AF65-F5344CB8AC3E}">
        <p14:creationId xmlns:p14="http://schemas.microsoft.com/office/powerpoint/2010/main" val="26093366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7544" y="742032"/>
            <a:ext cx="1765300" cy="391795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6851AD84-A168-4A49-BB4D-2E25A58D3CD5}"/>
              </a:ext>
            </a:extLst>
          </p:cNvPr>
          <p:cNvSpPr>
            <a:spLocks noGrp="1"/>
          </p:cNvSpPr>
          <p:nvPr>
            <p:ph type="title"/>
          </p:nvPr>
        </p:nvSpPr>
        <p:spPr>
          <a:xfrm>
            <a:off x="628650" y="274638"/>
            <a:ext cx="7886700" cy="993775"/>
          </a:xfrm>
          <a:prstGeom prst="rect">
            <a:avLst/>
          </a:prstGeom>
        </p:spPr>
        <p:txBody>
          <a:bodyPr/>
          <a:lstStyle>
            <a:lvl1pPr>
              <a:defRPr/>
            </a:lvl1pPr>
          </a:lstStyle>
          <a:p>
            <a:r>
              <a:rPr lang="en-US"/>
              <a:t>Click to edit Master title style</a:t>
            </a:r>
            <a:endParaRPr lang="vi-VN"/>
          </a:p>
        </p:txBody>
      </p:sp>
    </p:spTree>
    <p:extLst>
      <p:ext uri="{BB962C8B-B14F-4D97-AF65-F5344CB8AC3E}">
        <p14:creationId xmlns:p14="http://schemas.microsoft.com/office/powerpoint/2010/main" val="149552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5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577014827"/>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Section Break Layout">
    <p:spTree>
      <p:nvGrpSpPr>
        <p:cNvPr id="1" name=""/>
        <p:cNvGrpSpPr/>
        <p:nvPr/>
      </p:nvGrpSpPr>
      <p:grpSpPr>
        <a:xfrm>
          <a:off x="0" y="0"/>
          <a:ext cx="0" cy="0"/>
          <a:chOff x="0" y="0"/>
          <a:chExt cx="0" cy="0"/>
        </a:xfrm>
      </p:grpSpPr>
      <p:sp>
        <p:nvSpPr>
          <p:cNvPr id="3" name="Rectangle 2"/>
          <p:cNvSpPr/>
          <p:nvPr userDrawn="1"/>
        </p:nvSpPr>
        <p:spPr>
          <a:xfrm>
            <a:off x="0" y="2585003"/>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0590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3723878"/>
            <a:ext cx="9144000" cy="14196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4656881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48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66516115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300587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8" name="Footer Placeholder 7"/>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8238426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68393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5469475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61512545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5/14/2019</a:t>
            </a:fld>
            <a:endParaRPr lang="en-US" dirty="0"/>
          </a:p>
        </p:txBody>
      </p:sp>
      <p:sp>
        <p:nvSpPr>
          <p:cNvPr id="6" name="Footer Placeholder 5"/>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2289546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5/14/2019</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AA6AF1-FC95-48B4-BFC5-16C875480999}"/>
              </a:ext>
            </a:extLst>
          </p:cNvPr>
          <p:cNvSpPr>
            <a:spLocks noGrp="1"/>
          </p:cNvSpPr>
          <p:nvPr>
            <p:ph type="sldNum" sz="quarter" idx="4"/>
          </p:nvPr>
        </p:nvSpPr>
        <p:spPr>
          <a:xfrm>
            <a:off x="6649197" y="4548981"/>
            <a:ext cx="2057400" cy="274637"/>
          </a:xfrm>
          <a:prstGeom prst="rect">
            <a:avLst/>
          </a:prstGeom>
        </p:spPr>
        <p:txBody>
          <a:bodyPr vert="horz" lIns="91440" tIns="45720" rIns="91440" bIns="45720" rtlCol="0" anchor="ctr"/>
          <a:lstStyle>
            <a:lvl1pPr algn="r">
              <a:defRPr sz="1200" b="0" cap="none" spc="0">
                <a:ln w="0"/>
                <a:solidFill>
                  <a:schemeClr val="tx1"/>
                </a:solidFill>
                <a:effectLst>
                  <a:outerShdw blurRad="38100" dist="19050" dir="2700000" algn="tl" rotWithShape="0">
                    <a:schemeClr val="dk1">
                      <a:alpha val="40000"/>
                    </a:schemeClr>
                  </a:outerShdw>
                </a:effectLst>
              </a:defRPr>
            </a:lvl1pPr>
          </a:lstStyle>
          <a:p>
            <a:fld id="{8F4D4DFD-70F0-445F-9AE5-4D2237C783F3}" type="slidenum">
              <a:rPr lang="en-US" smtClean="0"/>
              <a:pPr/>
              <a:t>‹#›</a:t>
            </a:fld>
            <a:endParaRPr lang="en-US"/>
          </a:p>
        </p:txBody>
      </p:sp>
    </p:spTree>
    <p:extLst>
      <p:ext uri="{BB962C8B-B14F-4D97-AF65-F5344CB8AC3E}">
        <p14:creationId xmlns:p14="http://schemas.microsoft.com/office/powerpoint/2010/main" val="98373403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763688" y="852025"/>
            <a:ext cx="7530812" cy="2232247"/>
          </a:xfrm>
        </p:spPr>
        <p:txBody>
          <a:bodyPr/>
          <a:lstStyle/>
          <a:p>
            <a:pPr algn="ctr"/>
            <a:r>
              <a:rPr lang="en-US" altLang="ko-KR" sz="3600" b="1" dirty="0" err="1">
                <a:latin typeface="Georgia" panose="02040502050405020303" pitchFamily="18" charset="0"/>
                <a:ea typeface="맑은 고딕" pitchFamily="50" charset="-127"/>
              </a:rPr>
              <a:t>Xây</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Dựng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Hệ</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Thống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Trả</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Lời</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Tự</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Động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Bằng</a:t>
            </a:r>
            <a:r>
              <a:rPr lang="en-US" altLang="ko-KR" sz="3600" b="1" dirty="0">
                <a:latin typeface="Georgia" panose="02040502050405020303" pitchFamily="18" charset="0"/>
                <a:ea typeface="맑은 고딕" pitchFamily="50" charset="-127"/>
              </a:rPr>
              <a:t> Ph</a:t>
            </a:r>
            <a:r>
              <a:rPr lang="vi-VN" altLang="ko-KR" sz="3600" b="1" dirty="0">
                <a:latin typeface="Georgia" panose="02040502050405020303" pitchFamily="18" charset="0"/>
                <a:ea typeface="맑은 고딕" pitchFamily="50" charset="-127"/>
              </a:rPr>
              <a:t>ư</a:t>
            </a:r>
            <a:r>
              <a:rPr lang="en-US" altLang="ko-KR" sz="3600" b="1" dirty="0" err="1">
                <a:latin typeface="Georgia" panose="02040502050405020303" pitchFamily="18" charset="0"/>
                <a:ea typeface="맑은 고딕" pitchFamily="50" charset="-127"/>
              </a:rPr>
              <a:t>ơng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Pháp</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Học</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Tăng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Cường</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và</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Tự</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Phê</a:t>
            </a:r>
            <a:r>
              <a:rPr lang="en-US" altLang="ko-KR" sz="3600" b="1" dirty="0">
                <a:latin typeface="Georgia" panose="02040502050405020303" pitchFamily="18" charset="0"/>
                <a:ea typeface="맑은 고딕" pitchFamily="50" charset="-127"/>
              </a:rPr>
              <a:t> </a:t>
            </a:r>
            <a:r>
              <a:rPr lang="en-US" altLang="ko-KR" sz="3600" b="1" dirty="0" err="1">
                <a:latin typeface="Georgia" panose="02040502050405020303" pitchFamily="18" charset="0"/>
                <a:ea typeface="맑은 고딕" pitchFamily="50" charset="-127"/>
              </a:rPr>
              <a:t>Bình</a:t>
            </a:r>
            <a:endParaRPr lang="en-US" altLang="ko-KR" sz="3600" b="1" dirty="0">
              <a:latin typeface="Georgia" panose="02040502050405020303" pitchFamily="18" charset="0"/>
            </a:endParaRPr>
          </a:p>
        </p:txBody>
      </p:sp>
      <p:sp>
        <p:nvSpPr>
          <p:cNvPr id="4" name="Text Placeholder 3"/>
          <p:cNvSpPr>
            <a:spLocks noGrp="1"/>
          </p:cNvSpPr>
          <p:nvPr>
            <p:ph type="body" sz="quarter" idx="11"/>
          </p:nvPr>
        </p:nvSpPr>
        <p:spPr>
          <a:xfrm>
            <a:off x="2636521" y="3354135"/>
            <a:ext cx="6043147" cy="1030949"/>
          </a:xfrm>
        </p:spPr>
        <p:txBody>
          <a:bodyPr/>
          <a:lstStyle/>
          <a:p>
            <a:pPr>
              <a:spcBef>
                <a:spcPts val="0"/>
              </a:spcBef>
              <a:defRPr/>
            </a:pPr>
            <a:r>
              <a:rPr lang="en-US" altLang="ko-KR" b="1" dirty="0">
                <a:latin typeface="Georgia" panose="02040502050405020303" pitchFamily="18" charset="0"/>
              </a:rPr>
              <a:t>	</a:t>
            </a:r>
            <a:r>
              <a:rPr lang="en-US" altLang="ko-KR" b="1" dirty="0" err="1">
                <a:latin typeface="Georgia" panose="02040502050405020303" pitchFamily="18" charset="0"/>
              </a:rPr>
              <a:t>Sinh</a:t>
            </a:r>
            <a:r>
              <a:rPr lang="en-US" altLang="ko-KR" b="1" dirty="0">
                <a:latin typeface="Georgia" panose="02040502050405020303" pitchFamily="18" charset="0"/>
              </a:rPr>
              <a:t> </a:t>
            </a:r>
            <a:r>
              <a:rPr lang="en-US" altLang="ko-KR" b="1" dirty="0" err="1">
                <a:latin typeface="Georgia" panose="02040502050405020303" pitchFamily="18" charset="0"/>
              </a:rPr>
              <a:t>viên</a:t>
            </a:r>
            <a:r>
              <a:rPr lang="en-US" altLang="ko-KR" b="1" dirty="0">
                <a:latin typeface="Georgia" panose="02040502050405020303" pitchFamily="18" charset="0"/>
              </a:rPr>
              <a:t> </a:t>
            </a:r>
            <a:r>
              <a:rPr lang="en-US" altLang="ko-KR" b="1" dirty="0" err="1">
                <a:latin typeface="Georgia" panose="02040502050405020303" pitchFamily="18" charset="0"/>
              </a:rPr>
              <a:t>thực</a:t>
            </a:r>
            <a:r>
              <a:rPr lang="en-US" altLang="ko-KR" b="1" dirty="0">
                <a:latin typeface="Georgia" panose="02040502050405020303" pitchFamily="18" charset="0"/>
              </a:rPr>
              <a:t> </a:t>
            </a:r>
            <a:r>
              <a:rPr lang="en-US" altLang="ko-KR" b="1" dirty="0" err="1">
                <a:latin typeface="Georgia" panose="02040502050405020303" pitchFamily="18" charset="0"/>
              </a:rPr>
              <a:t>hiện</a:t>
            </a:r>
            <a:r>
              <a:rPr lang="en-US" altLang="ko-KR" b="1" dirty="0">
                <a:latin typeface="Georgia" panose="02040502050405020303" pitchFamily="18" charset="0"/>
              </a:rPr>
              <a:t>: </a:t>
            </a:r>
            <a:r>
              <a:rPr lang="en-US" altLang="ko-KR" b="1" dirty="0" err="1">
                <a:latin typeface="Georgia" panose="02040502050405020303" pitchFamily="18" charset="0"/>
              </a:rPr>
              <a:t>Nguyễn</a:t>
            </a:r>
            <a:r>
              <a:rPr lang="en-US" altLang="ko-KR" b="1" dirty="0">
                <a:latin typeface="Georgia" panose="02040502050405020303" pitchFamily="18" charset="0"/>
              </a:rPr>
              <a:t> </a:t>
            </a:r>
            <a:r>
              <a:rPr lang="en-US" altLang="ko-KR" b="1" dirty="0" err="1">
                <a:latin typeface="Georgia" panose="02040502050405020303" pitchFamily="18" charset="0"/>
              </a:rPr>
              <a:t>Văn</a:t>
            </a:r>
            <a:r>
              <a:rPr lang="en-US" altLang="ko-KR" b="1" dirty="0">
                <a:latin typeface="Georgia" panose="02040502050405020303" pitchFamily="18" charset="0"/>
              </a:rPr>
              <a:t> Vĩ</a:t>
            </a:r>
          </a:p>
          <a:p>
            <a:pPr>
              <a:spcBef>
                <a:spcPts val="0"/>
              </a:spcBef>
              <a:defRPr/>
            </a:pPr>
            <a:r>
              <a:rPr lang="en-US" altLang="ko-KR" b="1" dirty="0">
                <a:latin typeface="Georgia" panose="02040502050405020303" pitchFamily="18" charset="0"/>
              </a:rPr>
              <a:t>	MSSV: B1507343</a:t>
            </a:r>
          </a:p>
          <a:p>
            <a:pPr>
              <a:spcBef>
                <a:spcPts val="0"/>
              </a:spcBef>
              <a:defRPr/>
            </a:pPr>
            <a:endParaRPr lang="en-US" altLang="ko-KR" b="1" dirty="0">
              <a:latin typeface="Georgia" panose="02040502050405020303" pitchFamily="18" charset="0"/>
            </a:endParaRPr>
          </a:p>
          <a:p>
            <a:pPr>
              <a:spcBef>
                <a:spcPts val="0"/>
              </a:spcBef>
              <a:defRPr/>
            </a:pPr>
            <a:r>
              <a:rPr lang="en-US" altLang="ko-KR" b="1" dirty="0">
                <a:latin typeface="Georgia" panose="02040502050405020303" pitchFamily="18" charset="0"/>
              </a:rPr>
              <a:t>	</a:t>
            </a:r>
            <a:r>
              <a:rPr lang="en-US" altLang="ko-KR" b="1" dirty="0" err="1">
                <a:latin typeface="Georgia" panose="02040502050405020303" pitchFamily="18" charset="0"/>
              </a:rPr>
              <a:t>Giáo</a:t>
            </a:r>
            <a:r>
              <a:rPr lang="en-US" altLang="ko-KR" b="1" dirty="0">
                <a:latin typeface="Georgia" panose="02040502050405020303" pitchFamily="18" charset="0"/>
              </a:rPr>
              <a:t> </a:t>
            </a:r>
            <a:r>
              <a:rPr lang="en-US" altLang="ko-KR" b="1" dirty="0" err="1">
                <a:latin typeface="Georgia" panose="02040502050405020303" pitchFamily="18" charset="0"/>
              </a:rPr>
              <a:t>viên</a:t>
            </a:r>
            <a:r>
              <a:rPr lang="en-US" altLang="ko-KR" b="1" dirty="0">
                <a:latin typeface="Georgia" panose="02040502050405020303" pitchFamily="18" charset="0"/>
              </a:rPr>
              <a:t> h</a:t>
            </a:r>
            <a:r>
              <a:rPr lang="vi-VN" altLang="ko-KR" b="1" dirty="0">
                <a:latin typeface="Georgia" panose="02040502050405020303" pitchFamily="18" charset="0"/>
              </a:rPr>
              <a:t>ư</a:t>
            </a:r>
            <a:r>
              <a:rPr lang="en-US" altLang="ko-KR" b="1" dirty="0" err="1">
                <a:latin typeface="Georgia" panose="02040502050405020303" pitchFamily="18" charset="0"/>
              </a:rPr>
              <a:t>ớng</a:t>
            </a:r>
            <a:r>
              <a:rPr lang="en-US" altLang="ko-KR" b="1" dirty="0">
                <a:latin typeface="Georgia" panose="02040502050405020303" pitchFamily="18" charset="0"/>
              </a:rPr>
              <a:t> </a:t>
            </a:r>
            <a:r>
              <a:rPr lang="en-US" altLang="ko-KR" b="1" dirty="0" err="1">
                <a:latin typeface="Georgia" panose="02040502050405020303" pitchFamily="18" charset="0"/>
              </a:rPr>
              <a:t>dẫn</a:t>
            </a:r>
            <a:r>
              <a:rPr lang="en-US" altLang="ko-KR" b="1" dirty="0">
                <a:latin typeface="Georgia" panose="02040502050405020303" pitchFamily="18" charset="0"/>
              </a:rPr>
              <a:t>: TS. </a:t>
            </a:r>
            <a:r>
              <a:rPr lang="en-US" altLang="ko-KR" b="1" dirty="0" err="1">
                <a:latin typeface="Georgia" panose="02040502050405020303" pitchFamily="18" charset="0"/>
              </a:rPr>
              <a:t>Lâm</a:t>
            </a:r>
            <a:r>
              <a:rPr lang="en-US" altLang="ko-KR" b="1" dirty="0">
                <a:latin typeface="Georgia" panose="02040502050405020303" pitchFamily="18" charset="0"/>
              </a:rPr>
              <a:t> </a:t>
            </a:r>
            <a:r>
              <a:rPr lang="en-US" altLang="ko-KR" b="1" dirty="0" err="1">
                <a:latin typeface="Georgia" panose="02040502050405020303" pitchFamily="18" charset="0"/>
              </a:rPr>
              <a:t>Nhựt</a:t>
            </a:r>
            <a:r>
              <a:rPr lang="en-US" altLang="ko-KR" b="1" dirty="0">
                <a:latin typeface="Georgia" panose="02040502050405020303" pitchFamily="18" charset="0"/>
              </a:rPr>
              <a:t> </a:t>
            </a:r>
            <a:r>
              <a:rPr lang="en-US" altLang="ko-KR" b="1" dirty="0" err="1">
                <a:latin typeface="Georgia" panose="02040502050405020303" pitchFamily="18" charset="0"/>
              </a:rPr>
              <a:t>Khang</a:t>
            </a:r>
            <a:endParaRPr lang="en-US" altLang="ko-KR" dirty="0">
              <a:latin typeface="Georgia" panose="02040502050405020303" pitchFamily="18" charset="0"/>
            </a:endParaRPr>
          </a:p>
        </p:txBody>
      </p:sp>
      <p:pic>
        <p:nvPicPr>
          <p:cNvPr id="6" name="Picture 5">
            <a:extLst>
              <a:ext uri="{FF2B5EF4-FFF2-40B4-BE49-F238E27FC236}">
                <a16:creationId xmlns:a16="http://schemas.microsoft.com/office/drawing/2014/main" id="{CB370ECF-0F57-489C-BBA1-C496CCB934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591" y="0"/>
            <a:ext cx="1343336" cy="1030949"/>
          </a:xfrm>
          <a:prstGeom prst="rect">
            <a:avLst/>
          </a:prstGeom>
        </p:spPr>
      </p:pic>
      <p:sp>
        <p:nvSpPr>
          <p:cNvPr id="5" name="Slide Number Placeholder 2">
            <a:extLst>
              <a:ext uri="{FF2B5EF4-FFF2-40B4-BE49-F238E27FC236}">
                <a16:creationId xmlns:a16="http://schemas.microsoft.com/office/drawing/2014/main" id="{B94FF650-E5F9-4B25-A7C3-5797225FD086}"/>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1</a:t>
            </a:fld>
            <a:endParaRPr lang="vi-VN" dirty="0"/>
          </a:p>
        </p:txBody>
      </p:sp>
    </p:spTree>
    <p:extLst>
      <p:ext uri="{BB962C8B-B14F-4D97-AF65-F5344CB8AC3E}">
        <p14:creationId xmlns:p14="http://schemas.microsoft.com/office/powerpoint/2010/main" val="297184137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606" y="117960"/>
            <a:ext cx="9144000" cy="576064"/>
          </a:xfrm>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6606" y="694024"/>
            <a:ext cx="9144000" cy="288032"/>
          </a:xfrm>
        </p:spPr>
        <p:txBody>
          <a:bodyPr>
            <a:normAutofit fontScale="92500" lnSpcReduction="20000"/>
          </a:bodyPr>
          <a:lstStyle/>
          <a:p>
            <a:pPr lvl="0"/>
            <a:r>
              <a:rPr lang="en-US" altLang="ko-KR" sz="1600" dirty="0">
                <a:latin typeface="Georgia" panose="02040502050405020303" pitchFamily="18" charset="0"/>
              </a:rPr>
              <a:t>Chatbot </a:t>
            </a:r>
            <a:r>
              <a:rPr lang="en-US" altLang="ko-KR" sz="1600" dirty="0" err="1">
                <a:latin typeface="Georgia" panose="02040502050405020303" pitchFamily="18" charset="0"/>
              </a:rPr>
              <a:t>là</a:t>
            </a:r>
            <a:r>
              <a:rPr lang="en-US" altLang="ko-KR" sz="1600" dirty="0">
                <a:latin typeface="Georgia" panose="02040502050405020303" pitchFamily="18" charset="0"/>
              </a:rPr>
              <a:t> </a:t>
            </a:r>
            <a:r>
              <a:rPr lang="en-US" altLang="ko-KR" sz="1600" dirty="0" err="1">
                <a:latin typeface="Georgia" panose="02040502050405020303" pitchFamily="18" charset="0"/>
              </a:rPr>
              <a:t>gì</a:t>
            </a:r>
            <a:r>
              <a:rPr lang="en-US" altLang="ko-KR" sz="1600" dirty="0">
                <a:latin typeface="Georgia" panose="02040502050405020303" pitchFamily="18" charset="0"/>
              </a:rPr>
              <a:t>?</a:t>
            </a:r>
          </a:p>
        </p:txBody>
      </p:sp>
      <p:sp>
        <p:nvSpPr>
          <p:cNvPr id="4" name="Slide Number Placeholder 3">
            <a:extLst>
              <a:ext uri="{FF2B5EF4-FFF2-40B4-BE49-F238E27FC236}">
                <a16:creationId xmlns:a16="http://schemas.microsoft.com/office/drawing/2014/main" id="{B54F89BB-C76A-4B3A-A781-57E7AA4CB72E}"/>
              </a:ext>
            </a:extLst>
          </p:cNvPr>
          <p:cNvSpPr>
            <a:spLocks noGrp="1"/>
          </p:cNvSpPr>
          <p:nvPr>
            <p:ph type="sldNum" sz="quarter" idx="14"/>
          </p:nvPr>
        </p:nvSpPr>
        <p:spPr>
          <a:xfrm>
            <a:off x="8469882" y="4591176"/>
            <a:ext cx="576064" cy="369332"/>
          </a:xfrm>
          <a:prstGeom prst="rect">
            <a:avLst/>
          </a:prstGeom>
        </p:spPr>
        <p:txBody>
          <a:bodyPr/>
          <a:lstStyle/>
          <a:p>
            <a:fld id="{2E9D0601-AD5E-470A-A05D-6619E3A3DD8E}" type="slidenum">
              <a:rPr lang="vi-VN" smtClean="0"/>
              <a:pPr/>
              <a:t>10</a:t>
            </a:fld>
            <a:endParaRPr lang="vi-VN" dirty="0"/>
          </a:p>
        </p:txBody>
      </p:sp>
      <p:sp>
        <p:nvSpPr>
          <p:cNvPr id="16" name="TextBox 15">
            <a:extLst>
              <a:ext uri="{FF2B5EF4-FFF2-40B4-BE49-F238E27FC236}">
                <a16:creationId xmlns:a16="http://schemas.microsoft.com/office/drawing/2014/main" id="{7DA1FE37-FF6A-4510-B880-77D7A4080930}"/>
              </a:ext>
            </a:extLst>
          </p:cNvPr>
          <p:cNvSpPr txBox="1"/>
          <p:nvPr/>
        </p:nvSpPr>
        <p:spPr>
          <a:xfrm>
            <a:off x="5077269" y="4221844"/>
            <a:ext cx="2143654" cy="369332"/>
          </a:xfrm>
          <a:prstGeom prst="rect">
            <a:avLst/>
          </a:prstGeom>
          <a:noFill/>
        </p:spPr>
        <p:txBody>
          <a:bodyPr wrap="square" rtlCol="0">
            <a:spAutoFit/>
          </a:bodyPr>
          <a:lstStyle/>
          <a:p>
            <a:r>
              <a:rPr lang="en-US" dirty="0">
                <a:latin typeface="Georgia" panose="02040502050405020303" pitchFamily="18" charset="0"/>
              </a:rPr>
              <a:t>--- Wikipedia ---</a:t>
            </a:r>
            <a:endParaRPr lang="vi-VN" dirty="0"/>
          </a:p>
        </p:txBody>
      </p:sp>
      <p:grpSp>
        <p:nvGrpSpPr>
          <p:cNvPr id="40" name="Group 39">
            <a:extLst>
              <a:ext uri="{FF2B5EF4-FFF2-40B4-BE49-F238E27FC236}">
                <a16:creationId xmlns:a16="http://schemas.microsoft.com/office/drawing/2014/main" id="{AAACDC39-36C7-4363-90BF-95F1877C0196}"/>
              </a:ext>
            </a:extLst>
          </p:cNvPr>
          <p:cNvGrpSpPr/>
          <p:nvPr/>
        </p:nvGrpSpPr>
        <p:grpSpPr>
          <a:xfrm>
            <a:off x="-1380" y="1732972"/>
            <a:ext cx="7680038" cy="2257111"/>
            <a:chOff x="-1380" y="1732972"/>
            <a:chExt cx="7680038" cy="2257111"/>
          </a:xfrm>
        </p:grpSpPr>
        <p:cxnSp>
          <p:nvCxnSpPr>
            <p:cNvPr id="10" name="Straight Connector 9">
              <a:extLst>
                <a:ext uri="{FF2B5EF4-FFF2-40B4-BE49-F238E27FC236}">
                  <a16:creationId xmlns:a16="http://schemas.microsoft.com/office/drawing/2014/main" id="{6E36905D-D787-4B6A-B4B5-B4462B0B92B9}"/>
                </a:ext>
              </a:extLst>
            </p:cNvPr>
            <p:cNvCxnSpPr/>
            <p:nvPr/>
          </p:nvCxnSpPr>
          <p:spPr>
            <a:xfrm>
              <a:off x="5717522" y="1880745"/>
              <a:ext cx="576064"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6B04422F-64A3-4D32-A997-560AD26C7713}"/>
                </a:ext>
              </a:extLst>
            </p:cNvPr>
            <p:cNvSpPr/>
            <p:nvPr/>
          </p:nvSpPr>
          <p:spPr>
            <a:xfrm>
              <a:off x="1954507" y="1732972"/>
              <a:ext cx="1384334"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Computer </a:t>
              </a:r>
            </a:p>
            <a:p>
              <a:pPr algn="ctr"/>
              <a:r>
                <a:rPr lang="en-US" dirty="0">
                  <a:latin typeface="Times New Roman" panose="02020603050405020304" pitchFamily="18" charset="0"/>
                  <a:cs typeface="Times New Roman" panose="02020603050405020304" pitchFamily="18" charset="0"/>
                </a:rPr>
                <a:t>program</a:t>
              </a:r>
            </a:p>
          </p:txBody>
        </p:sp>
        <p:sp>
          <p:nvSpPr>
            <p:cNvPr id="19" name="Rectangle 18">
              <a:extLst>
                <a:ext uri="{FF2B5EF4-FFF2-40B4-BE49-F238E27FC236}">
                  <a16:creationId xmlns:a16="http://schemas.microsoft.com/office/drawing/2014/main" id="{664B9E4E-EEFD-4361-9096-1716936F663A}"/>
                </a:ext>
              </a:extLst>
            </p:cNvPr>
            <p:cNvSpPr/>
            <p:nvPr/>
          </p:nvSpPr>
          <p:spPr>
            <a:xfrm>
              <a:off x="1954507" y="3300852"/>
              <a:ext cx="1384335" cy="6892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Georgia" panose="02040502050405020303" pitchFamily="18" charset="0"/>
                </a:rPr>
                <a:t>Artificial </a:t>
              </a:r>
            </a:p>
            <a:p>
              <a:pPr algn="ctr"/>
              <a:r>
                <a:rPr lang="en-US" dirty="0">
                  <a:latin typeface="Georgia" panose="02040502050405020303" pitchFamily="18" charset="0"/>
                </a:rPr>
                <a:t>intelligence</a:t>
              </a:r>
              <a:endParaRPr lang="en-US"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818CCE33-0BD1-4554-B585-624D45CF7AE1}"/>
                </a:ext>
              </a:extLst>
            </p:cNvPr>
            <p:cNvSpPr/>
            <p:nvPr/>
          </p:nvSpPr>
          <p:spPr>
            <a:xfrm>
              <a:off x="-1380" y="2459245"/>
              <a:ext cx="1425476" cy="713256"/>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ln w="0"/>
                  <a:solidFill>
                    <a:schemeClr val="tx1"/>
                  </a:solidFill>
                  <a:effectLst>
                    <a:outerShdw blurRad="38100" dist="19050" dir="2700000" algn="tl" rotWithShape="0">
                      <a:schemeClr val="dk1">
                        <a:alpha val="40000"/>
                      </a:schemeClr>
                    </a:outerShdw>
                  </a:effectLst>
                </a:rPr>
                <a:t>Chatbot</a:t>
              </a:r>
            </a:p>
          </p:txBody>
        </p:sp>
        <p:sp>
          <p:nvSpPr>
            <p:cNvPr id="21" name="TextBox 20">
              <a:extLst>
                <a:ext uri="{FF2B5EF4-FFF2-40B4-BE49-F238E27FC236}">
                  <a16:creationId xmlns:a16="http://schemas.microsoft.com/office/drawing/2014/main" id="{8005E7D3-44D4-4CA4-9AFE-6BBA1849F131}"/>
                </a:ext>
              </a:extLst>
            </p:cNvPr>
            <p:cNvSpPr txBox="1"/>
            <p:nvPr/>
          </p:nvSpPr>
          <p:spPr>
            <a:xfrm>
              <a:off x="1221199" y="2388949"/>
              <a:ext cx="865733" cy="830997"/>
            </a:xfrm>
            <a:prstGeom prst="rect">
              <a:avLst/>
            </a:prstGeom>
            <a:noFill/>
          </p:spPr>
          <p:txBody>
            <a:bodyPr wrap="square" rtlCol="0">
              <a:spAutoFit/>
            </a:bodyPr>
            <a:lstStyle/>
            <a:p>
              <a:pPr algn="ctr"/>
              <a:r>
                <a:rPr lang="en-US" altLang="ko-KR" sz="4800" b="1" dirty="0">
                  <a:latin typeface="Georgia" panose="02040502050405020303" pitchFamily="18" charset="0"/>
                </a:rPr>
                <a:t>=</a:t>
              </a:r>
            </a:p>
          </p:txBody>
        </p:sp>
        <p:sp>
          <p:nvSpPr>
            <p:cNvPr id="25" name="TextBox 24">
              <a:extLst>
                <a:ext uri="{FF2B5EF4-FFF2-40B4-BE49-F238E27FC236}">
                  <a16:creationId xmlns:a16="http://schemas.microsoft.com/office/drawing/2014/main" id="{00CBD425-B939-40C0-AA8B-3ED9E7BCBE58}"/>
                </a:ext>
              </a:extLst>
            </p:cNvPr>
            <p:cNvSpPr txBox="1"/>
            <p:nvPr/>
          </p:nvSpPr>
          <p:spPr>
            <a:xfrm>
              <a:off x="3942031" y="2353548"/>
              <a:ext cx="865733" cy="830997"/>
            </a:xfrm>
            <a:prstGeom prst="rect">
              <a:avLst/>
            </a:prstGeom>
            <a:noFill/>
          </p:spPr>
          <p:txBody>
            <a:bodyPr wrap="square" rtlCol="0">
              <a:spAutoFit/>
            </a:bodyPr>
            <a:lstStyle/>
            <a:p>
              <a:pPr algn="ctr"/>
              <a:r>
                <a:rPr lang="en-US" altLang="ko-KR" sz="4800" b="1" dirty="0">
                  <a:latin typeface="Georgia" panose="02040502050405020303" pitchFamily="18" charset="0"/>
                </a:rPr>
                <a:t>+</a:t>
              </a:r>
            </a:p>
          </p:txBody>
        </p:sp>
        <p:sp>
          <p:nvSpPr>
            <p:cNvPr id="26" name="Rectangle 25">
              <a:extLst>
                <a:ext uri="{FF2B5EF4-FFF2-40B4-BE49-F238E27FC236}">
                  <a16:creationId xmlns:a16="http://schemas.microsoft.com/office/drawing/2014/main" id="{2F8E4EB9-3B71-44AC-9AC7-AD01DE754F8B}"/>
                </a:ext>
              </a:extLst>
            </p:cNvPr>
            <p:cNvSpPr/>
            <p:nvPr/>
          </p:nvSpPr>
          <p:spPr>
            <a:xfrm>
              <a:off x="4642825" y="2496148"/>
              <a:ext cx="1506271" cy="646331"/>
            </a:xfrm>
            <a:prstGeom prst="rect">
              <a:avLst/>
            </a:prstGeom>
            <a:solidFill>
              <a:schemeClr val="accent1">
                <a:lumMod val="40000"/>
                <a:lumOff val="60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Conduct</a:t>
              </a:r>
            </a:p>
            <a:p>
              <a:pPr algn="ctr"/>
              <a:r>
                <a:rPr lang="en-US" dirty="0">
                  <a:latin typeface="Times New Roman" panose="02020603050405020304" pitchFamily="18" charset="0"/>
                  <a:cs typeface="Times New Roman" panose="02020603050405020304" pitchFamily="18" charset="0"/>
                </a:rPr>
                <a:t>Conversation</a:t>
              </a:r>
            </a:p>
          </p:txBody>
        </p:sp>
        <p:sp>
          <p:nvSpPr>
            <p:cNvPr id="27" name="TextBox 26">
              <a:extLst>
                <a:ext uri="{FF2B5EF4-FFF2-40B4-BE49-F238E27FC236}">
                  <a16:creationId xmlns:a16="http://schemas.microsoft.com/office/drawing/2014/main" id="{E0F62C0C-7AC5-4913-BD41-B99D0C068B0B}"/>
                </a:ext>
              </a:extLst>
            </p:cNvPr>
            <p:cNvSpPr txBox="1"/>
            <p:nvPr/>
          </p:nvSpPr>
          <p:spPr>
            <a:xfrm>
              <a:off x="6550711" y="2353548"/>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Georgia" panose="02040502050405020303" pitchFamily="18" charset="0"/>
                </a:rPr>
                <a:t>Audio</a:t>
              </a:r>
            </a:p>
          </p:txBody>
        </p:sp>
        <p:sp>
          <p:nvSpPr>
            <p:cNvPr id="28" name="TextBox 27">
              <a:extLst>
                <a:ext uri="{FF2B5EF4-FFF2-40B4-BE49-F238E27FC236}">
                  <a16:creationId xmlns:a16="http://schemas.microsoft.com/office/drawing/2014/main" id="{ED1F1695-AB95-4E82-BC36-CC3273838B65}"/>
                </a:ext>
              </a:extLst>
            </p:cNvPr>
            <p:cNvSpPr txBox="1"/>
            <p:nvPr/>
          </p:nvSpPr>
          <p:spPr>
            <a:xfrm>
              <a:off x="6557571" y="2902571"/>
              <a:ext cx="1121087"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ko-KR" dirty="0">
                  <a:latin typeface="Georgia" panose="02040502050405020303" pitchFamily="18" charset="0"/>
                </a:rPr>
                <a:t>Text</a:t>
              </a:r>
            </a:p>
          </p:txBody>
        </p:sp>
        <p:cxnSp>
          <p:nvCxnSpPr>
            <p:cNvPr id="30" name="Straight Connector 29">
              <a:extLst>
                <a:ext uri="{FF2B5EF4-FFF2-40B4-BE49-F238E27FC236}">
                  <a16:creationId xmlns:a16="http://schemas.microsoft.com/office/drawing/2014/main" id="{AA0E536F-6B5A-4F69-AF65-CC0E130F164A}"/>
                </a:ext>
              </a:extLst>
            </p:cNvPr>
            <p:cNvCxnSpPr>
              <a:stCxn id="26" idx="3"/>
              <a:endCxn id="27" idx="1"/>
            </p:cNvCxnSpPr>
            <p:nvPr/>
          </p:nvCxnSpPr>
          <p:spPr>
            <a:xfrm flipV="1">
              <a:off x="6149096" y="2538214"/>
              <a:ext cx="401615" cy="281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1C96857-9A16-4681-9716-1938659A575C}"/>
                </a:ext>
              </a:extLst>
            </p:cNvPr>
            <p:cNvCxnSpPr>
              <a:stCxn id="26" idx="3"/>
              <a:endCxn id="28" idx="1"/>
            </p:cNvCxnSpPr>
            <p:nvPr/>
          </p:nvCxnSpPr>
          <p:spPr>
            <a:xfrm>
              <a:off x="6149096" y="2819314"/>
              <a:ext cx="408475" cy="267923"/>
            </a:xfrm>
            <a:prstGeom prst="line">
              <a:avLst/>
            </a:prstGeom>
          </p:spPr>
          <p:style>
            <a:lnRef idx="1">
              <a:schemeClr val="accent1"/>
            </a:lnRef>
            <a:fillRef idx="0">
              <a:schemeClr val="accent1"/>
            </a:fillRef>
            <a:effectRef idx="0">
              <a:schemeClr val="accent1"/>
            </a:effectRef>
            <a:fontRef idx="minor">
              <a:schemeClr val="tx1"/>
            </a:fontRef>
          </p:style>
        </p:cxnSp>
        <p:sp>
          <p:nvSpPr>
            <p:cNvPr id="33" name="Flowchart: Decision 32">
              <a:extLst>
                <a:ext uri="{FF2B5EF4-FFF2-40B4-BE49-F238E27FC236}">
                  <a16:creationId xmlns:a16="http://schemas.microsoft.com/office/drawing/2014/main" id="{5D3D151D-2941-4187-AFCC-AC84F12A014F}"/>
                </a:ext>
              </a:extLst>
            </p:cNvPr>
            <p:cNvSpPr/>
            <p:nvPr/>
          </p:nvSpPr>
          <p:spPr>
            <a:xfrm>
              <a:off x="3003213" y="2457288"/>
              <a:ext cx="1114192" cy="715213"/>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1400" b="1" dirty="0">
                  <a:latin typeface="Georgia" panose="02040502050405020303" pitchFamily="18" charset="0"/>
                </a:rPr>
                <a:t>OR</a:t>
              </a:r>
            </a:p>
          </p:txBody>
        </p:sp>
        <p:cxnSp>
          <p:nvCxnSpPr>
            <p:cNvPr id="35" name="Straight Connector 34">
              <a:extLst>
                <a:ext uri="{FF2B5EF4-FFF2-40B4-BE49-F238E27FC236}">
                  <a16:creationId xmlns:a16="http://schemas.microsoft.com/office/drawing/2014/main" id="{66328DE9-B8BF-4996-AAAE-54FDB33886FF}"/>
                </a:ext>
              </a:extLst>
            </p:cNvPr>
            <p:cNvCxnSpPr>
              <a:stCxn id="5" idx="3"/>
              <a:endCxn id="33" idx="0"/>
            </p:cNvCxnSpPr>
            <p:nvPr/>
          </p:nvCxnSpPr>
          <p:spPr>
            <a:xfrm>
              <a:off x="3338841" y="2056138"/>
              <a:ext cx="221468" cy="401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20E8BCB-F89F-42BD-9804-4AD43C1C8C44}"/>
                </a:ext>
              </a:extLst>
            </p:cNvPr>
            <p:cNvCxnSpPr>
              <a:stCxn id="19" idx="3"/>
              <a:endCxn id="33" idx="2"/>
            </p:cNvCxnSpPr>
            <p:nvPr/>
          </p:nvCxnSpPr>
          <p:spPr>
            <a:xfrm flipV="1">
              <a:off x="3338842" y="3172501"/>
              <a:ext cx="221467" cy="47296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4606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ChatBot</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288032"/>
          </a:xfrm>
        </p:spPr>
        <p:txBody>
          <a:bodyPr>
            <a:noAutofit/>
          </a:bodyPr>
          <a:lstStyle/>
          <a:p>
            <a:pPr lvl="0"/>
            <a:r>
              <a:rPr lang="en-US" altLang="ko-KR" sz="1600" dirty="0" err="1">
                <a:latin typeface="Georgia" panose="02040502050405020303" pitchFamily="18" charset="0"/>
              </a:rPr>
              <a:t>Phân</a:t>
            </a:r>
            <a:r>
              <a:rPr lang="en-US" altLang="ko-KR" sz="1600" dirty="0">
                <a:latin typeface="Georgia" panose="02040502050405020303" pitchFamily="18" charset="0"/>
              </a:rPr>
              <a:t> </a:t>
            </a:r>
            <a:r>
              <a:rPr lang="en-US" altLang="ko-KR" sz="1600" dirty="0" err="1">
                <a:latin typeface="Georgia" panose="02040502050405020303" pitchFamily="18" charset="0"/>
              </a:rPr>
              <a:t>Loại</a:t>
            </a:r>
            <a:endParaRPr lang="en-US" altLang="ko-KR" sz="1600" dirty="0">
              <a:latin typeface="Georgia" panose="02040502050405020303" pitchFamily="18" charset="0"/>
            </a:endParaRPr>
          </a:p>
        </p:txBody>
      </p:sp>
      <p:grpSp>
        <p:nvGrpSpPr>
          <p:cNvPr id="16" name="Group 15">
            <a:extLst>
              <a:ext uri="{FF2B5EF4-FFF2-40B4-BE49-F238E27FC236}">
                <a16:creationId xmlns:a16="http://schemas.microsoft.com/office/drawing/2014/main" id="{A467C475-E24A-4995-85CC-7B93D19FD73F}"/>
              </a:ext>
            </a:extLst>
          </p:cNvPr>
          <p:cNvGrpSpPr/>
          <p:nvPr/>
        </p:nvGrpSpPr>
        <p:grpSpPr>
          <a:xfrm>
            <a:off x="779072" y="1444810"/>
            <a:ext cx="1895867" cy="2267419"/>
            <a:chOff x="107504" y="1202446"/>
            <a:chExt cx="1895867" cy="2267419"/>
          </a:xfrm>
        </p:grpSpPr>
        <p:sp>
          <p:nvSpPr>
            <p:cNvPr id="5" name="Rectangle 4">
              <a:extLst>
                <a:ext uri="{FF2B5EF4-FFF2-40B4-BE49-F238E27FC236}">
                  <a16:creationId xmlns:a16="http://schemas.microsoft.com/office/drawing/2014/main" id="{0FCF43B8-9240-4ABB-8FB4-390AC3EF41F5}"/>
                </a:ext>
              </a:extLst>
            </p:cNvPr>
            <p:cNvSpPr/>
            <p:nvPr/>
          </p:nvSpPr>
          <p:spPr>
            <a:xfrm>
              <a:off x="330865" y="220562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Retrieval-base</a:t>
              </a:r>
            </a:p>
            <a:p>
              <a:pPr algn="ctr"/>
              <a:r>
                <a:rPr lang="en-US" dirty="0">
                  <a:latin typeface="Times New Roman" panose="02020603050405020304" pitchFamily="18" charset="0"/>
                  <a:cs typeface="Times New Roman" panose="02020603050405020304" pitchFamily="18" charset="0"/>
                </a:rPr>
                <a:t>model</a:t>
              </a:r>
            </a:p>
          </p:txBody>
        </p:sp>
        <p:sp>
          <p:nvSpPr>
            <p:cNvPr id="26" name="Rectangle 25">
              <a:extLst>
                <a:ext uri="{FF2B5EF4-FFF2-40B4-BE49-F238E27FC236}">
                  <a16:creationId xmlns:a16="http://schemas.microsoft.com/office/drawing/2014/main" id="{CBCC5407-D02C-46BD-A4F5-B99905BA53B5}"/>
                </a:ext>
              </a:extLst>
            </p:cNvPr>
            <p:cNvSpPr/>
            <p:nvPr/>
          </p:nvSpPr>
          <p:spPr>
            <a:xfrm>
              <a:off x="330865" y="299581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Generative</a:t>
              </a:r>
            </a:p>
            <a:p>
              <a:pPr algn="ctr"/>
              <a:r>
                <a:rPr lang="en-US" dirty="0">
                  <a:latin typeface="Times New Roman" panose="02020603050405020304" pitchFamily="18" charset="0"/>
                  <a:cs typeface="Times New Roman" panose="02020603050405020304" pitchFamily="18" charset="0"/>
                </a:rPr>
                <a:t>model</a:t>
              </a:r>
            </a:p>
          </p:txBody>
        </p:sp>
        <p:cxnSp>
          <p:nvCxnSpPr>
            <p:cNvPr id="8" name="Connector: Elbow 7">
              <a:extLst>
                <a:ext uri="{FF2B5EF4-FFF2-40B4-BE49-F238E27FC236}">
                  <a16:creationId xmlns:a16="http://schemas.microsoft.com/office/drawing/2014/main" id="{60340329-B2D2-4BAB-B473-1C6A810E597A}"/>
                </a:ext>
              </a:extLst>
            </p:cNvPr>
            <p:cNvCxnSpPr>
              <a:stCxn id="18" idx="0"/>
              <a:endCxn id="26" idx="1"/>
            </p:cNvCxnSpPr>
            <p:nvPr/>
          </p:nvCxnSpPr>
          <p:spPr>
            <a:xfrm>
              <a:off x="286554" y="154937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370995F-5B3F-4C0D-812A-65533E8FC216}"/>
                </a:ext>
              </a:extLst>
            </p:cNvPr>
            <p:cNvCxnSpPr>
              <a:endCxn id="5" idx="1"/>
            </p:cNvCxnSpPr>
            <p:nvPr/>
          </p:nvCxnSpPr>
          <p:spPr>
            <a:xfrm>
              <a:off x="107504" y="244265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Freeform 5">
              <a:extLst>
                <a:ext uri="{FF2B5EF4-FFF2-40B4-BE49-F238E27FC236}">
                  <a16:creationId xmlns:a16="http://schemas.microsoft.com/office/drawing/2014/main" id="{67FFBCD8-4EF4-4360-89F0-A92828BFEFB9}"/>
                </a:ext>
              </a:extLst>
            </p:cNvPr>
            <p:cNvSpPr/>
            <p:nvPr/>
          </p:nvSpPr>
          <p:spPr>
            <a:xfrm>
              <a:off x="286554" y="1202446"/>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latin typeface="Georgia" panose="02040502050405020303" pitchFamily="18" charset="0"/>
                </a:rPr>
                <a:t>theo</a:t>
              </a:r>
              <a:r>
                <a:rPr lang="en-US" altLang="ko-KR" dirty="0">
                  <a:latin typeface="Georgia" panose="02040502050405020303" pitchFamily="18" charset="0"/>
                </a:rPr>
                <a:t> </a:t>
              </a:r>
              <a:r>
                <a:rPr lang="en-US" altLang="ko-KR" dirty="0" err="1">
                  <a:latin typeface="Georgia" panose="02040502050405020303" pitchFamily="18" charset="0"/>
                </a:rPr>
                <a:t>hướng</a:t>
              </a:r>
              <a:r>
                <a:rPr lang="en-US" altLang="ko-KR" dirty="0">
                  <a:latin typeface="Georgia" panose="02040502050405020303" pitchFamily="18" charset="0"/>
                </a:rPr>
                <a:t> </a:t>
              </a:r>
              <a:r>
                <a:rPr lang="en-US" altLang="ko-KR" dirty="0" err="1">
                  <a:latin typeface="Georgia" panose="02040502050405020303" pitchFamily="18" charset="0"/>
                </a:rPr>
                <a:t>tiếp</a:t>
              </a:r>
              <a:r>
                <a:rPr lang="en-US" altLang="ko-KR" dirty="0">
                  <a:latin typeface="Georgia" panose="02040502050405020303" pitchFamily="18" charset="0"/>
                </a:rPr>
                <a:t> </a:t>
              </a:r>
              <a:r>
                <a:rPr lang="en-US" altLang="ko-KR" dirty="0" err="1">
                  <a:latin typeface="Georgia" panose="02040502050405020303" pitchFamily="18" charset="0"/>
                </a:rPr>
                <a:t>cận</a:t>
              </a:r>
              <a:endParaRPr lang="ko-KR" altLang="en-US" kern="1200" dirty="0">
                <a:latin typeface="Georgia" panose="02040502050405020303" pitchFamily="18" charset="0"/>
              </a:endParaRPr>
            </a:p>
          </p:txBody>
        </p:sp>
      </p:grpSp>
      <p:grpSp>
        <p:nvGrpSpPr>
          <p:cNvPr id="27" name="Group 26">
            <a:extLst>
              <a:ext uri="{FF2B5EF4-FFF2-40B4-BE49-F238E27FC236}">
                <a16:creationId xmlns:a16="http://schemas.microsoft.com/office/drawing/2014/main" id="{5FF360F0-4CCF-4F74-B8A2-A13DCFB2A382}"/>
              </a:ext>
            </a:extLst>
          </p:cNvPr>
          <p:cNvGrpSpPr/>
          <p:nvPr/>
        </p:nvGrpSpPr>
        <p:grpSpPr>
          <a:xfrm>
            <a:off x="3131840" y="1445585"/>
            <a:ext cx="1895867" cy="2252330"/>
            <a:chOff x="2370438" y="1195695"/>
            <a:chExt cx="1895867" cy="2252330"/>
          </a:xfrm>
        </p:grpSpPr>
        <p:grpSp>
          <p:nvGrpSpPr>
            <p:cNvPr id="15" name="Group 14">
              <a:extLst>
                <a:ext uri="{FF2B5EF4-FFF2-40B4-BE49-F238E27FC236}">
                  <a16:creationId xmlns:a16="http://schemas.microsoft.com/office/drawing/2014/main" id="{827645A4-882A-4F58-A0E8-F8CB643A38DE}"/>
                </a:ext>
              </a:extLst>
            </p:cNvPr>
            <p:cNvGrpSpPr/>
            <p:nvPr/>
          </p:nvGrpSpPr>
          <p:grpSpPr>
            <a:xfrm>
              <a:off x="2370438" y="1527535"/>
              <a:ext cx="1895867" cy="1920490"/>
              <a:chOff x="2370438" y="1527535"/>
              <a:chExt cx="1895867" cy="1920490"/>
            </a:xfrm>
          </p:grpSpPr>
          <p:sp>
            <p:nvSpPr>
              <p:cNvPr id="28" name="Rectangle 27">
                <a:extLst>
                  <a:ext uri="{FF2B5EF4-FFF2-40B4-BE49-F238E27FC236}">
                    <a16:creationId xmlns:a16="http://schemas.microsoft.com/office/drawing/2014/main" id="{DF71CDC3-8C7D-47E2-B954-7AC413A9B5D0}"/>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Short-Text Conversations</a:t>
                </a:r>
              </a:p>
            </p:txBody>
          </p:sp>
          <p:sp>
            <p:nvSpPr>
              <p:cNvPr id="29" name="Rectangle 28">
                <a:extLst>
                  <a:ext uri="{FF2B5EF4-FFF2-40B4-BE49-F238E27FC236}">
                    <a16:creationId xmlns:a16="http://schemas.microsoft.com/office/drawing/2014/main" id="{EE9B07BB-E27A-4345-8945-E927BD377E8D}"/>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Times New Roman" panose="02020603050405020304" pitchFamily="18" charset="0"/>
                    <a:cs typeface="Times New Roman" panose="02020603050405020304" pitchFamily="18" charset="0"/>
                  </a:rPr>
                  <a:t>Long-Text Conversations</a:t>
                </a:r>
                <a:endParaRPr lang="en-US" dirty="0">
                  <a:latin typeface="Times New Roman" panose="02020603050405020304" pitchFamily="18" charset="0"/>
                  <a:cs typeface="Times New Roman" panose="02020603050405020304" pitchFamily="18" charset="0"/>
                </a:endParaRPr>
              </a:p>
            </p:txBody>
          </p:sp>
          <p:cxnSp>
            <p:nvCxnSpPr>
              <p:cNvPr id="30" name="Connector: Elbow 29">
                <a:extLst>
                  <a:ext uri="{FF2B5EF4-FFF2-40B4-BE49-F238E27FC236}">
                    <a16:creationId xmlns:a16="http://schemas.microsoft.com/office/drawing/2014/main" id="{13EA78C7-F41D-49DF-877E-82DD479703DC}"/>
                  </a:ext>
                </a:extLst>
              </p:cNvPr>
              <p:cNvCxnSpPr>
                <a:cxnSpLocks/>
                <a:endCxn id="29"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58E9170-C96A-4F5A-BC9E-9F0BEBCD7B75}"/>
                  </a:ext>
                </a:extLst>
              </p:cNvPr>
              <p:cNvCxnSpPr>
                <a:endCxn id="28"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Freeform 5">
              <a:extLst>
                <a:ext uri="{FF2B5EF4-FFF2-40B4-BE49-F238E27FC236}">
                  <a16:creationId xmlns:a16="http://schemas.microsoft.com/office/drawing/2014/main" id="{8D27B6FA-B453-4AE7-B7EB-6F5FE04DE6A7}"/>
                </a:ext>
              </a:extLst>
            </p:cNvPr>
            <p:cNvSpPr/>
            <p:nvPr/>
          </p:nvSpPr>
          <p:spPr>
            <a:xfrm>
              <a:off x="2549488" y="119569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latin typeface="Georgia" panose="02040502050405020303" pitchFamily="18" charset="0"/>
                </a:rPr>
                <a:t>theo</a:t>
              </a:r>
              <a:r>
                <a:rPr lang="en-US" altLang="ko-KR" dirty="0">
                  <a:latin typeface="Georgia" panose="02040502050405020303" pitchFamily="18" charset="0"/>
                </a:rPr>
                <a:t> </a:t>
              </a:r>
              <a:r>
                <a:rPr lang="en-US" altLang="ko-KR" dirty="0" err="1">
                  <a:latin typeface="Georgia" panose="02040502050405020303" pitchFamily="18" charset="0"/>
                </a:rPr>
                <a:t>độ</a:t>
              </a:r>
              <a:r>
                <a:rPr lang="en-US" altLang="ko-KR" dirty="0">
                  <a:latin typeface="Georgia" panose="02040502050405020303" pitchFamily="18" charset="0"/>
                </a:rPr>
                <a:t> </a:t>
              </a:r>
              <a:r>
                <a:rPr lang="en-US" altLang="ko-KR" dirty="0" err="1">
                  <a:latin typeface="Georgia" panose="02040502050405020303" pitchFamily="18" charset="0"/>
                </a:rPr>
                <a:t>dài</a:t>
              </a:r>
              <a:r>
                <a:rPr lang="en-US" altLang="ko-KR" dirty="0">
                  <a:latin typeface="Georgia" panose="02040502050405020303" pitchFamily="18" charset="0"/>
                </a:rPr>
                <a:t> </a:t>
              </a:r>
              <a:r>
                <a:rPr lang="en-US" altLang="ko-KR" dirty="0" err="1">
                  <a:latin typeface="Georgia" panose="02040502050405020303" pitchFamily="18" charset="0"/>
                </a:rPr>
                <a:t>hội</a:t>
              </a:r>
              <a:r>
                <a:rPr lang="en-US" altLang="ko-KR" dirty="0">
                  <a:latin typeface="Georgia" panose="02040502050405020303" pitchFamily="18" charset="0"/>
                </a:rPr>
                <a:t> </a:t>
              </a:r>
              <a:r>
                <a:rPr lang="en-US" altLang="ko-KR" dirty="0" err="1">
                  <a:latin typeface="Georgia" panose="02040502050405020303" pitchFamily="18" charset="0"/>
                </a:rPr>
                <a:t>thoại</a:t>
              </a:r>
              <a:endParaRPr lang="ko-KR" altLang="en-US" kern="1200" dirty="0">
                <a:latin typeface="Georgia" panose="02040502050405020303" pitchFamily="18" charset="0"/>
              </a:endParaRPr>
            </a:p>
          </p:txBody>
        </p:sp>
      </p:grpSp>
      <p:grpSp>
        <p:nvGrpSpPr>
          <p:cNvPr id="32" name="Group 31">
            <a:extLst>
              <a:ext uri="{FF2B5EF4-FFF2-40B4-BE49-F238E27FC236}">
                <a16:creationId xmlns:a16="http://schemas.microsoft.com/office/drawing/2014/main" id="{B71C4EF6-E0B9-43D2-925C-1A5D0ECA280C}"/>
              </a:ext>
            </a:extLst>
          </p:cNvPr>
          <p:cNvGrpSpPr/>
          <p:nvPr/>
        </p:nvGrpSpPr>
        <p:grpSpPr>
          <a:xfrm>
            <a:off x="5487712" y="1448739"/>
            <a:ext cx="1895867" cy="2249176"/>
            <a:chOff x="5057035" y="1279535"/>
            <a:chExt cx="1895867" cy="2249176"/>
          </a:xfrm>
        </p:grpSpPr>
        <p:grpSp>
          <p:nvGrpSpPr>
            <p:cNvPr id="35" name="Group 34">
              <a:extLst>
                <a:ext uri="{FF2B5EF4-FFF2-40B4-BE49-F238E27FC236}">
                  <a16:creationId xmlns:a16="http://schemas.microsoft.com/office/drawing/2014/main" id="{9A6ACDA7-718E-427D-AB39-89A603769826}"/>
                </a:ext>
              </a:extLst>
            </p:cNvPr>
            <p:cNvGrpSpPr/>
            <p:nvPr/>
          </p:nvGrpSpPr>
          <p:grpSpPr>
            <a:xfrm>
              <a:off x="5057035" y="1608221"/>
              <a:ext cx="1895867" cy="1920490"/>
              <a:chOff x="2370438" y="1527535"/>
              <a:chExt cx="1895867" cy="1920490"/>
            </a:xfrm>
          </p:grpSpPr>
          <p:sp>
            <p:nvSpPr>
              <p:cNvPr id="36" name="Rectangle 35">
                <a:extLst>
                  <a:ext uri="{FF2B5EF4-FFF2-40B4-BE49-F238E27FC236}">
                    <a16:creationId xmlns:a16="http://schemas.microsoft.com/office/drawing/2014/main" id="{BDB0ADB5-69AE-4845-9F58-0ABCF5C8D7D4}"/>
                  </a:ext>
                </a:extLst>
              </p:cNvPr>
              <p:cNvSpPr/>
              <p:nvPr/>
            </p:nvSpPr>
            <p:spPr>
              <a:xfrm>
                <a:off x="2593799" y="2183788"/>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Open Domain</a:t>
                </a:r>
              </a:p>
            </p:txBody>
          </p:sp>
          <p:sp>
            <p:nvSpPr>
              <p:cNvPr id="37" name="Rectangle 36">
                <a:extLst>
                  <a:ext uri="{FF2B5EF4-FFF2-40B4-BE49-F238E27FC236}">
                    <a16:creationId xmlns:a16="http://schemas.microsoft.com/office/drawing/2014/main" id="{DE08B1D2-DB7E-4B32-874C-A1E4A03A4105}"/>
                  </a:ext>
                </a:extLst>
              </p:cNvPr>
              <p:cNvSpPr/>
              <p:nvPr/>
            </p:nvSpPr>
            <p:spPr>
              <a:xfrm>
                <a:off x="2593799" y="2973976"/>
                <a:ext cx="1672506" cy="4740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Close Domain</a:t>
                </a:r>
              </a:p>
            </p:txBody>
          </p:sp>
          <p:cxnSp>
            <p:nvCxnSpPr>
              <p:cNvPr id="38" name="Connector: Elbow 37">
                <a:extLst>
                  <a:ext uri="{FF2B5EF4-FFF2-40B4-BE49-F238E27FC236}">
                    <a16:creationId xmlns:a16="http://schemas.microsoft.com/office/drawing/2014/main" id="{A2E70FB9-1178-475B-B5EB-F4229C58EE5C}"/>
                  </a:ext>
                </a:extLst>
              </p:cNvPr>
              <p:cNvCxnSpPr>
                <a:cxnSpLocks/>
                <a:endCxn id="37" idx="1"/>
              </p:cNvCxnSpPr>
              <p:nvPr/>
            </p:nvCxnSpPr>
            <p:spPr>
              <a:xfrm>
                <a:off x="2549488" y="1527535"/>
                <a:ext cx="44311" cy="1683466"/>
              </a:xfrm>
              <a:prstGeom prst="bentConnector5">
                <a:avLst>
                  <a:gd name="adj1" fmla="val 515899"/>
                  <a:gd name="adj2" fmla="val 1036"/>
                  <a:gd name="adj3" fmla="val -41589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FB84EDB-F24C-4B9E-AF48-56304B9117C3}"/>
                  </a:ext>
                </a:extLst>
              </p:cNvPr>
              <p:cNvCxnSpPr>
                <a:endCxn id="36" idx="1"/>
              </p:cNvCxnSpPr>
              <p:nvPr/>
            </p:nvCxnSpPr>
            <p:spPr>
              <a:xfrm>
                <a:off x="2370438" y="2420812"/>
                <a:ext cx="2233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2" name="Freeform 5">
              <a:extLst>
                <a:ext uri="{FF2B5EF4-FFF2-40B4-BE49-F238E27FC236}">
                  <a16:creationId xmlns:a16="http://schemas.microsoft.com/office/drawing/2014/main" id="{98E22F9F-6351-4C07-9526-ACEDDD9B49A1}"/>
                </a:ext>
              </a:extLst>
            </p:cNvPr>
            <p:cNvSpPr/>
            <p:nvPr/>
          </p:nvSpPr>
          <p:spPr>
            <a:xfrm>
              <a:off x="5236085" y="1279535"/>
              <a:ext cx="1672506" cy="69385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7694" tIns="217694" rIns="217694" bIns="217694" numCol="1" spcCol="1270" anchor="ctr" anchorCtr="0">
              <a:noAutofit/>
            </a:bodyPr>
            <a:lstStyle/>
            <a:p>
              <a:pPr lvl="0" algn="ctr" defTabSz="1333500" latinLnBrk="1">
                <a:lnSpc>
                  <a:spcPct val="90000"/>
                </a:lnSpc>
                <a:spcBef>
                  <a:spcPct val="0"/>
                </a:spcBef>
                <a:spcAft>
                  <a:spcPct val="35000"/>
                </a:spcAft>
              </a:pPr>
              <a:r>
                <a:rPr lang="en-US" altLang="ko-KR" dirty="0" err="1">
                  <a:latin typeface="Georgia" panose="02040502050405020303" pitchFamily="18" charset="0"/>
                </a:rPr>
                <a:t>theo</a:t>
              </a:r>
              <a:r>
                <a:rPr lang="en-US" altLang="ko-KR" dirty="0">
                  <a:latin typeface="Georgia" panose="02040502050405020303" pitchFamily="18" charset="0"/>
                </a:rPr>
                <a:t> </a:t>
              </a:r>
              <a:r>
                <a:rPr lang="en-US" altLang="ko-KR" dirty="0" err="1">
                  <a:latin typeface="Georgia" panose="02040502050405020303" pitchFamily="18" charset="0"/>
                </a:rPr>
                <a:t>miền</a:t>
              </a:r>
              <a:endParaRPr lang="ko-KR" altLang="en-US" kern="1200" dirty="0">
                <a:latin typeface="Georgia" panose="02040502050405020303" pitchFamily="18" charset="0"/>
              </a:endParaRPr>
            </a:p>
          </p:txBody>
        </p:sp>
      </p:grpSp>
      <p:sp>
        <p:nvSpPr>
          <p:cNvPr id="45" name="Slide Number Placeholder 3">
            <a:extLst>
              <a:ext uri="{FF2B5EF4-FFF2-40B4-BE49-F238E27FC236}">
                <a16:creationId xmlns:a16="http://schemas.microsoft.com/office/drawing/2014/main" id="{5BF100A4-B18F-4784-BCFF-AC9F6536796A}"/>
              </a:ext>
            </a:extLst>
          </p:cNvPr>
          <p:cNvSpPr>
            <a:spLocks noGrp="1"/>
          </p:cNvSpPr>
          <p:nvPr>
            <p:ph type="sldNum" sz="quarter" idx="14"/>
          </p:nvPr>
        </p:nvSpPr>
        <p:spPr>
          <a:xfrm>
            <a:off x="8469882" y="4591176"/>
            <a:ext cx="576064" cy="369332"/>
          </a:xfrm>
          <a:prstGeom prst="rect">
            <a:avLst/>
          </a:prstGeom>
        </p:spPr>
        <p:txBody>
          <a:bodyPr/>
          <a:lstStyle/>
          <a:p>
            <a:fld id="{2E9D0601-AD5E-470A-A05D-6619E3A3DD8E}" type="slidenum">
              <a:rPr lang="vi-VN" smtClean="0"/>
              <a:pPr/>
              <a:t>11</a:t>
            </a:fld>
            <a:endParaRPr lang="vi-VN" dirty="0"/>
          </a:p>
        </p:txBody>
      </p:sp>
    </p:spTree>
    <p:extLst>
      <p:ext uri="{BB962C8B-B14F-4D97-AF65-F5344CB8AC3E}">
        <p14:creationId xmlns:p14="http://schemas.microsoft.com/office/powerpoint/2010/main" val="34921672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pPr lvl="0"/>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nhân tạo và mô hình Sequence to Sequence</a:t>
            </a:r>
          </a:p>
        </p:txBody>
      </p:sp>
      <p:sp>
        <p:nvSpPr>
          <p:cNvPr id="4" name="Slide Number Placeholder 3">
            <a:extLst>
              <a:ext uri="{FF2B5EF4-FFF2-40B4-BE49-F238E27FC236}">
                <a16:creationId xmlns:a16="http://schemas.microsoft.com/office/drawing/2014/main" id="{9F24F402-96C7-4178-AAC4-EB34A4BED076}"/>
              </a:ext>
            </a:extLst>
          </p:cNvPr>
          <p:cNvSpPr>
            <a:spLocks noGrp="1"/>
          </p:cNvSpPr>
          <p:nvPr>
            <p:ph type="sldNum" sz="quarter" idx="14"/>
          </p:nvPr>
        </p:nvSpPr>
        <p:spPr>
          <a:xfrm>
            <a:off x="8368476" y="4649344"/>
            <a:ext cx="792088" cy="274637"/>
          </a:xfrm>
          <a:prstGeom prst="rect">
            <a:avLst/>
          </a:prstGeom>
        </p:spPr>
        <p:txBody>
          <a:bodyPr/>
          <a:lstStyle/>
          <a:p>
            <a:fld id="{31F35D70-5FF0-496A-A8BD-7BB38762885C}" type="slidenum">
              <a:rPr lang="vi-VN" smtClean="0"/>
              <a:pPr/>
              <a:t>12</a:t>
            </a:fld>
            <a:endParaRPr lang="vi-VN"/>
          </a:p>
        </p:txBody>
      </p:sp>
      <p:grpSp>
        <p:nvGrpSpPr>
          <p:cNvPr id="17" name="Group 16">
            <a:extLst>
              <a:ext uri="{FF2B5EF4-FFF2-40B4-BE49-F238E27FC236}">
                <a16:creationId xmlns:a16="http://schemas.microsoft.com/office/drawing/2014/main" id="{7CC74BAB-6330-4A1E-8A3A-8043D1C2AA60}"/>
              </a:ext>
            </a:extLst>
          </p:cNvPr>
          <p:cNvGrpSpPr/>
          <p:nvPr/>
        </p:nvGrpSpPr>
        <p:grpSpPr>
          <a:xfrm>
            <a:off x="-6099" y="1296592"/>
            <a:ext cx="4349314" cy="595674"/>
            <a:chOff x="3953040" y="1109213"/>
            <a:chExt cx="4349314" cy="576064"/>
          </a:xfrm>
        </p:grpSpPr>
        <p:grpSp>
          <p:nvGrpSpPr>
            <p:cNvPr id="6" name="Group 5">
              <a:extLst>
                <a:ext uri="{FF2B5EF4-FFF2-40B4-BE49-F238E27FC236}">
                  <a16:creationId xmlns:a16="http://schemas.microsoft.com/office/drawing/2014/main" id="{2C064667-203A-45CA-BC04-03675E538CC2}"/>
                </a:ext>
              </a:extLst>
            </p:cNvPr>
            <p:cNvGrpSpPr/>
            <p:nvPr/>
          </p:nvGrpSpPr>
          <p:grpSpPr>
            <a:xfrm>
              <a:off x="3990713" y="1109213"/>
              <a:ext cx="4311641" cy="576064"/>
              <a:chOff x="3990713" y="1109213"/>
              <a:chExt cx="4311641" cy="576064"/>
            </a:xfrm>
          </p:grpSpPr>
          <p:sp>
            <p:nvSpPr>
              <p:cNvPr id="50" name="Oval 49"/>
              <p:cNvSpPr/>
              <p:nvPr/>
            </p:nvSpPr>
            <p:spPr>
              <a:xfrm>
                <a:off x="3990713" y="1109213"/>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sp>
            <p:nvSpPr>
              <p:cNvPr id="55" name="TextBox 54"/>
              <p:cNvSpPr txBox="1"/>
              <p:nvPr/>
            </p:nvSpPr>
            <p:spPr>
              <a:xfrm>
                <a:off x="4629946" y="1244091"/>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Kiến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trúc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mạng</a:t>
                </a:r>
                <a:r>
                  <a:rPr lang="en-US" altLang="ko-KR" sz="1600" b="1" dirty="0">
                    <a:solidFill>
                      <a:schemeClr val="tx1">
                        <a:lumMod val="75000"/>
                        <a:lumOff val="25000"/>
                      </a:schemeClr>
                    </a:solidFill>
                    <a:latin typeface="Georgia" panose="02040502050405020303" pitchFamily="18" charset="0"/>
                    <a:cs typeface="Arial" pitchFamily="34" charset="0"/>
                  </a:rPr>
                  <a:t> ANN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sp>
          <p:nvSpPr>
            <p:cNvPr id="62" name="TextBox 61"/>
            <p:cNvSpPr txBox="1"/>
            <p:nvPr/>
          </p:nvSpPr>
          <p:spPr>
            <a:xfrm>
              <a:off x="3953040" y="113065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01</a:t>
              </a:r>
              <a:endParaRPr lang="ko-KR" altLang="en-US" sz="2400" b="1" dirty="0">
                <a:solidFill>
                  <a:schemeClr val="bg1"/>
                </a:solidFill>
                <a:latin typeface="Georgia" panose="02040502050405020303" pitchFamily="18" charset="0"/>
                <a:cs typeface="Arial" pitchFamily="34" charset="0"/>
              </a:endParaRPr>
            </a:p>
          </p:txBody>
        </p:sp>
      </p:grpSp>
      <p:grpSp>
        <p:nvGrpSpPr>
          <p:cNvPr id="31" name="Group 30">
            <a:extLst>
              <a:ext uri="{FF2B5EF4-FFF2-40B4-BE49-F238E27FC236}">
                <a16:creationId xmlns:a16="http://schemas.microsoft.com/office/drawing/2014/main" id="{6D876407-2815-4420-B1E4-9B0737C45182}"/>
              </a:ext>
            </a:extLst>
          </p:cNvPr>
          <p:cNvGrpSpPr/>
          <p:nvPr/>
        </p:nvGrpSpPr>
        <p:grpSpPr>
          <a:xfrm>
            <a:off x="0" y="1954890"/>
            <a:ext cx="4323599" cy="587137"/>
            <a:chOff x="227065" y="2019523"/>
            <a:chExt cx="4323599" cy="587137"/>
          </a:xfrm>
        </p:grpSpPr>
        <p:sp>
          <p:nvSpPr>
            <p:cNvPr id="51" name="Oval 50"/>
            <p:cNvSpPr/>
            <p:nvPr/>
          </p:nvSpPr>
          <p:spPr>
            <a:xfrm>
              <a:off x="264738" y="2030596"/>
              <a:ext cx="576064" cy="5760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0" name="Group 9">
              <a:extLst>
                <a:ext uri="{FF2B5EF4-FFF2-40B4-BE49-F238E27FC236}">
                  <a16:creationId xmlns:a16="http://schemas.microsoft.com/office/drawing/2014/main" id="{D77678EF-C5AB-4586-8120-D5E0352105CC}"/>
                </a:ext>
              </a:extLst>
            </p:cNvPr>
            <p:cNvGrpSpPr/>
            <p:nvPr/>
          </p:nvGrpSpPr>
          <p:grpSpPr>
            <a:xfrm>
              <a:off x="227065" y="2019523"/>
              <a:ext cx="4323599" cy="461665"/>
              <a:chOff x="3974639" y="1885806"/>
              <a:chExt cx="4323599" cy="461665"/>
            </a:xfrm>
          </p:grpSpPr>
          <p:sp>
            <p:nvSpPr>
              <p:cNvPr id="58" name="TextBox 57"/>
              <p:cNvSpPr txBox="1"/>
              <p:nvPr/>
            </p:nvSpPr>
            <p:spPr>
              <a:xfrm>
                <a:off x="4625830" y="1991256"/>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Quá</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trình</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xử</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lí</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thông</a:t>
                </a:r>
                <a:r>
                  <a:rPr lang="en-US" altLang="ko-KR" sz="1600" b="1" dirty="0">
                    <a:solidFill>
                      <a:schemeClr val="tx1">
                        <a:lumMod val="75000"/>
                        <a:lumOff val="25000"/>
                      </a:schemeClr>
                    </a:solidFill>
                    <a:latin typeface="Georgia" panose="02040502050405020303" pitchFamily="18" charset="0"/>
                    <a:cs typeface="Arial" pitchFamily="34" charset="0"/>
                  </a:rPr>
                  <a:t> tin </a:t>
                </a:r>
                <a:r>
                  <a:rPr lang="en-US" altLang="ko-KR" sz="1600" b="1" dirty="0" err="1">
                    <a:solidFill>
                      <a:schemeClr val="tx1">
                        <a:lumMod val="75000"/>
                        <a:lumOff val="25000"/>
                      </a:schemeClr>
                    </a:solidFill>
                    <a:latin typeface="Georgia" panose="02040502050405020303" pitchFamily="18" charset="0"/>
                    <a:cs typeface="Arial" pitchFamily="34" charset="0"/>
                  </a:rPr>
                  <a:t>của</a:t>
                </a:r>
                <a:r>
                  <a:rPr lang="en-US" altLang="ko-KR" sz="1600" b="1" dirty="0">
                    <a:solidFill>
                      <a:schemeClr val="tx1">
                        <a:lumMod val="75000"/>
                        <a:lumOff val="25000"/>
                      </a:schemeClr>
                    </a:solidFill>
                    <a:latin typeface="Georgia" panose="02040502050405020303" pitchFamily="18" charset="0"/>
                    <a:cs typeface="Arial" pitchFamily="34" charset="0"/>
                  </a:rPr>
                  <a:t> ANN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3" name="TextBox 62"/>
              <p:cNvSpPr txBox="1"/>
              <p:nvPr/>
            </p:nvSpPr>
            <p:spPr>
              <a:xfrm>
                <a:off x="3974639" y="1885806"/>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02</a:t>
                </a:r>
                <a:endParaRPr lang="ko-KR" altLang="en-US" sz="2400" b="1" dirty="0">
                  <a:solidFill>
                    <a:schemeClr val="bg1"/>
                  </a:solidFill>
                  <a:latin typeface="Georgia" panose="02040502050405020303" pitchFamily="18" charset="0"/>
                  <a:cs typeface="Arial" pitchFamily="34" charset="0"/>
                </a:endParaRPr>
              </a:p>
            </p:txBody>
          </p:sp>
        </p:grpSp>
      </p:grpSp>
      <p:grpSp>
        <p:nvGrpSpPr>
          <p:cNvPr id="32" name="Group 31">
            <a:extLst>
              <a:ext uri="{FF2B5EF4-FFF2-40B4-BE49-F238E27FC236}">
                <a16:creationId xmlns:a16="http://schemas.microsoft.com/office/drawing/2014/main" id="{EBF1B287-1C35-4083-9FB6-AFC16A846F31}"/>
              </a:ext>
            </a:extLst>
          </p:cNvPr>
          <p:cNvGrpSpPr/>
          <p:nvPr/>
        </p:nvGrpSpPr>
        <p:grpSpPr>
          <a:xfrm>
            <a:off x="-10742" y="2579981"/>
            <a:ext cx="4472618" cy="623568"/>
            <a:chOff x="3957259" y="2647841"/>
            <a:chExt cx="4472618" cy="623568"/>
          </a:xfrm>
        </p:grpSpPr>
        <p:sp>
          <p:nvSpPr>
            <p:cNvPr id="52" name="Oval 51"/>
            <p:cNvSpPr/>
            <p:nvPr/>
          </p:nvSpPr>
          <p:spPr>
            <a:xfrm>
              <a:off x="3995936" y="2647841"/>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4" name="Group 13">
              <a:extLst>
                <a:ext uri="{FF2B5EF4-FFF2-40B4-BE49-F238E27FC236}">
                  <a16:creationId xmlns:a16="http://schemas.microsoft.com/office/drawing/2014/main" id="{63888A16-7993-4B40-AC0E-4EE99B466665}"/>
                </a:ext>
              </a:extLst>
            </p:cNvPr>
            <p:cNvGrpSpPr/>
            <p:nvPr/>
          </p:nvGrpSpPr>
          <p:grpSpPr>
            <a:xfrm>
              <a:off x="3957259" y="2686634"/>
              <a:ext cx="4472618" cy="584775"/>
              <a:chOff x="3957259" y="2686634"/>
              <a:chExt cx="4472618" cy="584775"/>
            </a:xfrm>
          </p:grpSpPr>
          <p:sp>
            <p:nvSpPr>
              <p:cNvPr id="61" name="TextBox 60"/>
              <p:cNvSpPr txBox="1"/>
              <p:nvPr/>
            </p:nvSpPr>
            <p:spPr>
              <a:xfrm>
                <a:off x="4631441" y="2686634"/>
                <a:ext cx="3798436" cy="584775"/>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Mạng</a:t>
                </a:r>
                <a:r>
                  <a:rPr lang="en-US" altLang="ko-KR" sz="1600" b="1" dirty="0">
                    <a:solidFill>
                      <a:schemeClr val="tx1">
                        <a:lumMod val="75000"/>
                        <a:lumOff val="25000"/>
                      </a:schemeClr>
                    </a:solidFill>
                    <a:latin typeface="Georgia" panose="02040502050405020303" pitchFamily="18" charset="0"/>
                    <a:cs typeface="Arial" pitchFamily="34" charset="0"/>
                  </a:rPr>
                  <a:t> N</a:t>
                </a:r>
                <a:r>
                  <a:rPr lang="vi-VN" altLang="ko-KR" sz="1600" b="1" dirty="0">
                    <a:solidFill>
                      <a:schemeClr val="tx1">
                        <a:lumMod val="75000"/>
                        <a:lumOff val="25000"/>
                      </a:schemeClr>
                    </a:solidFill>
                    <a:cs typeface="Arial" pitchFamily="34" charset="0"/>
                  </a:rPr>
                  <a:t>ơ</a:t>
                </a:r>
                <a:r>
                  <a:rPr lang="en-US" altLang="ko-KR" sz="1600" b="1" dirty="0">
                    <a:solidFill>
                      <a:schemeClr val="tx1">
                        <a:lumMod val="75000"/>
                        <a:lumOff val="25000"/>
                      </a:schemeClr>
                    </a:solidFill>
                    <a:latin typeface="Georgia" panose="02040502050405020303" pitchFamily="18" charset="0"/>
                    <a:cs typeface="Arial" pitchFamily="34" charset="0"/>
                  </a:rPr>
                  <a:t>-</a:t>
                </a:r>
                <a:r>
                  <a:rPr lang="en-US" altLang="ko-KR" sz="1600" b="1" dirty="0" err="1">
                    <a:solidFill>
                      <a:schemeClr val="tx1">
                        <a:lumMod val="75000"/>
                        <a:lumOff val="25000"/>
                      </a:schemeClr>
                    </a:solidFill>
                    <a:latin typeface="Georgia" panose="02040502050405020303" pitchFamily="18" charset="0"/>
                    <a:cs typeface="Arial" pitchFamily="34" charset="0"/>
                  </a:rPr>
                  <a:t>ron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hồi</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quy</a:t>
                </a:r>
                <a:endParaRPr lang="en-US" altLang="ko-KR" sz="1600" b="1" dirty="0">
                  <a:solidFill>
                    <a:schemeClr val="tx1">
                      <a:lumMod val="75000"/>
                      <a:lumOff val="25000"/>
                    </a:schemeClr>
                  </a:solidFill>
                  <a:latin typeface="Georgia" panose="02040502050405020303" pitchFamily="18" charset="0"/>
                  <a:cs typeface="Arial" pitchFamily="34" charset="0"/>
                </a:endParaRPr>
              </a:p>
              <a:p>
                <a:r>
                  <a:rPr lang="en-US" altLang="ko-KR" sz="1600" b="1" dirty="0">
                    <a:solidFill>
                      <a:schemeClr val="tx1">
                        <a:lumMod val="75000"/>
                        <a:lumOff val="25000"/>
                      </a:schemeClr>
                    </a:solidFill>
                    <a:latin typeface="Georgia" panose="02040502050405020303" pitchFamily="18" charset="0"/>
                    <a:cs typeface="Arial" pitchFamily="34" charset="0"/>
                  </a:rPr>
                  <a:t>(Recurrent Neural Network - RNN)</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4" name="TextBox 63"/>
              <p:cNvSpPr txBox="1"/>
              <p:nvPr/>
            </p:nvSpPr>
            <p:spPr>
              <a:xfrm>
                <a:off x="3957259" y="2688694"/>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03</a:t>
                </a:r>
                <a:endParaRPr lang="ko-KR" altLang="en-US" sz="2400" b="1" dirty="0">
                  <a:solidFill>
                    <a:schemeClr val="bg1"/>
                  </a:solidFill>
                  <a:latin typeface="Georgia" panose="02040502050405020303" pitchFamily="18" charset="0"/>
                  <a:cs typeface="Arial" pitchFamily="34" charset="0"/>
                </a:endParaRPr>
              </a:p>
            </p:txBody>
          </p:sp>
        </p:grpSp>
      </p:grpSp>
      <p:grpSp>
        <p:nvGrpSpPr>
          <p:cNvPr id="33" name="Group 32">
            <a:extLst>
              <a:ext uri="{FF2B5EF4-FFF2-40B4-BE49-F238E27FC236}">
                <a16:creationId xmlns:a16="http://schemas.microsoft.com/office/drawing/2014/main" id="{B8C54A6F-CAE8-417B-8175-C4F11578E384}"/>
              </a:ext>
            </a:extLst>
          </p:cNvPr>
          <p:cNvGrpSpPr/>
          <p:nvPr/>
        </p:nvGrpSpPr>
        <p:grpSpPr>
          <a:xfrm>
            <a:off x="0" y="3207199"/>
            <a:ext cx="4341422" cy="613117"/>
            <a:chOff x="3962532" y="3439416"/>
            <a:chExt cx="4341422" cy="613117"/>
          </a:xfrm>
        </p:grpSpPr>
        <p:sp>
          <p:nvSpPr>
            <p:cNvPr id="68" name="Oval 67"/>
            <p:cNvSpPr/>
            <p:nvPr/>
          </p:nvSpPr>
          <p:spPr>
            <a:xfrm>
              <a:off x="4005790" y="3439416"/>
              <a:ext cx="576064" cy="55842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5" name="Group 14">
              <a:extLst>
                <a:ext uri="{FF2B5EF4-FFF2-40B4-BE49-F238E27FC236}">
                  <a16:creationId xmlns:a16="http://schemas.microsoft.com/office/drawing/2014/main" id="{586274E6-AA64-43D6-B2C5-D2B5E096B07F}"/>
                </a:ext>
              </a:extLst>
            </p:cNvPr>
            <p:cNvGrpSpPr/>
            <p:nvPr/>
          </p:nvGrpSpPr>
          <p:grpSpPr>
            <a:xfrm>
              <a:off x="3962532" y="3455787"/>
              <a:ext cx="4341422" cy="596746"/>
              <a:chOff x="3962532" y="3455787"/>
              <a:chExt cx="4341422" cy="596746"/>
            </a:xfrm>
          </p:grpSpPr>
          <p:sp>
            <p:nvSpPr>
              <p:cNvPr id="67" name="TextBox 66"/>
              <p:cNvSpPr txBox="1"/>
              <p:nvPr/>
            </p:nvSpPr>
            <p:spPr>
              <a:xfrm>
                <a:off x="4631546" y="3467758"/>
                <a:ext cx="3672408" cy="584775"/>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Các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phiên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bản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cải</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tiến</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của</a:t>
                </a:r>
                <a:r>
                  <a:rPr lang="en-US" altLang="ko-KR" sz="1600" b="1" dirty="0">
                    <a:solidFill>
                      <a:schemeClr val="tx1">
                        <a:lumMod val="75000"/>
                        <a:lumOff val="25000"/>
                      </a:schemeClr>
                    </a:solidFill>
                    <a:latin typeface="Georgia" panose="02040502050405020303" pitchFamily="18" charset="0"/>
                    <a:cs typeface="Arial" pitchFamily="34" charset="0"/>
                  </a:rPr>
                  <a:t> RNN </a:t>
                </a:r>
              </a:p>
              <a:p>
                <a:r>
                  <a:rPr lang="en-US" altLang="ko-KR" sz="1600" b="1" dirty="0">
                    <a:solidFill>
                      <a:schemeClr val="tx1">
                        <a:lumMod val="75000"/>
                        <a:lumOff val="25000"/>
                      </a:schemeClr>
                    </a:solidFill>
                    <a:latin typeface="Georgia" panose="02040502050405020303" pitchFamily="18" charset="0"/>
                    <a:cs typeface="Arial" pitchFamily="34" charset="0"/>
                  </a:rPr>
                  <a:t>LSTM</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sp>
            <p:nvSpPr>
              <p:cNvPr id="69" name="TextBox 68"/>
              <p:cNvSpPr txBox="1"/>
              <p:nvPr/>
            </p:nvSpPr>
            <p:spPr>
              <a:xfrm>
                <a:off x="3962532" y="345578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04</a:t>
                </a:r>
                <a:endParaRPr lang="ko-KR" altLang="en-US" sz="2400" b="1" dirty="0">
                  <a:solidFill>
                    <a:schemeClr val="bg1"/>
                  </a:solidFill>
                  <a:latin typeface="Georgia" panose="02040502050405020303" pitchFamily="18" charset="0"/>
                  <a:cs typeface="Arial" pitchFamily="34" charset="0"/>
                </a:endParaRPr>
              </a:p>
            </p:txBody>
          </p:sp>
        </p:grpSp>
      </p:grpSp>
      <p:grpSp>
        <p:nvGrpSpPr>
          <p:cNvPr id="34" name="Group 33">
            <a:extLst>
              <a:ext uri="{FF2B5EF4-FFF2-40B4-BE49-F238E27FC236}">
                <a16:creationId xmlns:a16="http://schemas.microsoft.com/office/drawing/2014/main" id="{FC83DBEA-CE38-481D-8D2B-D743ED8C8005}"/>
              </a:ext>
            </a:extLst>
          </p:cNvPr>
          <p:cNvGrpSpPr/>
          <p:nvPr/>
        </p:nvGrpSpPr>
        <p:grpSpPr>
          <a:xfrm>
            <a:off x="4565268" y="1252524"/>
            <a:ext cx="4347643" cy="576064"/>
            <a:chOff x="3966334" y="4224128"/>
            <a:chExt cx="4347643" cy="576064"/>
          </a:xfrm>
        </p:grpSpPr>
        <p:sp>
          <p:nvSpPr>
            <p:cNvPr id="46" name="Oval 45">
              <a:extLst>
                <a:ext uri="{FF2B5EF4-FFF2-40B4-BE49-F238E27FC236}">
                  <a16:creationId xmlns:a16="http://schemas.microsoft.com/office/drawing/2014/main" id="{D485345C-7A02-4F75-A212-B8B2C22C3BFE}"/>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16" name="Group 15">
              <a:extLst>
                <a:ext uri="{FF2B5EF4-FFF2-40B4-BE49-F238E27FC236}">
                  <a16:creationId xmlns:a16="http://schemas.microsoft.com/office/drawing/2014/main" id="{4A6F0D97-0E79-4036-8493-E73E8CBC2B5C}"/>
                </a:ext>
              </a:extLst>
            </p:cNvPr>
            <p:cNvGrpSpPr/>
            <p:nvPr/>
          </p:nvGrpSpPr>
          <p:grpSpPr>
            <a:xfrm>
              <a:off x="3966334" y="4245780"/>
              <a:ext cx="4347643" cy="461665"/>
              <a:chOff x="3966334" y="4245780"/>
              <a:chExt cx="4347643" cy="461665"/>
            </a:xfrm>
          </p:grpSpPr>
          <p:sp>
            <p:nvSpPr>
              <p:cNvPr id="47" name="TextBox 46">
                <a:extLst>
                  <a:ext uri="{FF2B5EF4-FFF2-40B4-BE49-F238E27FC236}">
                    <a16:creationId xmlns:a16="http://schemas.microsoft.com/office/drawing/2014/main" id="{6924B651-9FCA-4E15-B64A-335216EFDA8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05</a:t>
                </a:r>
                <a:endParaRPr lang="ko-KR" altLang="en-US" sz="2400" b="1" dirty="0">
                  <a:solidFill>
                    <a:schemeClr val="bg1"/>
                  </a:solidFill>
                  <a:latin typeface="Georgia" panose="02040502050405020303" pitchFamily="18" charset="0"/>
                  <a:cs typeface="Arial" pitchFamily="34" charset="0"/>
                </a:endParaRPr>
              </a:p>
            </p:txBody>
          </p:sp>
          <p:sp>
            <p:nvSpPr>
              <p:cNvPr id="48" name="TextBox 47">
                <a:extLst>
                  <a:ext uri="{FF2B5EF4-FFF2-40B4-BE49-F238E27FC236}">
                    <a16:creationId xmlns:a16="http://schemas.microsoft.com/office/drawing/2014/main" id="{5A8B9DD3-1EB1-40A6-95C6-8E7631FEBAB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Mô</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hình</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Seqence</a:t>
                </a:r>
                <a:r>
                  <a:rPr lang="en-US" altLang="ko-KR" sz="1600" b="1" dirty="0">
                    <a:solidFill>
                      <a:schemeClr val="tx1">
                        <a:lumMod val="75000"/>
                        <a:lumOff val="25000"/>
                      </a:schemeClr>
                    </a:solidFill>
                    <a:latin typeface="Georgia" panose="02040502050405020303" pitchFamily="18" charset="0"/>
                    <a:cs typeface="Arial" pitchFamily="34" charset="0"/>
                  </a:rPr>
                  <a:t> t0 Sequence</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53" name="Group 52">
            <a:extLst>
              <a:ext uri="{FF2B5EF4-FFF2-40B4-BE49-F238E27FC236}">
                <a16:creationId xmlns:a16="http://schemas.microsoft.com/office/drawing/2014/main" id="{98BB9608-8769-421E-BFC7-B655B9A36C04}"/>
              </a:ext>
            </a:extLst>
          </p:cNvPr>
          <p:cNvGrpSpPr/>
          <p:nvPr/>
        </p:nvGrpSpPr>
        <p:grpSpPr>
          <a:xfrm>
            <a:off x="4565268" y="2550984"/>
            <a:ext cx="4347643" cy="576064"/>
            <a:chOff x="3966334" y="4224128"/>
            <a:chExt cx="4347643" cy="576064"/>
          </a:xfrm>
        </p:grpSpPr>
        <p:sp>
          <p:nvSpPr>
            <p:cNvPr id="54" name="Oval 53">
              <a:extLst>
                <a:ext uri="{FF2B5EF4-FFF2-40B4-BE49-F238E27FC236}">
                  <a16:creationId xmlns:a16="http://schemas.microsoft.com/office/drawing/2014/main" id="{CF35E8AC-69EC-444B-B56A-B47FEBF630A5}"/>
                </a:ext>
              </a:extLst>
            </p:cNvPr>
            <p:cNvSpPr/>
            <p:nvPr/>
          </p:nvSpPr>
          <p:spPr>
            <a:xfrm>
              <a:off x="3995936" y="4224128"/>
              <a:ext cx="576064" cy="57606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56" name="Group 55">
              <a:extLst>
                <a:ext uri="{FF2B5EF4-FFF2-40B4-BE49-F238E27FC236}">
                  <a16:creationId xmlns:a16="http://schemas.microsoft.com/office/drawing/2014/main" id="{3ECBC6DE-B6DA-4289-BE88-01204AA36BAA}"/>
                </a:ext>
              </a:extLst>
            </p:cNvPr>
            <p:cNvGrpSpPr/>
            <p:nvPr/>
          </p:nvGrpSpPr>
          <p:grpSpPr>
            <a:xfrm>
              <a:off x="3966334" y="4245780"/>
              <a:ext cx="4347643" cy="461665"/>
              <a:chOff x="3966334" y="4245780"/>
              <a:chExt cx="4347643" cy="461665"/>
            </a:xfrm>
          </p:grpSpPr>
          <p:sp>
            <p:nvSpPr>
              <p:cNvPr id="57" name="TextBox 56">
                <a:extLst>
                  <a:ext uri="{FF2B5EF4-FFF2-40B4-BE49-F238E27FC236}">
                    <a16:creationId xmlns:a16="http://schemas.microsoft.com/office/drawing/2014/main" id="{6F5C14B7-E191-4FB4-AE07-A7CB790983D2}"/>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07</a:t>
                </a:r>
                <a:endParaRPr lang="ko-KR" altLang="en-US" sz="2400" b="1" dirty="0">
                  <a:solidFill>
                    <a:schemeClr val="bg1"/>
                  </a:solidFill>
                  <a:latin typeface="Georgia" panose="02040502050405020303" pitchFamily="18" charset="0"/>
                  <a:cs typeface="Arial" pitchFamily="34" charset="0"/>
                </a:endParaRPr>
              </a:p>
            </p:txBody>
          </p:sp>
          <p:sp>
            <p:nvSpPr>
              <p:cNvPr id="59" name="TextBox 58">
                <a:extLst>
                  <a:ext uri="{FF2B5EF4-FFF2-40B4-BE49-F238E27FC236}">
                    <a16:creationId xmlns:a16="http://schemas.microsoft.com/office/drawing/2014/main" id="{F64499CF-F073-4E8B-9C25-F91A2EA2F068}"/>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Phương</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pháp</a:t>
                </a:r>
                <a:r>
                  <a:rPr lang="en-US" altLang="ko-KR" sz="1600" b="1" dirty="0">
                    <a:solidFill>
                      <a:schemeClr val="tx1">
                        <a:lumMod val="75000"/>
                        <a:lumOff val="25000"/>
                      </a:schemeClr>
                    </a:solidFill>
                    <a:latin typeface="Georgia" panose="02040502050405020303" pitchFamily="18" charset="0"/>
                    <a:cs typeface="Arial" pitchFamily="34" charset="0"/>
                  </a:rPr>
                  <a:t> cross entropy</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60" name="Group 59">
            <a:extLst>
              <a:ext uri="{FF2B5EF4-FFF2-40B4-BE49-F238E27FC236}">
                <a16:creationId xmlns:a16="http://schemas.microsoft.com/office/drawing/2014/main" id="{C72FD9F4-3ADC-4944-9529-EB18F3223479}"/>
              </a:ext>
            </a:extLst>
          </p:cNvPr>
          <p:cNvGrpSpPr/>
          <p:nvPr/>
        </p:nvGrpSpPr>
        <p:grpSpPr>
          <a:xfrm>
            <a:off x="4565268" y="3166825"/>
            <a:ext cx="4347643" cy="576064"/>
            <a:chOff x="3966334" y="4224128"/>
            <a:chExt cx="4347643" cy="576064"/>
          </a:xfrm>
        </p:grpSpPr>
        <p:sp>
          <p:nvSpPr>
            <p:cNvPr id="65" name="Oval 64">
              <a:extLst>
                <a:ext uri="{FF2B5EF4-FFF2-40B4-BE49-F238E27FC236}">
                  <a16:creationId xmlns:a16="http://schemas.microsoft.com/office/drawing/2014/main" id="{F796DEC0-AEC1-40AE-AE9C-6CA3DD97DC60}"/>
                </a:ext>
              </a:extLst>
            </p:cNvPr>
            <p:cNvSpPr/>
            <p:nvPr/>
          </p:nvSpPr>
          <p:spPr>
            <a:xfrm>
              <a:off x="3995936" y="4224128"/>
              <a:ext cx="576064" cy="576064"/>
            </a:xfrm>
            <a:prstGeom prst="ellipse">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grpSp>
          <p:nvGrpSpPr>
            <p:cNvPr id="66" name="Group 65">
              <a:extLst>
                <a:ext uri="{FF2B5EF4-FFF2-40B4-BE49-F238E27FC236}">
                  <a16:creationId xmlns:a16="http://schemas.microsoft.com/office/drawing/2014/main" id="{B8A16E5B-0B62-4591-A3AB-1C5D69E04431}"/>
                </a:ext>
              </a:extLst>
            </p:cNvPr>
            <p:cNvGrpSpPr/>
            <p:nvPr/>
          </p:nvGrpSpPr>
          <p:grpSpPr>
            <a:xfrm>
              <a:off x="3966334" y="4245780"/>
              <a:ext cx="4347643" cy="461665"/>
              <a:chOff x="3966334" y="4245780"/>
              <a:chExt cx="4347643" cy="461665"/>
            </a:xfrm>
          </p:grpSpPr>
          <p:sp>
            <p:nvSpPr>
              <p:cNvPr id="70" name="TextBox 69">
                <a:extLst>
                  <a:ext uri="{FF2B5EF4-FFF2-40B4-BE49-F238E27FC236}">
                    <a16:creationId xmlns:a16="http://schemas.microsoft.com/office/drawing/2014/main" id="{40C7355E-CB6E-4973-9A59-A4E691DB2790}"/>
                  </a:ext>
                </a:extLst>
              </p:cNvPr>
              <p:cNvSpPr txBox="1"/>
              <p:nvPr/>
            </p:nvSpPr>
            <p:spPr>
              <a:xfrm>
                <a:off x="3966334" y="4245780"/>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08</a:t>
                </a:r>
                <a:endParaRPr lang="ko-KR" altLang="en-US" sz="2400" b="1" dirty="0">
                  <a:solidFill>
                    <a:schemeClr val="bg1"/>
                  </a:solidFill>
                  <a:latin typeface="Georgia" panose="02040502050405020303" pitchFamily="18" charset="0"/>
                  <a:cs typeface="Arial" pitchFamily="34" charset="0"/>
                </a:endParaRPr>
              </a:p>
            </p:txBody>
          </p:sp>
          <p:sp>
            <p:nvSpPr>
              <p:cNvPr id="71" name="TextBox 70">
                <a:extLst>
                  <a:ext uri="{FF2B5EF4-FFF2-40B4-BE49-F238E27FC236}">
                    <a16:creationId xmlns:a16="http://schemas.microsoft.com/office/drawing/2014/main" id="{9821ED78-13C8-44E1-9260-F00ACA257454}"/>
                  </a:ext>
                </a:extLst>
              </p:cNvPr>
              <p:cNvSpPr txBox="1"/>
              <p:nvPr/>
            </p:nvSpPr>
            <p:spPr>
              <a:xfrm>
                <a:off x="4641569" y="4342883"/>
                <a:ext cx="367240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Phương</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pháp</a:t>
                </a:r>
                <a:r>
                  <a:rPr lang="en-US" altLang="ko-KR" sz="1600" b="1" dirty="0">
                    <a:solidFill>
                      <a:schemeClr val="tx1">
                        <a:lumMod val="75000"/>
                        <a:lumOff val="25000"/>
                      </a:schemeClr>
                    </a:solidFill>
                    <a:latin typeface="Georgia" panose="02040502050405020303" pitchFamily="18" charset="0"/>
                    <a:cs typeface="Arial" pitchFamily="34" charset="0"/>
                  </a:rPr>
                  <a:t> self-critic</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grpSp>
      <p:grpSp>
        <p:nvGrpSpPr>
          <p:cNvPr id="72" name="Group 71">
            <a:extLst>
              <a:ext uri="{FF2B5EF4-FFF2-40B4-BE49-F238E27FC236}">
                <a16:creationId xmlns:a16="http://schemas.microsoft.com/office/drawing/2014/main" id="{D45C28FD-D53B-4D0F-B4E4-2B5CC003FFDC}"/>
              </a:ext>
            </a:extLst>
          </p:cNvPr>
          <p:cNvGrpSpPr/>
          <p:nvPr/>
        </p:nvGrpSpPr>
        <p:grpSpPr>
          <a:xfrm>
            <a:off x="4565268" y="1878181"/>
            <a:ext cx="4347643" cy="631109"/>
            <a:chOff x="3953040" y="1109213"/>
            <a:chExt cx="4347643" cy="610332"/>
          </a:xfrm>
        </p:grpSpPr>
        <p:grpSp>
          <p:nvGrpSpPr>
            <p:cNvPr id="73" name="Group 72">
              <a:extLst>
                <a:ext uri="{FF2B5EF4-FFF2-40B4-BE49-F238E27FC236}">
                  <a16:creationId xmlns:a16="http://schemas.microsoft.com/office/drawing/2014/main" id="{CCFCA3BF-DEBF-4A83-9460-46DC15C4B36E}"/>
                </a:ext>
              </a:extLst>
            </p:cNvPr>
            <p:cNvGrpSpPr/>
            <p:nvPr/>
          </p:nvGrpSpPr>
          <p:grpSpPr>
            <a:xfrm>
              <a:off x="3990713" y="1109213"/>
              <a:ext cx="4309970" cy="610332"/>
              <a:chOff x="3990713" y="1109213"/>
              <a:chExt cx="4309970" cy="610332"/>
            </a:xfrm>
          </p:grpSpPr>
          <p:sp>
            <p:nvSpPr>
              <p:cNvPr id="75" name="Oval 74">
                <a:extLst>
                  <a:ext uri="{FF2B5EF4-FFF2-40B4-BE49-F238E27FC236}">
                    <a16:creationId xmlns:a16="http://schemas.microsoft.com/office/drawing/2014/main" id="{DBC31BEA-EE1A-4B2F-9CE4-B7D0495176CB}"/>
                  </a:ext>
                </a:extLst>
              </p:cNvPr>
              <p:cNvSpPr/>
              <p:nvPr/>
            </p:nvSpPr>
            <p:spPr>
              <a:xfrm>
                <a:off x="3990713" y="1109213"/>
                <a:ext cx="576064" cy="576064"/>
              </a:xfrm>
              <a:prstGeom prst="ellipse">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rgbClr val="32AEB8"/>
                  </a:solidFill>
                  <a:latin typeface="Georgia" panose="02040502050405020303" pitchFamily="18" charset="0"/>
                </a:endParaRPr>
              </a:p>
            </p:txBody>
          </p:sp>
          <p:sp>
            <p:nvSpPr>
              <p:cNvPr id="76" name="TextBox 75">
                <a:extLst>
                  <a:ext uri="{FF2B5EF4-FFF2-40B4-BE49-F238E27FC236}">
                    <a16:creationId xmlns:a16="http://schemas.microsoft.com/office/drawing/2014/main" id="{8959DDE7-BA88-4374-BA60-0E97B2B1AA50}"/>
                  </a:ext>
                </a:extLst>
              </p:cNvPr>
              <p:cNvSpPr txBox="1"/>
              <p:nvPr/>
            </p:nvSpPr>
            <p:spPr>
              <a:xfrm>
                <a:off x="4628275" y="1154021"/>
                <a:ext cx="3672408" cy="565524"/>
              </a:xfrm>
              <a:prstGeom prst="rect">
                <a:avLst/>
              </a:prstGeom>
              <a:noFill/>
            </p:spPr>
            <p:txBody>
              <a:bodyPr wrap="square" rtlCol="0">
                <a:spAutoFit/>
              </a:bodyPr>
              <a:lstStyle/>
              <a:p>
                <a:r>
                  <a:rPr lang="en-US" altLang="ko-KR" sz="1600" b="1" dirty="0" err="1">
                    <a:solidFill>
                      <a:schemeClr val="tx1">
                        <a:lumMod val="75000"/>
                        <a:lumOff val="25000"/>
                      </a:schemeClr>
                    </a:solidFill>
                    <a:latin typeface="Georgia" panose="02040502050405020303" pitchFamily="18" charset="0"/>
                    <a:cs typeface="Arial" pitchFamily="34" charset="0"/>
                  </a:rPr>
                  <a:t>Học</a:t>
                </a:r>
                <a:r>
                  <a:rPr lang="en-US" altLang="ko-KR" sz="1600" b="1" dirty="0">
                    <a:solidFill>
                      <a:schemeClr val="tx1">
                        <a:lumMod val="75000"/>
                        <a:lumOff val="25000"/>
                      </a:schemeClr>
                    </a:solidFill>
                    <a:latin typeface="Georgia" panose="02040502050405020303" pitchFamily="18" charset="0"/>
                    <a:cs typeface="Arial" pitchFamily="34" charset="0"/>
                  </a:rPr>
                  <a:t> </a:t>
                </a:r>
                <a:r>
                  <a:rPr lang="en-US" altLang="ko-KR" sz="1600" b="1" dirty="0" err="1">
                    <a:solidFill>
                      <a:schemeClr val="tx1">
                        <a:lumMod val="75000"/>
                        <a:lumOff val="25000"/>
                      </a:schemeClr>
                    </a:solidFill>
                    <a:latin typeface="Georgia" panose="02040502050405020303" pitchFamily="18" charset="0"/>
                    <a:cs typeface="Arial" pitchFamily="34" charset="0"/>
                  </a:rPr>
                  <a:t>tăng</a:t>
                </a:r>
                <a:r>
                  <a:rPr lang="en-US" altLang="ko-KR" sz="1600" b="1" dirty="0">
                    <a:solidFill>
                      <a:schemeClr val="tx1">
                        <a:lumMod val="75000"/>
                        <a:lumOff val="25000"/>
                      </a:schemeClr>
                    </a:solidFill>
                    <a:latin typeface="Georgia" panose="02040502050405020303" pitchFamily="18" charset="0"/>
                    <a:cs typeface="Arial" pitchFamily="34" charset="0"/>
                  </a:rPr>
                  <a:t> c</a:t>
                </a:r>
                <a:r>
                  <a:rPr lang="vi-VN" altLang="ko-KR" sz="1600" b="1" dirty="0">
                    <a:solidFill>
                      <a:schemeClr val="tx1">
                        <a:lumMod val="75000"/>
                        <a:lumOff val="25000"/>
                      </a:schemeClr>
                    </a:solidFill>
                    <a:latin typeface="Georgia" panose="02040502050405020303" pitchFamily="18" charset="0"/>
                    <a:cs typeface="Arial" pitchFamily="34" charset="0"/>
                  </a:rPr>
                  <a:t>ư</a:t>
                </a:r>
                <a:r>
                  <a:rPr lang="en-US" altLang="ko-KR" sz="1600" b="1" dirty="0" err="1">
                    <a:solidFill>
                      <a:schemeClr val="tx1">
                        <a:lumMod val="75000"/>
                        <a:lumOff val="25000"/>
                      </a:schemeClr>
                    </a:solidFill>
                    <a:latin typeface="Georgia" panose="02040502050405020303" pitchFamily="18" charset="0"/>
                    <a:cs typeface="Arial" pitchFamily="34" charset="0"/>
                  </a:rPr>
                  <a:t>ờng</a:t>
                </a:r>
                <a:endParaRPr lang="en-US" altLang="ko-KR" sz="1600" b="1" dirty="0">
                  <a:solidFill>
                    <a:schemeClr val="tx1">
                      <a:lumMod val="75000"/>
                      <a:lumOff val="25000"/>
                    </a:schemeClr>
                  </a:solidFill>
                  <a:latin typeface="Georgia" panose="02040502050405020303" pitchFamily="18" charset="0"/>
                  <a:cs typeface="Arial" pitchFamily="34" charset="0"/>
                </a:endParaRPr>
              </a:p>
              <a:p>
                <a:r>
                  <a:rPr lang="en-US" altLang="ko-KR" sz="1600" b="1" dirty="0">
                    <a:solidFill>
                      <a:schemeClr val="tx1">
                        <a:lumMod val="75000"/>
                        <a:lumOff val="25000"/>
                      </a:schemeClr>
                    </a:solidFill>
                    <a:latin typeface="Georgia" panose="02040502050405020303" pitchFamily="18" charset="0"/>
                    <a:cs typeface="Arial" pitchFamily="34" charset="0"/>
                  </a:rPr>
                  <a:t>Reinforcement Learning</a:t>
                </a:r>
                <a:endParaRPr lang="ko-KR" altLang="en-US" sz="1600" b="1" dirty="0">
                  <a:solidFill>
                    <a:schemeClr val="tx1">
                      <a:lumMod val="75000"/>
                      <a:lumOff val="25000"/>
                    </a:schemeClr>
                  </a:solidFill>
                  <a:latin typeface="Georgia" panose="02040502050405020303" pitchFamily="18" charset="0"/>
                  <a:cs typeface="Arial" pitchFamily="34" charset="0"/>
                </a:endParaRPr>
              </a:p>
            </p:txBody>
          </p:sp>
        </p:grpSp>
        <p:sp>
          <p:nvSpPr>
            <p:cNvPr id="74" name="TextBox 73">
              <a:extLst>
                <a:ext uri="{FF2B5EF4-FFF2-40B4-BE49-F238E27FC236}">
                  <a16:creationId xmlns:a16="http://schemas.microsoft.com/office/drawing/2014/main" id="{ECDAB65C-1E6E-4A50-A349-59059BDFCC77}"/>
                </a:ext>
              </a:extLst>
            </p:cNvPr>
            <p:cNvSpPr txBox="1"/>
            <p:nvPr/>
          </p:nvSpPr>
          <p:spPr>
            <a:xfrm>
              <a:off x="3953040" y="1130657"/>
              <a:ext cx="642872" cy="461665"/>
            </a:xfrm>
            <a:prstGeom prst="rect">
              <a:avLst/>
            </a:prstGeom>
            <a:noFill/>
          </p:spPr>
          <p:txBody>
            <a:bodyPr wrap="square" rtlCol="0">
              <a:spAutoFit/>
            </a:bodyPr>
            <a:lstStyle/>
            <a:p>
              <a:pPr algn="ctr"/>
              <a:r>
                <a:rPr lang="en-US" altLang="ko-KR" sz="2400" b="1" dirty="0">
                  <a:solidFill>
                    <a:schemeClr val="bg1"/>
                  </a:solidFill>
                  <a:latin typeface="Georgia" panose="02040502050405020303" pitchFamily="18" charset="0"/>
                  <a:cs typeface="Arial" pitchFamily="34" charset="0"/>
                </a:rPr>
                <a:t>06</a:t>
              </a:r>
              <a:endParaRPr lang="ko-KR" altLang="en-US" sz="2400" b="1" dirty="0">
                <a:solidFill>
                  <a:schemeClr val="bg1"/>
                </a:solidFill>
                <a:latin typeface="Georgia" panose="02040502050405020303" pitchFamily="18" charset="0"/>
                <a:cs typeface="Arial" pitchFamily="34" charset="0"/>
              </a:endParaRPr>
            </a:p>
          </p:txBody>
        </p:sp>
      </p:grpSp>
    </p:spTree>
    <p:extLst>
      <p:ext uri="{BB962C8B-B14F-4D97-AF65-F5344CB8AC3E}">
        <p14:creationId xmlns:p14="http://schemas.microsoft.com/office/powerpoint/2010/main" val="36509743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latin typeface="Georgia" panose="02040502050405020303" pitchFamily="18" charset="0"/>
              </a:rPr>
              <a:t>C</a:t>
            </a:r>
            <a:r>
              <a:rPr lang="vi-VN" altLang="ko-KR" dirty="0"/>
              <a:t>ơ</a:t>
            </a:r>
            <a:r>
              <a:rPr lang="en-US" altLang="ko-KR" dirty="0">
                <a:latin typeface="Georgia" panose="02040502050405020303" pitchFamily="18" charset="0"/>
              </a:rPr>
              <a:t> </a:t>
            </a:r>
            <a:r>
              <a:rPr lang="en-US" altLang="ko-KR" dirty="0" err="1">
                <a:latin typeface="Georgia" panose="02040502050405020303" pitchFamily="18" charset="0"/>
              </a:rPr>
              <a:t>Sở</a:t>
            </a:r>
            <a:r>
              <a:rPr lang="en-US" altLang="ko-KR" dirty="0">
                <a:latin typeface="Georgia" panose="02040502050405020303" pitchFamily="18" charset="0"/>
              </a:rPr>
              <a:t> </a:t>
            </a:r>
            <a:r>
              <a:rPr lang="en-US" altLang="ko-KR" dirty="0" err="1">
                <a:latin typeface="Georgia" panose="02040502050405020303" pitchFamily="18" charset="0"/>
              </a:rPr>
              <a:t>Lý</a:t>
            </a:r>
            <a:r>
              <a:rPr lang="en-US" altLang="ko-KR" dirty="0">
                <a:latin typeface="Georgia" panose="02040502050405020303" pitchFamily="18" charset="0"/>
              </a:rPr>
              <a:t> </a:t>
            </a:r>
            <a:r>
              <a:rPr lang="en-US" altLang="ko-KR" dirty="0" err="1">
                <a:latin typeface="Georgia" panose="02040502050405020303" pitchFamily="18" charset="0"/>
              </a:rPr>
              <a:t>Thuyết</a:t>
            </a:r>
            <a:endParaRPr lang="ko-KR" altLang="en-US" dirty="0">
              <a:latin typeface="Georgia" panose="02040502050405020303" pitchFamily="18" charset="0"/>
            </a:endParaRPr>
          </a:p>
        </p:txBody>
      </p:sp>
      <p:sp>
        <p:nvSpPr>
          <p:cNvPr id="3" name="Text Placeholder 2"/>
          <p:cNvSpPr>
            <a:spLocks noGrp="1"/>
          </p:cNvSpPr>
          <p:nvPr>
            <p:ph type="body" sz="quarter" idx="11"/>
          </p:nvPr>
        </p:nvSpPr>
        <p:spPr>
          <a:xfrm>
            <a:off x="0" y="757696"/>
            <a:ext cx="9144000" cy="288032"/>
          </a:xfrm>
        </p:spPr>
        <p:txBody>
          <a:bodyPr>
            <a:normAutofit fontScale="92500" lnSpcReduction="20000"/>
          </a:bodyPr>
          <a:lstStyle/>
          <a:p>
            <a:pPr lvl="0"/>
            <a:r>
              <a:rPr lang="en-US" altLang="ko-KR" sz="1600" dirty="0" err="1">
                <a:latin typeface="Georgia" panose="02040502050405020303" pitchFamily="18" charset="0"/>
              </a:rPr>
              <a:t>Kiến</a:t>
            </a:r>
            <a:r>
              <a:rPr lang="en-US" altLang="ko-KR" sz="1600" dirty="0">
                <a:latin typeface="Georgia" panose="02040502050405020303" pitchFamily="18" charset="0"/>
              </a:rPr>
              <a:t> </a:t>
            </a:r>
            <a:r>
              <a:rPr lang="en-US" altLang="ko-KR" sz="1600" dirty="0" err="1">
                <a:latin typeface="Georgia" panose="02040502050405020303" pitchFamily="18" charset="0"/>
              </a:rPr>
              <a:t>trúc</a:t>
            </a:r>
            <a:r>
              <a:rPr lang="en-US" altLang="ko-KR" sz="1600" dirty="0">
                <a:latin typeface="Georgia" panose="02040502050405020303" pitchFamily="18" charset="0"/>
              </a:rPr>
              <a:t> </a:t>
            </a:r>
            <a:r>
              <a:rPr lang="en-US" altLang="ko-KR" sz="1600" dirty="0" err="1">
                <a:latin typeface="Georgia" panose="02040502050405020303" pitchFamily="18" charset="0"/>
              </a:rPr>
              <a:t>mạng</a:t>
            </a:r>
            <a:r>
              <a:rPr lang="en-US" altLang="ko-KR" sz="1600" dirty="0">
                <a:latin typeface="Georgia" panose="02040502050405020303" pitchFamily="18" charset="0"/>
              </a:rPr>
              <a:t> n</a:t>
            </a:r>
            <a:r>
              <a:rPr lang="vi-VN" altLang="ko-KR" sz="1600" dirty="0"/>
              <a:t>ơ</a:t>
            </a:r>
            <a:r>
              <a:rPr lang="en-US" altLang="ko-KR" sz="1600" dirty="0">
                <a:latin typeface="Georgia" panose="02040502050405020303" pitchFamily="18" charset="0"/>
              </a:rPr>
              <a:t>-</a:t>
            </a:r>
            <a:r>
              <a:rPr lang="en-US" altLang="ko-KR" sz="1600" dirty="0" err="1">
                <a:latin typeface="Georgia" panose="02040502050405020303" pitchFamily="18" charset="0"/>
              </a:rPr>
              <a:t>ron</a:t>
            </a:r>
            <a:r>
              <a:rPr lang="en-US" altLang="ko-KR" sz="1600" dirty="0">
                <a:latin typeface="Georgia" panose="02040502050405020303" pitchFamily="18" charset="0"/>
              </a:rPr>
              <a:t> </a:t>
            </a:r>
            <a:r>
              <a:rPr lang="en-US" altLang="ko-KR" sz="1600" dirty="0" err="1">
                <a:latin typeface="Georgia" panose="02040502050405020303" pitchFamily="18" charset="0"/>
              </a:rPr>
              <a:t>nhân</a:t>
            </a:r>
            <a:r>
              <a:rPr lang="en-US" altLang="ko-KR" sz="1600" dirty="0">
                <a:latin typeface="Georgia" panose="02040502050405020303" pitchFamily="18" charset="0"/>
              </a:rPr>
              <a:t> </a:t>
            </a:r>
            <a:r>
              <a:rPr lang="en-US" altLang="ko-KR" sz="1600" dirty="0" err="1">
                <a:latin typeface="Georgia" panose="02040502050405020303" pitchFamily="18" charset="0"/>
              </a:rPr>
              <a:t>tạo</a:t>
            </a:r>
            <a:r>
              <a:rPr lang="en-US" altLang="ko-KR" sz="1600" dirty="0">
                <a:latin typeface="Georgia" panose="02040502050405020303" pitchFamily="18" charset="0"/>
              </a:rPr>
              <a:t> (Artificial Neural Network - ANN)</a:t>
            </a:r>
          </a:p>
        </p:txBody>
      </p:sp>
      <p:sp>
        <p:nvSpPr>
          <p:cNvPr id="7" name="Slide Number Placeholder 6">
            <a:extLst>
              <a:ext uri="{FF2B5EF4-FFF2-40B4-BE49-F238E27FC236}">
                <a16:creationId xmlns:a16="http://schemas.microsoft.com/office/drawing/2014/main" id="{FA439DFF-969F-494B-AC9C-4713A2BD0EBF}"/>
              </a:ext>
            </a:extLst>
          </p:cNvPr>
          <p:cNvSpPr>
            <a:spLocks noGrp="1"/>
          </p:cNvSpPr>
          <p:nvPr>
            <p:ph type="sldNum" sz="quarter" idx="4294967295"/>
          </p:nvPr>
        </p:nvSpPr>
        <p:spPr>
          <a:xfrm>
            <a:off x="8484882" y="4589822"/>
            <a:ext cx="576064" cy="369332"/>
          </a:xfrm>
          <a:prstGeom prst="rect">
            <a:avLst/>
          </a:prstGeom>
        </p:spPr>
        <p:txBody>
          <a:bodyPr/>
          <a:lstStyle/>
          <a:p>
            <a:fld id="{2E9D0601-AD5E-470A-A05D-6619E3A3DD8E}" type="slidenum">
              <a:rPr lang="vi-VN" smtClean="0"/>
              <a:pPr/>
              <a:t>13</a:t>
            </a:fld>
            <a:endParaRPr lang="vi-VN"/>
          </a:p>
        </p:txBody>
      </p:sp>
      <p:pic>
        <p:nvPicPr>
          <p:cNvPr id="8" name="Picture 7">
            <a:extLst>
              <a:ext uri="{FF2B5EF4-FFF2-40B4-BE49-F238E27FC236}">
                <a16:creationId xmlns:a16="http://schemas.microsoft.com/office/drawing/2014/main" id="{286D3126-7B6E-4B24-B8A8-DBA1DA4D88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8064" y="1355325"/>
            <a:ext cx="2257425" cy="2019300"/>
          </a:xfrm>
          <a:prstGeom prst="rect">
            <a:avLst/>
          </a:prstGeom>
        </p:spPr>
      </p:pic>
      <p:sp>
        <p:nvSpPr>
          <p:cNvPr id="29" name="Oval 28">
            <a:extLst>
              <a:ext uri="{FF2B5EF4-FFF2-40B4-BE49-F238E27FC236}">
                <a16:creationId xmlns:a16="http://schemas.microsoft.com/office/drawing/2014/main" id="{F1A16CF2-CF08-4B5D-92C7-62F5C5B798B1}"/>
              </a:ext>
            </a:extLst>
          </p:cNvPr>
          <p:cNvSpPr/>
          <p:nvPr/>
        </p:nvSpPr>
        <p:spPr>
          <a:xfrm>
            <a:off x="0" y="1615359"/>
            <a:ext cx="1080120" cy="49634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ANN</a:t>
            </a:r>
          </a:p>
        </p:txBody>
      </p:sp>
      <p:sp>
        <p:nvSpPr>
          <p:cNvPr id="30" name="TextBox 29">
            <a:extLst>
              <a:ext uri="{FF2B5EF4-FFF2-40B4-BE49-F238E27FC236}">
                <a16:creationId xmlns:a16="http://schemas.microsoft.com/office/drawing/2014/main" id="{C79C7908-2019-44F6-9532-E542A114AE82}"/>
              </a:ext>
            </a:extLst>
          </p:cNvPr>
          <p:cNvSpPr txBox="1"/>
          <p:nvPr/>
        </p:nvSpPr>
        <p:spPr>
          <a:xfrm>
            <a:off x="1259632" y="1186520"/>
            <a:ext cx="3312368"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Mô</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hình</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tính</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toán</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toán</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học</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a:t>
            </a:r>
          </a:p>
        </p:txBody>
      </p:sp>
      <p:sp>
        <p:nvSpPr>
          <p:cNvPr id="31" name="TextBox 30">
            <a:extLst>
              <a:ext uri="{FF2B5EF4-FFF2-40B4-BE49-F238E27FC236}">
                <a16:creationId xmlns:a16="http://schemas.microsoft.com/office/drawing/2014/main" id="{1A72F88B-E82D-4ADD-B531-867B43361504}"/>
              </a:ext>
            </a:extLst>
          </p:cNvPr>
          <p:cNvSpPr txBox="1"/>
          <p:nvPr/>
        </p:nvSpPr>
        <p:spPr>
          <a:xfrm>
            <a:off x="1259632" y="1524977"/>
            <a:ext cx="3744416" cy="338554"/>
          </a:xfrm>
          <a:prstGeom prst="rect">
            <a:avLst/>
          </a:prstGeom>
          <a:noFill/>
        </p:spPr>
        <p:txBody>
          <a:bodyPr wrap="square" rtlCol="0">
            <a:spAutoFit/>
          </a:bodyPr>
          <a:lstStyle/>
          <a:p>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Dựa</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trên</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mạng</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nơ-ron</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sinh</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học</a:t>
            </a:r>
            <a:endPar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5718BC5B-3180-46BE-95D4-5A7CADB9CBD3}"/>
              </a:ext>
            </a:extLst>
          </p:cNvPr>
          <p:cNvSpPr txBox="1"/>
          <p:nvPr/>
        </p:nvSpPr>
        <p:spPr>
          <a:xfrm>
            <a:off x="1259632" y="1932597"/>
            <a:ext cx="3744416" cy="584775"/>
          </a:xfrm>
          <a:prstGeom prst="rect">
            <a:avLst/>
          </a:prstGeom>
          <a:noFill/>
        </p:spPr>
        <p:txBody>
          <a:bodyPr wrap="square" rtlCol="0">
            <a:spAutoFit/>
          </a:bodyPr>
          <a:lstStyle/>
          <a:p>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Gồm</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số</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lượng</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lớn</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nơ-ron</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được</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kết</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nối</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với</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nhau</a:t>
            </a:r>
            <a:endPar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9A51649C-16DD-4266-8DC1-B13AE2744ECD}"/>
              </a:ext>
            </a:extLst>
          </p:cNvPr>
          <p:cNvSpPr txBox="1"/>
          <p:nvPr/>
        </p:nvSpPr>
        <p:spPr>
          <a:xfrm>
            <a:off x="1259632" y="2586438"/>
            <a:ext cx="3744416" cy="584775"/>
          </a:xfrm>
          <a:prstGeom prst="rect">
            <a:avLst/>
          </a:prstGeom>
          <a:noFill/>
        </p:spPr>
        <p:txBody>
          <a:bodyPr wrap="square" rtlCol="0">
            <a:spAutoFit/>
          </a:bodyPr>
          <a:lstStyle/>
          <a:p>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3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thành</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ko-KR" sz="1600" b="1" dirty="0" err="1">
                <a:solidFill>
                  <a:schemeClr val="tx1">
                    <a:lumMod val="75000"/>
                    <a:lumOff val="25000"/>
                  </a:schemeClr>
                </a:solidFill>
                <a:latin typeface="Times New Roman" panose="02020603050405020304" pitchFamily="18" charset="0"/>
                <a:cs typeface="Times New Roman" panose="02020603050405020304" pitchFamily="18" charset="0"/>
              </a:rPr>
              <a:t>phần</a:t>
            </a:r>
            <a:r>
              <a:rPr lang="en-US" altLang="ko-KR" sz="1600" b="1" dirty="0">
                <a:solidFill>
                  <a:schemeClr val="tx1">
                    <a:lumMod val="75000"/>
                    <a:lumOff val="25000"/>
                  </a:schemeClr>
                </a:solidFill>
                <a:latin typeface="Times New Roman" panose="02020603050405020304" pitchFamily="18" charset="0"/>
                <a:cs typeface="Times New Roman" panose="02020603050405020304" pitchFamily="18" charset="0"/>
              </a:rPr>
              <a:t>: Input layer, Hidden layer, Output layer</a:t>
            </a:r>
          </a:p>
        </p:txBody>
      </p:sp>
    </p:spTree>
    <p:extLst>
      <p:ext uri="{BB962C8B-B14F-4D97-AF65-F5344CB8AC3E}">
        <p14:creationId xmlns:p14="http://schemas.microsoft.com/office/powerpoint/2010/main" val="30755518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7" grpId="0"/>
      <p:bldP spid="29" grpId="0" animBg="1"/>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pPr lvl="0"/>
            <a:r>
              <a:rPr lang="en-US" altLang="ko-KR" sz="1600">
                <a:latin typeface="Georgia" panose="02040502050405020303" pitchFamily="18" charset="0"/>
              </a:rPr>
              <a:t>Quá trình xử lý thông tin của một ANN</a:t>
            </a:r>
          </a:p>
        </p:txBody>
      </p:sp>
      <p:sp>
        <p:nvSpPr>
          <p:cNvPr id="5" name="Slide Number Placeholder 4">
            <a:extLst>
              <a:ext uri="{FF2B5EF4-FFF2-40B4-BE49-F238E27FC236}">
                <a16:creationId xmlns:a16="http://schemas.microsoft.com/office/drawing/2014/main" id="{13614647-BF06-4EF6-AEC1-5AF0040A08C1}"/>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14</a:t>
            </a:fld>
            <a:endParaRPr lang="vi-VN"/>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2" name="Oval 21"/>
          <p:cNvSpPr>
            <a:spLocks noChangeAspect="1"/>
          </p:cNvSpPr>
          <p:nvPr/>
        </p:nvSpPr>
        <p:spPr>
          <a:xfrm>
            <a:off x="5594072" y="2370102"/>
            <a:ext cx="405329" cy="4087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7" name="Rectangle 6">
            <a:extLst>
              <a:ext uri="{FF2B5EF4-FFF2-40B4-BE49-F238E27FC236}">
                <a16:creationId xmlns:a16="http://schemas.microsoft.com/office/drawing/2014/main" id="{32D70125-3228-4961-967F-6C742DD7DF6D}"/>
              </a:ext>
            </a:extLst>
          </p:cNvPr>
          <p:cNvSpPr/>
          <p:nvPr/>
        </p:nvSpPr>
        <p:spPr>
          <a:xfrm>
            <a:off x="755576" y="1657579"/>
            <a:ext cx="428322"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1</a:t>
            </a:r>
            <a:endParaRPr lang="vi-VN"/>
          </a:p>
        </p:txBody>
      </p:sp>
      <p:sp>
        <p:nvSpPr>
          <p:cNvPr id="8" name="Rectangle 7">
            <a:extLst>
              <a:ext uri="{FF2B5EF4-FFF2-40B4-BE49-F238E27FC236}">
                <a16:creationId xmlns:a16="http://schemas.microsoft.com/office/drawing/2014/main" id="{0E63C9C5-9D14-4DBF-9B1F-660B43321B6D}"/>
              </a:ext>
            </a:extLst>
          </p:cNvPr>
          <p:cNvSpPr/>
          <p:nvPr/>
        </p:nvSpPr>
        <p:spPr>
          <a:xfrm>
            <a:off x="755576" y="2486794"/>
            <a:ext cx="434734"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2</a:t>
            </a:r>
            <a:endParaRPr lang="vi-VN"/>
          </a:p>
        </p:txBody>
      </p:sp>
      <p:sp>
        <p:nvSpPr>
          <p:cNvPr id="9" name="Rectangle 8">
            <a:extLst>
              <a:ext uri="{FF2B5EF4-FFF2-40B4-BE49-F238E27FC236}">
                <a16:creationId xmlns:a16="http://schemas.microsoft.com/office/drawing/2014/main" id="{36DD8552-0D90-44CF-AB94-5D33E97ED097}"/>
              </a:ext>
            </a:extLst>
          </p:cNvPr>
          <p:cNvSpPr/>
          <p:nvPr/>
        </p:nvSpPr>
        <p:spPr>
          <a:xfrm>
            <a:off x="784050" y="3807889"/>
            <a:ext cx="394660"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X</a:t>
            </a:r>
            <a:r>
              <a:rPr lang="en-US" baseline="-25000">
                <a:latin typeface="Georgia" panose="02040502050405020303" pitchFamily="18" charset="0"/>
                <a:ea typeface="Times New Roman" panose="02020603050405020304" pitchFamily="18" charset="0"/>
              </a:rPr>
              <a:t>i</a:t>
            </a:r>
            <a:endParaRPr lang="vi-VN"/>
          </a:p>
        </p:txBody>
      </p:sp>
      <p:sp>
        <p:nvSpPr>
          <p:cNvPr id="10" name="Oval 9">
            <a:extLst>
              <a:ext uri="{FF2B5EF4-FFF2-40B4-BE49-F238E27FC236}">
                <a16:creationId xmlns:a16="http://schemas.microsoft.com/office/drawing/2014/main" id="{00D3A00A-1854-47AF-BB7E-80186863A512}"/>
              </a:ext>
            </a:extLst>
          </p:cNvPr>
          <p:cNvSpPr/>
          <p:nvPr/>
        </p:nvSpPr>
        <p:spPr>
          <a:xfrm>
            <a:off x="1907704" y="149149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Georgia" panose="02040502050405020303" pitchFamily="18" charset="0"/>
              </a:rPr>
              <a:t>W</a:t>
            </a:r>
            <a:r>
              <a:rPr lang="en-US" baseline="-25000" dirty="0">
                <a:latin typeface="Georgia" panose="02040502050405020303" pitchFamily="18" charset="0"/>
              </a:rPr>
              <a:t>1j</a:t>
            </a:r>
            <a:endParaRPr lang="vi-VN" dirty="0"/>
          </a:p>
        </p:txBody>
      </p:sp>
      <p:sp>
        <p:nvSpPr>
          <p:cNvPr id="23" name="Oval 22">
            <a:extLst>
              <a:ext uri="{FF2B5EF4-FFF2-40B4-BE49-F238E27FC236}">
                <a16:creationId xmlns:a16="http://schemas.microsoft.com/office/drawing/2014/main" id="{63011FCE-502E-4DF4-BCF9-65F9889ECCDE}"/>
              </a:ext>
            </a:extLst>
          </p:cNvPr>
          <p:cNvSpPr/>
          <p:nvPr/>
        </p:nvSpPr>
        <p:spPr>
          <a:xfrm>
            <a:off x="1907704"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W</a:t>
            </a:r>
            <a:r>
              <a:rPr lang="en-US" baseline="-25000">
                <a:latin typeface="Georgia" panose="02040502050405020303" pitchFamily="18" charset="0"/>
              </a:rPr>
              <a:t>2j</a:t>
            </a:r>
            <a:endParaRPr lang="vi-VN"/>
          </a:p>
        </p:txBody>
      </p:sp>
      <p:sp>
        <p:nvSpPr>
          <p:cNvPr id="25" name="Oval 24">
            <a:extLst>
              <a:ext uri="{FF2B5EF4-FFF2-40B4-BE49-F238E27FC236}">
                <a16:creationId xmlns:a16="http://schemas.microsoft.com/office/drawing/2014/main" id="{1969EA92-63E5-4B2A-A24C-F4317B1CA425}"/>
              </a:ext>
            </a:extLst>
          </p:cNvPr>
          <p:cNvSpPr/>
          <p:nvPr/>
        </p:nvSpPr>
        <p:spPr>
          <a:xfrm>
            <a:off x="1907704" y="3641800"/>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W</a:t>
            </a:r>
            <a:r>
              <a:rPr lang="en-US" baseline="-25000">
                <a:latin typeface="Georgia" panose="02040502050405020303" pitchFamily="18" charset="0"/>
              </a:rPr>
              <a:t>ij</a:t>
            </a:r>
            <a:endParaRPr lang="vi-VN"/>
          </a:p>
        </p:txBody>
      </p:sp>
      <p:sp>
        <p:nvSpPr>
          <p:cNvPr id="11" name="Rectangle 10">
            <a:extLst>
              <a:ext uri="{FF2B5EF4-FFF2-40B4-BE49-F238E27FC236}">
                <a16:creationId xmlns:a16="http://schemas.microsoft.com/office/drawing/2014/main" id="{40FF5C0F-02D2-4BFC-8DCC-B4506AA507B1}"/>
              </a:ext>
            </a:extLst>
          </p:cNvPr>
          <p:cNvSpPr/>
          <p:nvPr/>
        </p:nvSpPr>
        <p:spPr>
          <a:xfrm>
            <a:off x="3491880" y="2193000"/>
            <a:ext cx="2083419" cy="953483"/>
          </a:xfrm>
          <a:prstGeom prst="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N</a:t>
            </a:r>
            <a:r>
              <a:rPr lang="vi-VN"/>
              <a:t>ơ</a:t>
            </a:r>
            <a:r>
              <a:rPr lang="en-US">
                <a:latin typeface="Georgia" panose="02040502050405020303" pitchFamily="18" charset="0"/>
              </a:rPr>
              <a:t>-ron j = W</a:t>
            </a:r>
            <a:r>
              <a:rPr lang="en-US" baseline="-25000">
                <a:latin typeface="Georgia" panose="02040502050405020303" pitchFamily="18" charset="0"/>
              </a:rPr>
              <a:t>ij</a:t>
            </a:r>
            <a:r>
              <a:rPr lang="en-US">
                <a:latin typeface="Georgia" panose="02040502050405020303" pitchFamily="18" charset="0"/>
              </a:rPr>
              <a:t>X</a:t>
            </a:r>
            <a:r>
              <a:rPr lang="en-US" baseline="-25000">
                <a:latin typeface="Georgia" panose="02040502050405020303" pitchFamily="18" charset="0"/>
              </a:rPr>
              <a:t>i</a:t>
            </a:r>
            <a:endParaRPr lang="vi-VN"/>
          </a:p>
        </p:txBody>
      </p:sp>
      <p:sp>
        <p:nvSpPr>
          <p:cNvPr id="26" name="Oval 25">
            <a:extLst>
              <a:ext uri="{FF2B5EF4-FFF2-40B4-BE49-F238E27FC236}">
                <a16:creationId xmlns:a16="http://schemas.microsoft.com/office/drawing/2014/main" id="{81C71197-9E0A-4E9B-A733-4FE55804A375}"/>
              </a:ext>
            </a:extLst>
          </p:cNvPr>
          <p:cNvSpPr/>
          <p:nvPr/>
        </p:nvSpPr>
        <p:spPr>
          <a:xfrm>
            <a:off x="6119712" y="2318986"/>
            <a:ext cx="864096" cy="701510"/>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endParaRPr lang="vi-VN"/>
          </a:p>
        </p:txBody>
      </p:sp>
      <p:cxnSp>
        <p:nvCxnSpPr>
          <p:cNvPr id="13" name="Connector: Elbow 12">
            <a:extLst>
              <a:ext uri="{FF2B5EF4-FFF2-40B4-BE49-F238E27FC236}">
                <a16:creationId xmlns:a16="http://schemas.microsoft.com/office/drawing/2014/main" id="{C7B91406-8661-43DF-9065-E51BDDA1DE0E}"/>
              </a:ext>
            </a:extLst>
          </p:cNvPr>
          <p:cNvCxnSpPr/>
          <p:nvPr/>
        </p:nvCxnSpPr>
        <p:spPr>
          <a:xfrm flipV="1">
            <a:off x="6369333" y="2499742"/>
            <a:ext cx="364853" cy="279074"/>
          </a:xfrm>
          <a:prstGeom prst="bentConnector3">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55B6C09-89A5-4025-9871-199A7726BAD0}"/>
              </a:ext>
            </a:extLst>
          </p:cNvPr>
          <p:cNvCxnSpPr>
            <a:stCxn id="7" idx="3"/>
            <a:endCxn id="10" idx="2"/>
          </p:cNvCxnSpPr>
          <p:nvPr/>
        </p:nvCxnSpPr>
        <p:spPr>
          <a:xfrm>
            <a:off x="1183898" y="1842245"/>
            <a:ext cx="7238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AB39AE-DC36-4D6F-930B-E5F4D929D013}"/>
              </a:ext>
            </a:extLst>
          </p:cNvPr>
          <p:cNvCxnSpPr>
            <a:cxnSpLocks/>
            <a:stCxn id="8" idx="3"/>
            <a:endCxn id="23" idx="2"/>
          </p:cNvCxnSpPr>
          <p:nvPr/>
        </p:nvCxnSpPr>
        <p:spPr>
          <a:xfrm flipV="1">
            <a:off x="1190310" y="2669741"/>
            <a:ext cx="717394" cy="1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463FF0F-399E-4C91-87D1-4389C01D3585}"/>
              </a:ext>
            </a:extLst>
          </p:cNvPr>
          <p:cNvCxnSpPr>
            <a:stCxn id="9" idx="3"/>
            <a:endCxn id="25" idx="2"/>
          </p:cNvCxnSpPr>
          <p:nvPr/>
        </p:nvCxnSpPr>
        <p:spPr>
          <a:xfrm>
            <a:off x="1178710" y="3992555"/>
            <a:ext cx="72899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BB3E4C0-1AD4-43AB-98A7-F576163F7D96}"/>
              </a:ext>
            </a:extLst>
          </p:cNvPr>
          <p:cNvCxnSpPr>
            <a:stCxn id="10" idx="6"/>
            <a:endCxn id="11" idx="1"/>
          </p:cNvCxnSpPr>
          <p:nvPr/>
        </p:nvCxnSpPr>
        <p:spPr>
          <a:xfrm>
            <a:off x="2771800" y="1842245"/>
            <a:ext cx="720080" cy="8274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474993-8A49-411D-9D7A-BA9A7C4E329A}"/>
              </a:ext>
            </a:extLst>
          </p:cNvPr>
          <p:cNvCxnSpPr>
            <a:stCxn id="23" idx="6"/>
            <a:endCxn id="11" idx="1"/>
          </p:cNvCxnSpPr>
          <p:nvPr/>
        </p:nvCxnSpPr>
        <p:spPr>
          <a:xfrm>
            <a:off x="2771800" y="2669741"/>
            <a:ext cx="720080"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1E0798-EC99-4CDE-B12E-43FC83CB69CB}"/>
              </a:ext>
            </a:extLst>
          </p:cNvPr>
          <p:cNvCxnSpPr>
            <a:stCxn id="25" idx="6"/>
            <a:endCxn id="11" idx="1"/>
          </p:cNvCxnSpPr>
          <p:nvPr/>
        </p:nvCxnSpPr>
        <p:spPr>
          <a:xfrm flipV="1">
            <a:off x="2771800" y="2669742"/>
            <a:ext cx="720080" cy="1322813"/>
          </a:xfrm>
          <a:prstGeom prst="line">
            <a:avLst/>
          </a:prstGeom>
          <a:ln/>
        </p:spPr>
        <p:style>
          <a:lnRef idx="3">
            <a:schemeClr val="lt1"/>
          </a:lnRef>
          <a:fillRef idx="1">
            <a:schemeClr val="accent2"/>
          </a:fillRef>
          <a:effectRef idx="1">
            <a:schemeClr val="accent2"/>
          </a:effectRef>
          <a:fontRef idx="minor">
            <a:schemeClr val="lt1"/>
          </a:fontRef>
        </p:style>
      </p:cxnSp>
      <p:cxnSp>
        <p:nvCxnSpPr>
          <p:cNvPr id="49" name="Straight Arrow Connector 48">
            <a:extLst>
              <a:ext uri="{FF2B5EF4-FFF2-40B4-BE49-F238E27FC236}">
                <a16:creationId xmlns:a16="http://schemas.microsoft.com/office/drawing/2014/main" id="{17E31D3D-E53B-420B-AC9B-E6D35A5D1B24}"/>
              </a:ext>
            </a:extLst>
          </p:cNvPr>
          <p:cNvCxnSpPr>
            <a:stCxn id="11" idx="3"/>
            <a:endCxn id="26" idx="2"/>
          </p:cNvCxnSpPr>
          <p:nvPr/>
        </p:nvCxnSpPr>
        <p:spPr>
          <a:xfrm flipV="1">
            <a:off x="5575299" y="2669741"/>
            <a:ext cx="54441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6651E1C-A42A-410F-87B9-E5BF2998C2E1}"/>
              </a:ext>
            </a:extLst>
          </p:cNvPr>
          <p:cNvCxnSpPr>
            <a:stCxn id="26" idx="6"/>
          </p:cNvCxnSpPr>
          <p:nvPr/>
        </p:nvCxnSpPr>
        <p:spPr>
          <a:xfrm>
            <a:off x="6983808" y="2669741"/>
            <a:ext cx="61252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BE36FBAB-F130-4AE5-9AD2-A528D3F270AD}"/>
              </a:ext>
            </a:extLst>
          </p:cNvPr>
          <p:cNvSpPr/>
          <p:nvPr/>
        </p:nvSpPr>
        <p:spPr>
          <a:xfrm>
            <a:off x="572032" y="1100076"/>
            <a:ext cx="85472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Inputs</a:t>
            </a:r>
            <a:endParaRPr lang="vi-VN"/>
          </a:p>
        </p:txBody>
      </p:sp>
      <p:sp>
        <p:nvSpPr>
          <p:cNvPr id="53" name="Rectangle 52">
            <a:extLst>
              <a:ext uri="{FF2B5EF4-FFF2-40B4-BE49-F238E27FC236}">
                <a16:creationId xmlns:a16="http://schemas.microsoft.com/office/drawing/2014/main" id="{96660D28-6A3D-4B22-A7BD-12A8515F6C38}"/>
              </a:ext>
            </a:extLst>
          </p:cNvPr>
          <p:cNvSpPr/>
          <p:nvPr/>
        </p:nvSpPr>
        <p:spPr>
          <a:xfrm>
            <a:off x="1835696" y="1100076"/>
            <a:ext cx="1019831"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Weights</a:t>
            </a:r>
            <a:endParaRPr lang="vi-VN"/>
          </a:p>
        </p:txBody>
      </p:sp>
      <p:sp>
        <p:nvSpPr>
          <p:cNvPr id="54" name="Rectangle 53">
            <a:extLst>
              <a:ext uri="{FF2B5EF4-FFF2-40B4-BE49-F238E27FC236}">
                <a16:creationId xmlns:a16="http://schemas.microsoft.com/office/drawing/2014/main" id="{AFBE21C1-5C9B-4E4E-AAD9-0C680B07AFD9}"/>
              </a:ext>
            </a:extLst>
          </p:cNvPr>
          <p:cNvSpPr/>
          <p:nvPr/>
        </p:nvSpPr>
        <p:spPr>
          <a:xfrm>
            <a:off x="3864175" y="3316009"/>
            <a:ext cx="1479892"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Summations</a:t>
            </a:r>
            <a:endParaRPr lang="vi-VN"/>
          </a:p>
        </p:txBody>
      </p:sp>
      <p:sp>
        <p:nvSpPr>
          <p:cNvPr id="55" name="Rectangle 54">
            <a:extLst>
              <a:ext uri="{FF2B5EF4-FFF2-40B4-BE49-F238E27FC236}">
                <a16:creationId xmlns:a16="http://schemas.microsoft.com/office/drawing/2014/main" id="{055F6ED3-CFE9-4B48-905A-499F3F7F984F}"/>
              </a:ext>
            </a:extLst>
          </p:cNvPr>
          <p:cNvSpPr/>
          <p:nvPr/>
        </p:nvSpPr>
        <p:spPr>
          <a:xfrm>
            <a:off x="5658790" y="3312571"/>
            <a:ext cx="1970411" cy="369332"/>
          </a:xfrm>
          <a:prstGeom prst="rect">
            <a:avLst/>
          </a:prstGeom>
        </p:spPr>
        <p:txBody>
          <a:bodyPr wrap="none">
            <a:spAutoFit/>
          </a:bodyPr>
          <a:lstStyle/>
          <a:p>
            <a:r>
              <a:rPr lang="en-US" dirty="0">
                <a:latin typeface="Georgia" panose="02040502050405020303" pitchFamily="18" charset="0"/>
                <a:ea typeface="Times New Roman" panose="02020603050405020304" pitchFamily="18" charset="0"/>
              </a:rPr>
              <a:t>Transfer function</a:t>
            </a:r>
            <a:endParaRPr lang="vi-VN" dirty="0"/>
          </a:p>
        </p:txBody>
      </p:sp>
      <p:sp>
        <p:nvSpPr>
          <p:cNvPr id="56" name="Rectangle 55">
            <a:extLst>
              <a:ext uri="{FF2B5EF4-FFF2-40B4-BE49-F238E27FC236}">
                <a16:creationId xmlns:a16="http://schemas.microsoft.com/office/drawing/2014/main" id="{0CFA3DB8-1B56-4081-951D-2A0108DC57BF}"/>
              </a:ext>
            </a:extLst>
          </p:cNvPr>
          <p:cNvSpPr/>
          <p:nvPr/>
        </p:nvSpPr>
        <p:spPr>
          <a:xfrm>
            <a:off x="6877138" y="1886661"/>
            <a:ext cx="914033"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Output</a:t>
            </a:r>
            <a:endParaRPr lang="vi-VN"/>
          </a:p>
        </p:txBody>
      </p:sp>
      <p:sp>
        <p:nvSpPr>
          <p:cNvPr id="57" name="Rectangle 56">
            <a:extLst>
              <a:ext uri="{FF2B5EF4-FFF2-40B4-BE49-F238E27FC236}">
                <a16:creationId xmlns:a16="http://schemas.microsoft.com/office/drawing/2014/main" id="{2EBD2FEE-E78F-4FDE-A0B2-CFB9B64B5E99}"/>
              </a:ext>
            </a:extLst>
          </p:cNvPr>
          <p:cNvSpPr/>
          <p:nvPr/>
        </p:nvSpPr>
        <p:spPr>
          <a:xfrm>
            <a:off x="7092742" y="2213575"/>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Y</a:t>
            </a:r>
            <a:r>
              <a:rPr lang="en-US" baseline="-25000">
                <a:latin typeface="Georgia" panose="02040502050405020303" pitchFamily="18" charset="0"/>
                <a:ea typeface="Times New Roman" panose="02020603050405020304" pitchFamily="18" charset="0"/>
              </a:rPr>
              <a:t>j</a:t>
            </a:r>
            <a:endParaRPr lang="vi-VN"/>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66EB57E-366B-41BF-92D6-09F322ED3A27}"/>
                  </a:ext>
                </a:extLst>
              </p:cNvPr>
              <p:cNvSpPr/>
              <p:nvPr/>
            </p:nvSpPr>
            <p:spPr>
              <a:xfrm>
                <a:off x="5785940" y="3764849"/>
                <a:ext cx="1369286" cy="533608"/>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Y</a:t>
                </a:r>
                <a:r>
                  <a:rPr lang="en-US" baseline="-25000">
                    <a:latin typeface="Georgia" panose="02040502050405020303" pitchFamily="18" charset="0"/>
                    <a:ea typeface="Times New Roman" panose="02020603050405020304" pitchFamily="18" charset="0"/>
                  </a:rPr>
                  <a:t>T</a:t>
                </a:r>
                <a:r>
                  <a:rPr lang="en-US">
                    <a:latin typeface="Georgia" panose="02040502050405020303" pitchFamily="18" charset="0"/>
                    <a:ea typeface="Times New Roman" panose="02020603050405020304" pitchFamily="18" charset="0"/>
                  </a:rPr>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m:rPr>
                            <m:nor/>
                          </m:rPr>
                          <a:rPr lang="en-US">
                            <a:latin typeface="Georgia" panose="02040502050405020303" pitchFamily="18" charset="0"/>
                            <a:ea typeface="Times New Roman" panose="02020603050405020304" pitchFamily="18" charset="0"/>
                          </a:rPr>
                          <m:t>(1+</m:t>
                        </m:r>
                        <m:r>
                          <m:rPr>
                            <m:nor/>
                          </m:rPr>
                          <a:rPr lang="en-US">
                            <a:latin typeface="Georgia" panose="02040502050405020303" pitchFamily="18" charset="0"/>
                            <a:ea typeface="Times New Roman" panose="02020603050405020304" pitchFamily="18" charset="0"/>
                          </a:rPr>
                          <m:t>e</m:t>
                        </m:r>
                        <m:r>
                          <m:rPr>
                            <m:nor/>
                          </m:rPr>
                          <a:rPr lang="en-US" baseline="30000">
                            <a:latin typeface="Georgia" panose="02040502050405020303" pitchFamily="18" charset="0"/>
                            <a:ea typeface="Times New Roman" panose="02020603050405020304" pitchFamily="18" charset="0"/>
                          </a:rPr>
                          <m:t>−</m:t>
                        </m:r>
                        <m:r>
                          <m:rPr>
                            <m:nor/>
                          </m:rPr>
                          <a:rPr lang="en-US" baseline="30000">
                            <a:latin typeface="Georgia" panose="02040502050405020303" pitchFamily="18" charset="0"/>
                            <a:ea typeface="Times New Roman" panose="02020603050405020304" pitchFamily="18" charset="0"/>
                          </a:rPr>
                          <m:t>Y</m:t>
                        </m:r>
                        <m:r>
                          <m:rPr>
                            <m:nor/>
                          </m:rPr>
                          <a:rPr lang="en-US">
                            <a:latin typeface="Georgia" panose="02040502050405020303" pitchFamily="18" charset="0"/>
                            <a:ea typeface="Times New Roman" panose="02020603050405020304" pitchFamily="18" charset="0"/>
                          </a:rPr>
                          <m:t>)</m:t>
                        </m:r>
                      </m:den>
                    </m:f>
                  </m:oMath>
                </a14:m>
                <a:endParaRPr lang="vi-VN"/>
              </a:p>
            </p:txBody>
          </p:sp>
        </mc:Choice>
        <mc:Fallback xmlns="">
          <p:sp>
            <p:nvSpPr>
              <p:cNvPr id="4" name="Rectangle 3">
                <a:extLst>
                  <a:ext uri="{FF2B5EF4-FFF2-40B4-BE49-F238E27FC236}">
                    <a16:creationId xmlns:a16="http://schemas.microsoft.com/office/drawing/2014/main" id="{B66EB57E-366B-41BF-92D6-09F322ED3A27}"/>
                  </a:ext>
                </a:extLst>
              </p:cNvPr>
              <p:cNvSpPr>
                <a:spLocks noRot="1" noChangeAspect="1" noMove="1" noResize="1" noEditPoints="1" noAdjustHandles="1" noChangeArrowheads="1" noChangeShapeType="1" noTextEdit="1"/>
              </p:cNvSpPr>
              <p:nvPr/>
            </p:nvSpPr>
            <p:spPr>
              <a:xfrm>
                <a:off x="5785940" y="3764849"/>
                <a:ext cx="1369286" cy="533608"/>
              </a:xfrm>
              <a:prstGeom prst="rect">
                <a:avLst/>
              </a:prstGeom>
              <a:blipFill>
                <a:blip r:embed="rId2"/>
                <a:stretch>
                  <a:fillRect l="-3556" b="-11494"/>
                </a:stretch>
              </a:blipFill>
            </p:spPr>
            <p:txBody>
              <a:bodyPr/>
              <a:lstStyle/>
              <a:p>
                <a:r>
                  <a:rPr lang="vi-VN">
                    <a:noFill/>
                  </a:rPr>
                  <a:t> </a:t>
                </a:r>
              </a:p>
            </p:txBody>
          </p:sp>
        </mc:Fallback>
      </mc:AlternateContent>
      <p:sp>
        <p:nvSpPr>
          <p:cNvPr id="38" name="Rectangle 37">
            <a:extLst>
              <a:ext uri="{FF2B5EF4-FFF2-40B4-BE49-F238E27FC236}">
                <a16:creationId xmlns:a16="http://schemas.microsoft.com/office/drawing/2014/main" id="{9ED11EAC-A01F-41DA-A62C-8AFF2FF3560E}"/>
              </a:ext>
            </a:extLst>
          </p:cNvPr>
          <p:cNvSpPr/>
          <p:nvPr/>
        </p:nvSpPr>
        <p:spPr>
          <a:xfrm>
            <a:off x="755576" y="3131343"/>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a:t>
            </a:r>
            <a:endParaRPr lang="vi-VN"/>
          </a:p>
        </p:txBody>
      </p:sp>
      <p:sp>
        <p:nvSpPr>
          <p:cNvPr id="39" name="Rectangle 38">
            <a:extLst>
              <a:ext uri="{FF2B5EF4-FFF2-40B4-BE49-F238E27FC236}">
                <a16:creationId xmlns:a16="http://schemas.microsoft.com/office/drawing/2014/main" id="{1D4FD6D4-353F-48D1-81E2-14DCDB78518E}"/>
              </a:ext>
            </a:extLst>
          </p:cNvPr>
          <p:cNvSpPr/>
          <p:nvPr/>
        </p:nvSpPr>
        <p:spPr>
          <a:xfrm>
            <a:off x="2140441" y="3146482"/>
            <a:ext cx="372218" cy="369332"/>
          </a:xfrm>
          <a:prstGeom prst="rect">
            <a:avLst/>
          </a:prstGeom>
        </p:spPr>
        <p:txBody>
          <a:bodyPr wrap="none">
            <a:spAutoFit/>
          </a:bodyPr>
          <a:lstStyle/>
          <a:p>
            <a:r>
              <a:rPr lang="en-US">
                <a:latin typeface="Georgia" panose="02040502050405020303" pitchFamily="18" charset="0"/>
                <a:ea typeface="Times New Roman" panose="02020603050405020304" pitchFamily="18" charset="0"/>
              </a:rPr>
              <a:t>…</a:t>
            </a:r>
            <a:endParaRPr lang="vi-VN"/>
          </a:p>
        </p:txBody>
      </p:sp>
    </p:spTree>
    <p:extLst>
      <p:ext uri="{BB962C8B-B14F-4D97-AF65-F5344CB8AC3E}">
        <p14:creationId xmlns:p14="http://schemas.microsoft.com/office/powerpoint/2010/main" val="164822106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521804" y="688091"/>
            <a:ext cx="8100392" cy="477851"/>
          </a:xfrm>
        </p:spPr>
        <p:txBody>
          <a:bodyPr>
            <a:noAutofit/>
          </a:bodyPr>
          <a:lstStyle/>
          <a:p>
            <a:endParaRPr lang="en-US" altLang="ko-KR" sz="1600" dirty="0">
              <a:latin typeface="Georgia" panose="02040502050405020303" pitchFamily="18" charset="0"/>
            </a:endParaRPr>
          </a:p>
          <a:p>
            <a:r>
              <a:rPr lang="en-US" altLang="ko-KR" sz="1600" dirty="0" err="1">
                <a:latin typeface="Georgia" panose="02040502050405020303" pitchFamily="18" charset="0"/>
              </a:rPr>
              <a:t>Mạng</a:t>
            </a:r>
            <a:r>
              <a:rPr lang="en-US" altLang="ko-KR" sz="1600" dirty="0">
                <a:latin typeface="Georgia" panose="02040502050405020303" pitchFamily="18" charset="0"/>
              </a:rPr>
              <a:t> n</a:t>
            </a:r>
            <a:r>
              <a:rPr lang="vi-VN" altLang="ko-KR" sz="1600" dirty="0"/>
              <a:t>ơ</a:t>
            </a:r>
            <a:r>
              <a:rPr lang="en-US" altLang="ko-KR" sz="1600" dirty="0">
                <a:latin typeface="Georgia" panose="02040502050405020303" pitchFamily="18" charset="0"/>
              </a:rPr>
              <a:t>-</a:t>
            </a:r>
            <a:r>
              <a:rPr lang="en-US" altLang="ko-KR" sz="1600" dirty="0" err="1">
                <a:latin typeface="Georgia" panose="02040502050405020303" pitchFamily="18" charset="0"/>
              </a:rPr>
              <a:t>ron</a:t>
            </a:r>
            <a:r>
              <a:rPr lang="en-US" altLang="ko-KR" sz="1600" dirty="0">
                <a:latin typeface="Georgia" panose="02040502050405020303" pitchFamily="18" charset="0"/>
              </a:rPr>
              <a:t> </a:t>
            </a:r>
            <a:r>
              <a:rPr lang="en-US" altLang="ko-KR" sz="1600" dirty="0" err="1">
                <a:latin typeface="Georgia" panose="02040502050405020303" pitchFamily="18" charset="0"/>
              </a:rPr>
              <a:t>hồi</a:t>
            </a:r>
            <a:r>
              <a:rPr lang="en-US" altLang="ko-KR" sz="1600" dirty="0">
                <a:latin typeface="Georgia" panose="02040502050405020303" pitchFamily="18" charset="0"/>
              </a:rPr>
              <a:t> </a:t>
            </a:r>
            <a:r>
              <a:rPr lang="en-US" altLang="ko-KR" sz="1600" dirty="0" err="1">
                <a:latin typeface="Georgia" panose="02040502050405020303" pitchFamily="18" charset="0"/>
              </a:rPr>
              <a:t>quy</a:t>
            </a:r>
            <a:r>
              <a:rPr lang="en-US" altLang="ko-KR" sz="1600" dirty="0">
                <a:latin typeface="Georgia" panose="02040502050405020303" pitchFamily="18" charset="0"/>
              </a:rPr>
              <a:t> (Recurrent Neural Network - RNN)</a:t>
            </a:r>
            <a:endParaRPr lang="ko-KR" altLang="en-US" sz="1600" dirty="0">
              <a:latin typeface="Georgia" panose="02040502050405020303" pitchFamily="18" charset="0"/>
            </a:endParaRPr>
          </a:p>
          <a:p>
            <a:pPr lvl="0"/>
            <a:endParaRPr lang="en-US" altLang="ko-KR"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509059AE-0C3C-4482-B8B3-4CCF467150B5}"/>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15</a:t>
            </a:fld>
            <a:endParaRPr lang="vi-VN"/>
          </a:p>
        </p:txBody>
      </p:sp>
      <p:sp>
        <p:nvSpPr>
          <p:cNvPr id="21" name="Rectangle 9"/>
          <p:cNvSpPr/>
          <p:nvPr/>
        </p:nvSpPr>
        <p:spPr>
          <a:xfrm>
            <a:off x="3730716" y="2078480"/>
            <a:ext cx="322655" cy="302034"/>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2" name="Rectangle 16"/>
          <p:cNvSpPr/>
          <p:nvPr/>
        </p:nvSpPr>
        <p:spPr>
          <a:xfrm rot="2700000">
            <a:off x="3706805" y="3459389"/>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24" name="Rounded Rectangle 27"/>
          <p:cNvSpPr/>
          <p:nvPr/>
        </p:nvSpPr>
        <p:spPr>
          <a:xfrm>
            <a:off x="4946912" y="3370670"/>
            <a:ext cx="295178" cy="226737"/>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6" name="TextBox 25"/>
          <p:cNvSpPr txBox="1"/>
          <p:nvPr/>
        </p:nvSpPr>
        <p:spPr>
          <a:xfrm>
            <a:off x="323528" y="1348124"/>
            <a:ext cx="6243578" cy="646331"/>
          </a:xfrm>
          <a:prstGeom prst="rect">
            <a:avLst/>
          </a:prstGeom>
          <a:noFill/>
        </p:spPr>
        <p:txBody>
          <a:bodyPr wrap="square" rtlCol="0">
            <a:spAutoFit/>
          </a:bodyPr>
          <a:lstStyle/>
          <a:p>
            <a:pPr algn="just"/>
            <a:r>
              <a:rPr lang="en-US" altLang="ko-KR" dirty="0">
                <a:solidFill>
                  <a:schemeClr val="tx1">
                    <a:lumMod val="75000"/>
                    <a:lumOff val="25000"/>
                  </a:schemeClr>
                </a:solidFill>
                <a:latin typeface="Georgia" panose="02040502050405020303" pitchFamily="18" charset="0"/>
                <a:cs typeface="Arial" pitchFamily="34" charset="0"/>
              </a:rPr>
              <a:t>RNN </a:t>
            </a:r>
            <a:r>
              <a:rPr lang="en-US" altLang="ko-KR" dirty="0" err="1">
                <a:solidFill>
                  <a:schemeClr val="tx1">
                    <a:lumMod val="75000"/>
                    <a:lumOff val="25000"/>
                  </a:schemeClr>
                </a:solidFill>
                <a:latin typeface="Georgia" panose="02040502050405020303" pitchFamily="18" charset="0"/>
                <a:cs typeface="Arial" pitchFamily="34" charset="0"/>
              </a:rPr>
              <a:t>có</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thể</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coi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là</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bản</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sao</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của</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cùng</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một</a:t>
            </a:r>
            <a:r>
              <a:rPr lang="en-US" altLang="ko-KR" b="1" dirty="0">
                <a:solidFill>
                  <a:srgbClr val="32AEB8"/>
                </a:solidFill>
                <a:latin typeface="Georgia" panose="02040502050405020303" pitchFamily="18" charset="0"/>
                <a:cs typeface="Arial" pitchFamily="34" charset="0"/>
              </a:rPr>
              <a:t> </a:t>
            </a:r>
            <a:r>
              <a:rPr lang="en-US" altLang="ko-KR" b="1" dirty="0" err="1">
                <a:solidFill>
                  <a:srgbClr val="32AEB8"/>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trong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đó</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mỗi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đầu</a:t>
            </a:r>
            <a:r>
              <a:rPr lang="en-US" altLang="ko-KR" dirty="0">
                <a:solidFill>
                  <a:schemeClr val="tx1">
                    <a:lumMod val="75000"/>
                    <a:lumOff val="25000"/>
                  </a:schemeClr>
                </a:solidFill>
                <a:latin typeface="Georgia" panose="02040502050405020303" pitchFamily="18" charset="0"/>
                <a:cs typeface="Arial" pitchFamily="34" charset="0"/>
              </a:rPr>
              <a:t> ra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này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là</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đầu</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vào</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một</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khác</a:t>
            </a:r>
            <a:r>
              <a:rPr lang="en-US" altLang="ko-KR" dirty="0">
                <a:solidFill>
                  <a:schemeClr val="tx1">
                    <a:lumMod val="75000"/>
                    <a:lumOff val="25000"/>
                  </a:schemeClr>
                </a:solidFill>
                <a:latin typeface="Georgia" panose="02040502050405020303" pitchFamily="18" charset="0"/>
                <a:cs typeface="Arial" pitchFamily="34" charset="0"/>
              </a:rPr>
              <a:t>.   </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35" name="TextBox 34"/>
          <p:cNvSpPr txBox="1"/>
          <p:nvPr/>
        </p:nvSpPr>
        <p:spPr>
          <a:xfrm>
            <a:off x="323528" y="2410382"/>
            <a:ext cx="4444584" cy="1477328"/>
          </a:xfrm>
          <a:prstGeom prst="rect">
            <a:avLst/>
          </a:prstGeom>
          <a:noFill/>
        </p:spPr>
        <p:txBody>
          <a:bodyPr wrap="square" rtlCol="0">
            <a:spAutoFit/>
          </a:bodyPr>
          <a:lstStyle/>
          <a:p>
            <a:r>
              <a:rPr lang="en-US" altLang="ko-KR" dirty="0" err="1">
                <a:solidFill>
                  <a:schemeClr val="tx1">
                    <a:lumMod val="75000"/>
                    <a:lumOff val="25000"/>
                  </a:schemeClr>
                </a:solidFill>
                <a:latin typeface="Georgia" panose="02040502050405020303" pitchFamily="18" charset="0"/>
                <a:cs typeface="Arial" pitchFamily="34" charset="0"/>
              </a:rPr>
              <a:t>Các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ứng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dụng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của</a:t>
            </a:r>
            <a:r>
              <a:rPr lang="en-US" altLang="ko-KR" dirty="0">
                <a:solidFill>
                  <a:schemeClr val="tx1">
                    <a:lumMod val="75000"/>
                    <a:lumOff val="25000"/>
                  </a:schemeClr>
                </a:solidFill>
                <a:latin typeface="Georgia" panose="02040502050405020303" pitchFamily="18" charset="0"/>
                <a:cs typeface="Arial" pitchFamily="34" charset="0"/>
              </a:rPr>
              <a:t> RNN:</a:t>
            </a:r>
          </a:p>
          <a:p>
            <a:pPr marL="171450" indent="-171450">
              <a:buFont typeface="Wingdings" panose="05000000000000000000" pitchFamily="2" charset="2"/>
              <a:buChar char="ü"/>
            </a:pPr>
            <a:r>
              <a:rPr lang="en-US" altLang="ko-KR" dirty="0" err="1">
                <a:solidFill>
                  <a:schemeClr val="tx1">
                    <a:lumMod val="75000"/>
                    <a:lumOff val="25000"/>
                  </a:schemeClr>
                </a:solidFill>
                <a:latin typeface="Georgia" panose="02040502050405020303" pitchFamily="18" charset="0"/>
                <a:cs typeface="Arial" pitchFamily="34" charset="0"/>
              </a:rPr>
              <a:t>Mô</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hình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ngôn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ngữ</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và</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phát</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sinh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văn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bản</a:t>
            </a:r>
            <a:endParaRPr lang="en-US" altLang="ko-KR"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dirty="0" err="1">
                <a:solidFill>
                  <a:schemeClr val="tx1">
                    <a:lumMod val="75000"/>
                    <a:lumOff val="25000"/>
                  </a:schemeClr>
                </a:solidFill>
                <a:latin typeface="Georgia" panose="02040502050405020303" pitchFamily="18" charset="0"/>
                <a:cs typeface="Arial" pitchFamily="34" charset="0"/>
              </a:rPr>
              <a:t>Dịch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máy</a:t>
            </a:r>
            <a:endParaRPr lang="en-US" altLang="ko-KR"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dirty="0" err="1">
                <a:solidFill>
                  <a:schemeClr val="tx1">
                    <a:lumMod val="75000"/>
                    <a:lumOff val="25000"/>
                  </a:schemeClr>
                </a:solidFill>
                <a:latin typeface="Georgia" panose="02040502050405020303" pitchFamily="18" charset="0"/>
                <a:cs typeface="Arial" pitchFamily="34" charset="0"/>
              </a:rPr>
              <a:t>Nhận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diện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giọng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nói</a:t>
            </a:r>
            <a:endParaRPr lang="en-US" altLang="ko-KR"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dirty="0" err="1">
                <a:solidFill>
                  <a:schemeClr val="tx1">
                    <a:lumMod val="75000"/>
                    <a:lumOff val="25000"/>
                  </a:schemeClr>
                </a:solidFill>
                <a:latin typeface="Georgia" panose="02040502050405020303" pitchFamily="18" charset="0"/>
                <a:cs typeface="Arial" pitchFamily="34" charset="0"/>
              </a:rPr>
              <a:t>Mô</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tả</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hình</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ảnh</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6" name="Oval 5">
            <a:extLst>
              <a:ext uri="{FF2B5EF4-FFF2-40B4-BE49-F238E27FC236}">
                <a16:creationId xmlns:a16="http://schemas.microsoft.com/office/drawing/2014/main" id="{802A62EC-9BA4-4F48-80B3-7CB994FC6568}"/>
              </a:ext>
            </a:extLst>
          </p:cNvPr>
          <p:cNvSpPr/>
          <p:nvPr/>
        </p:nvSpPr>
        <p:spPr>
          <a:xfrm>
            <a:off x="6745906" y="1214148"/>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latin typeface="Georgia" panose="02040502050405020303" pitchFamily="18" charset="0"/>
              </a:rPr>
              <a:t>Output</a:t>
            </a:r>
            <a:endParaRPr lang="vi-VN" dirty="0"/>
          </a:p>
        </p:txBody>
      </p:sp>
      <p:sp>
        <p:nvSpPr>
          <p:cNvPr id="37" name="Rectangle: Rounded Corners 36">
            <a:extLst>
              <a:ext uri="{FF2B5EF4-FFF2-40B4-BE49-F238E27FC236}">
                <a16:creationId xmlns:a16="http://schemas.microsoft.com/office/drawing/2014/main" id="{0CA4AA42-9F08-40DA-A449-E4ADFB84A45D}"/>
              </a:ext>
            </a:extLst>
          </p:cNvPr>
          <p:cNvSpPr/>
          <p:nvPr/>
        </p:nvSpPr>
        <p:spPr>
          <a:xfrm>
            <a:off x="6732240" y="2571750"/>
            <a:ext cx="1296144" cy="504056"/>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A</a:t>
            </a:r>
            <a:endParaRPr lang="vi-VN"/>
          </a:p>
        </p:txBody>
      </p:sp>
      <p:sp>
        <p:nvSpPr>
          <p:cNvPr id="38" name="Oval 37">
            <a:extLst>
              <a:ext uri="{FF2B5EF4-FFF2-40B4-BE49-F238E27FC236}">
                <a16:creationId xmlns:a16="http://schemas.microsoft.com/office/drawing/2014/main" id="{3DB81B78-9070-452E-A753-4282C43AED27}"/>
              </a:ext>
            </a:extLst>
          </p:cNvPr>
          <p:cNvSpPr/>
          <p:nvPr/>
        </p:nvSpPr>
        <p:spPr>
          <a:xfrm>
            <a:off x="6745906" y="3720411"/>
            <a:ext cx="1282726" cy="718387"/>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atin typeface="Georgia" panose="02040502050405020303" pitchFamily="18" charset="0"/>
              </a:rPr>
              <a:t>Input</a:t>
            </a:r>
            <a:endParaRPr lang="vi-VN"/>
          </a:p>
        </p:txBody>
      </p:sp>
      <p:cxnSp>
        <p:nvCxnSpPr>
          <p:cNvPr id="40" name="Straight Arrow Connector 39">
            <a:extLst>
              <a:ext uri="{FF2B5EF4-FFF2-40B4-BE49-F238E27FC236}">
                <a16:creationId xmlns:a16="http://schemas.microsoft.com/office/drawing/2014/main" id="{E72559B7-3701-4BD1-8D0F-8B6B240CD63B}"/>
              </a:ext>
            </a:extLst>
          </p:cNvPr>
          <p:cNvCxnSpPr>
            <a:stCxn id="38" idx="0"/>
            <a:endCxn id="37" idx="2"/>
          </p:cNvCxnSpPr>
          <p:nvPr/>
        </p:nvCxnSpPr>
        <p:spPr>
          <a:xfrm flipH="1" flipV="1">
            <a:off x="7380312" y="3075806"/>
            <a:ext cx="6957" cy="64460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65525-09BD-4F97-8D3A-3607DF20FFA3}"/>
              </a:ext>
            </a:extLst>
          </p:cNvPr>
          <p:cNvCxnSpPr>
            <a:stCxn id="37" idx="0"/>
            <a:endCxn id="6" idx="4"/>
          </p:cNvCxnSpPr>
          <p:nvPr/>
        </p:nvCxnSpPr>
        <p:spPr>
          <a:xfrm flipV="1">
            <a:off x="7380312" y="1932535"/>
            <a:ext cx="6957" cy="6392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2C005A11-DA76-4622-A3EE-DF2371E474F8}"/>
              </a:ext>
            </a:extLst>
          </p:cNvPr>
          <p:cNvCxnSpPr>
            <a:stCxn id="37" idx="3"/>
          </p:cNvCxnSpPr>
          <p:nvPr/>
        </p:nvCxnSpPr>
        <p:spPr>
          <a:xfrm flipH="1" flipV="1">
            <a:off x="7380312" y="2291733"/>
            <a:ext cx="648072" cy="532045"/>
          </a:xfrm>
          <a:prstGeom prst="bentConnector3">
            <a:avLst>
              <a:gd name="adj1" fmla="val -35274"/>
            </a:avLst>
          </a:prstGeom>
          <a:ln w="38100"/>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61B22330-3ACD-44EA-A33C-C8ECD6F0A30B}"/>
              </a:ext>
            </a:extLst>
          </p:cNvPr>
          <p:cNvCxnSpPr>
            <a:cxnSpLocks/>
            <a:endCxn id="37" idx="1"/>
          </p:cNvCxnSpPr>
          <p:nvPr/>
        </p:nvCxnSpPr>
        <p:spPr>
          <a:xfrm rot="10800000" flipV="1">
            <a:off x="6732240" y="2291730"/>
            <a:ext cx="648072" cy="532048"/>
          </a:xfrm>
          <a:prstGeom prst="bentConnector3">
            <a:avLst>
              <a:gd name="adj1" fmla="val 135274"/>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F75D7333-E9A4-40E5-9A5F-DB2303B5D01B}"/>
              </a:ext>
            </a:extLst>
          </p:cNvPr>
          <p:cNvSpPr txBox="1"/>
          <p:nvPr/>
        </p:nvSpPr>
        <p:spPr>
          <a:xfrm>
            <a:off x="6660232" y="4560972"/>
            <a:ext cx="1800200" cy="338554"/>
          </a:xfrm>
          <a:prstGeom prst="rect">
            <a:avLst/>
          </a:prstGeom>
          <a:noFill/>
        </p:spPr>
        <p:txBody>
          <a:bodyPr wrap="square" rtlCol="0">
            <a:spAutoFit/>
          </a:bodyPr>
          <a:lstStyle/>
          <a:p>
            <a:r>
              <a:rPr lang="en-US" sz="1600">
                <a:latin typeface="Georgia" panose="02040502050405020303" pitchFamily="18" charset="0"/>
              </a:rPr>
              <a:t>Một đoạn RNN</a:t>
            </a:r>
            <a:endParaRPr lang="vi-VN" sz="1600"/>
          </a:p>
        </p:txBody>
      </p:sp>
      <p:sp>
        <p:nvSpPr>
          <p:cNvPr id="60" name="TextBox 59">
            <a:extLst>
              <a:ext uri="{FF2B5EF4-FFF2-40B4-BE49-F238E27FC236}">
                <a16:creationId xmlns:a16="http://schemas.microsoft.com/office/drawing/2014/main" id="{52A82D15-2002-4650-855E-3AD7E4CFD7B6}"/>
              </a:ext>
            </a:extLst>
          </p:cNvPr>
          <p:cNvSpPr txBox="1"/>
          <p:nvPr/>
        </p:nvSpPr>
        <p:spPr>
          <a:xfrm>
            <a:off x="6420906" y="1932535"/>
            <a:ext cx="780606" cy="338554"/>
          </a:xfrm>
          <a:prstGeom prst="rect">
            <a:avLst/>
          </a:prstGeom>
          <a:noFill/>
        </p:spPr>
        <p:txBody>
          <a:bodyPr wrap="square" rtlCol="0">
            <a:spAutoFit/>
          </a:bodyPr>
          <a:lstStyle/>
          <a:p>
            <a:r>
              <a:rPr lang="en-US" sz="1600">
                <a:latin typeface="Georgia" panose="02040502050405020303" pitchFamily="18" charset="0"/>
              </a:rPr>
              <a:t>Loops</a:t>
            </a:r>
            <a:endParaRPr lang="vi-VN" sz="1600"/>
          </a:p>
        </p:txBody>
      </p:sp>
    </p:spTree>
    <p:extLst>
      <p:ext uri="{BB962C8B-B14F-4D97-AF65-F5344CB8AC3E}">
        <p14:creationId xmlns:p14="http://schemas.microsoft.com/office/powerpoint/2010/main" val="8228632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300"/>
                                        <p:tgtEl>
                                          <p:spTgt spid="35"/>
                                        </p:tgtEl>
                                      </p:cBhvr>
                                    </p:animEffect>
                                    <p:anim calcmode="lin" valueType="num">
                                      <p:cBhvr>
                                        <p:cTn id="30" dur="300" fill="hold"/>
                                        <p:tgtEl>
                                          <p:spTgt spid="35"/>
                                        </p:tgtEl>
                                        <p:attrNameLst>
                                          <p:attrName>ppt_x</p:attrName>
                                        </p:attrNameLst>
                                      </p:cBhvr>
                                      <p:tavLst>
                                        <p:tav tm="0">
                                          <p:val>
                                            <p:strVal val="#ppt_x"/>
                                          </p:val>
                                        </p:tav>
                                        <p:tav tm="100000">
                                          <p:val>
                                            <p:strVal val="#ppt_x"/>
                                          </p:val>
                                        </p:tav>
                                      </p:tavLst>
                                    </p:anim>
                                    <p:anim calcmode="lin" valueType="num">
                                      <p:cBhvr>
                                        <p:cTn id="31" dur="3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6" grpId="0" animBg="1"/>
      <p:bldP spid="37" grpId="0" animBg="1"/>
      <p:bldP spid="38" grpId="0" animBg="1"/>
      <p:bldP spid="57"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Mạng n</a:t>
            </a:r>
            <a:r>
              <a:rPr lang="vi-VN" altLang="ko-KR" sz="1600"/>
              <a:t>ơ</a:t>
            </a:r>
            <a:r>
              <a:rPr lang="en-US" altLang="ko-KR" sz="1600">
                <a:latin typeface="Georgia" panose="02040502050405020303" pitchFamily="18" charset="0"/>
              </a:rPr>
              <a:t>-ron hồi quy (Recurrent Neural Network - RNN)</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5812322A-38E2-4D4F-B1F6-D71D0F11DE05}"/>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16</a:t>
            </a:fld>
            <a:endParaRPr lang="vi-VN"/>
          </a:p>
        </p:txBody>
      </p:sp>
      <p:sp>
        <p:nvSpPr>
          <p:cNvPr id="19" name="Rectangle 16"/>
          <p:cNvSpPr/>
          <p:nvPr/>
        </p:nvSpPr>
        <p:spPr>
          <a:xfrm rot="18900000" flipH="1">
            <a:off x="5211705" y="3800256"/>
            <a:ext cx="244448" cy="438249"/>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12" name="TextBox 11">
            <a:extLst>
              <a:ext uri="{FF2B5EF4-FFF2-40B4-BE49-F238E27FC236}">
                <a16:creationId xmlns:a16="http://schemas.microsoft.com/office/drawing/2014/main" id="{75FB4FFB-8B5B-46EC-BCCD-D374C30CA10F}"/>
              </a:ext>
            </a:extLst>
          </p:cNvPr>
          <p:cNvSpPr txBox="1"/>
          <p:nvPr/>
        </p:nvSpPr>
        <p:spPr>
          <a:xfrm>
            <a:off x="1635728" y="1342910"/>
            <a:ext cx="6968720" cy="646331"/>
          </a:xfrm>
          <a:prstGeom prst="rect">
            <a:avLst/>
          </a:prstGeom>
          <a:noFill/>
        </p:spPr>
        <p:txBody>
          <a:bodyPr wrap="square" rtlCol="0">
            <a:spAutoFit/>
          </a:bodyPr>
          <a:lstStyle/>
          <a:p>
            <a:r>
              <a:rPr lang="en-US" dirty="0">
                <a:latin typeface="Georgia" panose="02040502050405020303" pitchFamily="18" charset="0"/>
              </a:rPr>
              <a:t>Ex: “</a:t>
            </a:r>
            <a:r>
              <a:rPr lang="vi-VN" dirty="0">
                <a:latin typeface="Georgia" panose="02040502050405020303" pitchFamily="18" charset="0"/>
              </a:rPr>
              <a:t>Running Man là chương trình tạp kỹ thực tế của Hàn Quốc, là một phần trong chương trình Good Sunday phát trên </a:t>
            </a:r>
            <a:r>
              <a:rPr lang="vi-VN" dirty="0">
                <a:solidFill>
                  <a:schemeClr val="accent5"/>
                </a:solidFill>
                <a:latin typeface="Georgia" panose="02040502050405020303" pitchFamily="18" charset="0"/>
              </a:rPr>
              <a:t>đài</a:t>
            </a:r>
            <a:r>
              <a:rPr lang="vi-VN" dirty="0">
                <a:latin typeface="Georgia" panose="02040502050405020303" pitchFamily="18" charset="0"/>
              </a:rPr>
              <a:t> SBS</a:t>
            </a:r>
            <a:r>
              <a:rPr lang="en-US" dirty="0">
                <a:latin typeface="Georgia" panose="02040502050405020303" pitchFamily="18" charset="0"/>
              </a:rPr>
              <a:t>.”</a:t>
            </a:r>
            <a:endParaRPr lang="vi-VN" dirty="0"/>
          </a:p>
        </p:txBody>
      </p:sp>
      <p:sp>
        <p:nvSpPr>
          <p:cNvPr id="15" name="TextBox 14">
            <a:extLst>
              <a:ext uri="{FF2B5EF4-FFF2-40B4-BE49-F238E27FC236}">
                <a16:creationId xmlns:a16="http://schemas.microsoft.com/office/drawing/2014/main" id="{E69A7A30-3573-4EAC-A5C6-AF62D3654823}"/>
              </a:ext>
            </a:extLst>
          </p:cNvPr>
          <p:cNvSpPr txBox="1"/>
          <p:nvPr/>
        </p:nvSpPr>
        <p:spPr>
          <a:xfrm>
            <a:off x="1635728" y="2105421"/>
            <a:ext cx="7112736" cy="923330"/>
          </a:xfrm>
          <a:prstGeom prst="rect">
            <a:avLst/>
          </a:prstGeom>
          <a:noFill/>
        </p:spPr>
        <p:txBody>
          <a:bodyPr wrap="square" rtlCol="0">
            <a:spAutoFit/>
          </a:bodyPr>
          <a:lstStyle/>
          <a:p>
            <a:r>
              <a:rPr lang="en-US" dirty="0">
                <a:latin typeface="Georgia" panose="02040502050405020303" pitchFamily="18" charset="0"/>
              </a:rPr>
              <a:t>Ex: “</a:t>
            </a:r>
            <a:r>
              <a:rPr lang="vi-VN" dirty="0"/>
              <a:t>Google Assistant là một trợ lý cá nhân ảo được phát triển bởi Google và được giới thiệu tại hội nghị nhà phát triển của hãng vào tháng 5 </a:t>
            </a:r>
            <a:r>
              <a:rPr lang="vi-VN" dirty="0">
                <a:solidFill>
                  <a:schemeClr val="accent5"/>
                </a:solidFill>
              </a:rPr>
              <a:t>năm</a:t>
            </a:r>
            <a:r>
              <a:rPr lang="vi-VN" dirty="0"/>
              <a:t> 2016.</a:t>
            </a:r>
            <a:r>
              <a:rPr lang="en-US" dirty="0">
                <a:latin typeface="Georgia" panose="02040502050405020303" pitchFamily="18" charset="0"/>
              </a:rPr>
              <a:t>”</a:t>
            </a:r>
            <a:endParaRPr lang="vi-VN" dirty="0"/>
          </a:p>
        </p:txBody>
      </p:sp>
      <p:sp>
        <p:nvSpPr>
          <p:cNvPr id="16" name="TextBox 15">
            <a:extLst>
              <a:ext uri="{FF2B5EF4-FFF2-40B4-BE49-F238E27FC236}">
                <a16:creationId xmlns:a16="http://schemas.microsoft.com/office/drawing/2014/main" id="{C7651B97-4AF3-427D-A6B5-C705C494DED8}"/>
              </a:ext>
            </a:extLst>
          </p:cNvPr>
          <p:cNvSpPr txBox="1"/>
          <p:nvPr/>
        </p:nvSpPr>
        <p:spPr>
          <a:xfrm>
            <a:off x="1635728" y="3174465"/>
            <a:ext cx="7416824" cy="369332"/>
          </a:xfrm>
          <a:prstGeom prst="rect">
            <a:avLst/>
          </a:prstGeom>
          <a:noFill/>
        </p:spPr>
        <p:txBody>
          <a:bodyPr wrap="square" rtlCol="0">
            <a:spAutoFit/>
          </a:bodyPr>
          <a:lstStyle/>
          <a:p>
            <a:r>
              <a:rPr lang="en-US" dirty="0">
                <a:latin typeface="Georgia" panose="02040502050405020303" pitchFamily="18" charset="0"/>
              </a:rPr>
              <a:t>RNN </a:t>
            </a:r>
            <a:r>
              <a:rPr lang="en-US" dirty="0" err="1">
                <a:latin typeface="Georgia" panose="02040502050405020303" pitchFamily="18" charset="0"/>
              </a:rPr>
              <a:t>gặp</a:t>
            </a:r>
            <a:r>
              <a:rPr lang="en-US" dirty="0">
                <a:latin typeface="Georgia" panose="02040502050405020303" pitchFamily="18" charset="0"/>
              </a:rPr>
              <a:t> </a:t>
            </a:r>
            <a:r>
              <a:rPr lang="en-US" dirty="0" err="1">
                <a:latin typeface="Georgia" panose="02040502050405020303" pitchFamily="18" charset="0"/>
              </a:rPr>
              <a:t>khó</a:t>
            </a:r>
            <a:r>
              <a:rPr lang="en-US" dirty="0">
                <a:latin typeface="Georgia" panose="02040502050405020303" pitchFamily="18" charset="0"/>
              </a:rPr>
              <a:t> </a:t>
            </a:r>
            <a:r>
              <a:rPr lang="en-US" dirty="0" err="1">
                <a:latin typeface="Georgia" panose="02040502050405020303" pitchFamily="18" charset="0"/>
              </a:rPr>
              <a:t>khăn</a:t>
            </a:r>
            <a:r>
              <a:rPr lang="en-US" dirty="0">
                <a:latin typeface="Georgia" panose="02040502050405020303" pitchFamily="18" charset="0"/>
              </a:rPr>
              <a:t> </a:t>
            </a:r>
            <a:r>
              <a:rPr lang="en-US" dirty="0" err="1">
                <a:latin typeface="Georgia" panose="02040502050405020303" pitchFamily="18" charset="0"/>
              </a:rPr>
              <a:t>trong</a:t>
            </a:r>
            <a:r>
              <a:rPr lang="en-US" dirty="0">
                <a:latin typeface="Georgia" panose="02040502050405020303" pitchFamily="18" charset="0"/>
              </a:rPr>
              <a:t> </a:t>
            </a:r>
            <a:r>
              <a:rPr lang="en-US" dirty="0" err="1">
                <a:latin typeface="Georgia" panose="02040502050405020303" pitchFamily="18" charset="0"/>
              </a:rPr>
              <a:t>việc</a:t>
            </a:r>
            <a:r>
              <a:rPr lang="en-US" dirty="0">
                <a:latin typeface="Georgia" panose="02040502050405020303" pitchFamily="18" charset="0"/>
              </a:rPr>
              <a:t> </a:t>
            </a:r>
            <a:r>
              <a:rPr lang="en-US" dirty="0" err="1">
                <a:latin typeface="Georgia" panose="02040502050405020303" pitchFamily="18" charset="0"/>
              </a:rPr>
              <a:t>học</a:t>
            </a:r>
            <a:r>
              <a:rPr lang="en-US" dirty="0">
                <a:latin typeface="Georgia" panose="02040502050405020303" pitchFamily="18" charset="0"/>
              </a:rPr>
              <a:t> </a:t>
            </a:r>
            <a:r>
              <a:rPr lang="en-US" dirty="0" err="1">
                <a:latin typeface="Georgia" panose="02040502050405020303" pitchFamily="18" charset="0"/>
              </a:rPr>
              <a:t>và</a:t>
            </a:r>
            <a:r>
              <a:rPr lang="en-US" dirty="0">
                <a:latin typeface="Georgia" panose="02040502050405020303" pitchFamily="18" charset="0"/>
              </a:rPr>
              <a:t> </a:t>
            </a:r>
            <a:r>
              <a:rPr lang="en-US" dirty="0" err="1">
                <a:latin typeface="Georgia" panose="02040502050405020303" pitchFamily="18" charset="0"/>
              </a:rPr>
              <a:t>nhớ</a:t>
            </a:r>
            <a:r>
              <a:rPr lang="en-US" dirty="0">
                <a:latin typeface="Georgia" panose="02040502050405020303" pitchFamily="18" charset="0"/>
              </a:rPr>
              <a:t> </a:t>
            </a:r>
            <a:r>
              <a:rPr lang="en-US" dirty="0" err="1">
                <a:latin typeface="Georgia" panose="02040502050405020303" pitchFamily="18" charset="0"/>
              </a:rPr>
              <a:t>khi</a:t>
            </a:r>
            <a:r>
              <a:rPr lang="en-US" dirty="0">
                <a:latin typeface="Georgia" panose="02040502050405020303" pitchFamily="18" charset="0"/>
              </a:rPr>
              <a:t> </a:t>
            </a:r>
            <a:r>
              <a:rPr lang="en-US" dirty="0" err="1">
                <a:latin typeface="Georgia" panose="02040502050405020303" pitchFamily="18" charset="0"/>
              </a:rPr>
              <a:t>khoảng</a:t>
            </a:r>
            <a:r>
              <a:rPr lang="en-US" dirty="0">
                <a:latin typeface="Georgia" panose="02040502050405020303" pitchFamily="18" charset="0"/>
              </a:rPr>
              <a:t> </a:t>
            </a:r>
            <a:r>
              <a:rPr lang="en-US" dirty="0" err="1">
                <a:latin typeface="Georgia" panose="02040502050405020303" pitchFamily="18" charset="0"/>
              </a:rPr>
              <a:t>cách</a:t>
            </a:r>
            <a:r>
              <a:rPr lang="en-US" dirty="0">
                <a:latin typeface="Georgia" panose="02040502050405020303" pitchFamily="18" charset="0"/>
              </a:rPr>
              <a:t> </a:t>
            </a:r>
            <a:r>
              <a:rPr lang="en-US" dirty="0" err="1">
                <a:latin typeface="Georgia" panose="02040502050405020303" pitchFamily="18" charset="0"/>
              </a:rPr>
              <a:t>thông</a:t>
            </a:r>
            <a:r>
              <a:rPr lang="en-US" dirty="0">
                <a:latin typeface="Georgia" panose="02040502050405020303" pitchFamily="18" charset="0"/>
              </a:rPr>
              <a:t> tin </a:t>
            </a:r>
            <a:r>
              <a:rPr lang="en-US" dirty="0" err="1">
                <a:latin typeface="Georgia" panose="02040502050405020303" pitchFamily="18" charset="0"/>
              </a:rPr>
              <a:t>xa</a:t>
            </a:r>
            <a:r>
              <a:rPr lang="en-US" dirty="0">
                <a:latin typeface="Georgia" panose="02040502050405020303" pitchFamily="18" charset="0"/>
              </a:rPr>
              <a:t>.</a:t>
            </a:r>
            <a:endParaRPr lang="vi-VN" dirty="0"/>
          </a:p>
        </p:txBody>
      </p:sp>
      <p:sp>
        <p:nvSpPr>
          <p:cNvPr id="36" name="Rounded Rectangle 51">
            <a:extLst>
              <a:ext uri="{FF2B5EF4-FFF2-40B4-BE49-F238E27FC236}">
                <a16:creationId xmlns:a16="http://schemas.microsoft.com/office/drawing/2014/main" id="{83BD956D-D166-4400-B372-B7F1113FB984}"/>
              </a:ext>
            </a:extLst>
          </p:cNvPr>
          <p:cNvSpPr/>
          <p:nvPr/>
        </p:nvSpPr>
        <p:spPr>
          <a:xfrm rot="16200000" flipH="1">
            <a:off x="1044799" y="3148819"/>
            <a:ext cx="418243" cy="420624"/>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latin typeface="Georgia" panose="02040502050405020303" pitchFamily="18" charset="0"/>
            </a:endParaRPr>
          </a:p>
        </p:txBody>
      </p:sp>
      <p:sp>
        <p:nvSpPr>
          <p:cNvPr id="38" name="Rectangle 9">
            <a:extLst>
              <a:ext uri="{FF2B5EF4-FFF2-40B4-BE49-F238E27FC236}">
                <a16:creationId xmlns:a16="http://schemas.microsoft.com/office/drawing/2014/main" id="{5CB42CEB-6058-477B-B3C4-676E46C811A2}"/>
              </a:ext>
            </a:extLst>
          </p:cNvPr>
          <p:cNvSpPr/>
          <p:nvPr/>
        </p:nvSpPr>
        <p:spPr>
          <a:xfrm>
            <a:off x="1043608" y="1356762"/>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39" name="Rectangle 9">
            <a:extLst>
              <a:ext uri="{FF2B5EF4-FFF2-40B4-BE49-F238E27FC236}">
                <a16:creationId xmlns:a16="http://schemas.microsoft.com/office/drawing/2014/main" id="{02ABB8F7-B563-4853-9773-B0905012061B}"/>
              </a:ext>
            </a:extLst>
          </p:cNvPr>
          <p:cNvSpPr/>
          <p:nvPr/>
        </p:nvSpPr>
        <p:spPr>
          <a:xfrm>
            <a:off x="1043608" y="2258579"/>
            <a:ext cx="420624" cy="347472"/>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5" name="Rectangle 4">
            <a:extLst>
              <a:ext uri="{FF2B5EF4-FFF2-40B4-BE49-F238E27FC236}">
                <a16:creationId xmlns:a16="http://schemas.microsoft.com/office/drawing/2014/main" id="{D4B781D1-89A1-4400-BD67-355FACBDB7C1}"/>
              </a:ext>
            </a:extLst>
          </p:cNvPr>
          <p:cNvSpPr/>
          <p:nvPr/>
        </p:nvSpPr>
        <p:spPr>
          <a:xfrm>
            <a:off x="1635728" y="3834714"/>
            <a:ext cx="5024504" cy="369332"/>
          </a:xfrm>
          <a:prstGeom prst="rect">
            <a:avLst/>
          </a:prstGeom>
        </p:spPr>
        <p:txBody>
          <a:bodyPr wrap="square">
            <a:spAutoFit/>
          </a:bodyPr>
          <a:lstStyle/>
          <a:p>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Phụ</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thuộc</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xa</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(Long-term dependencies)</a:t>
            </a:r>
            <a:endParaRPr lang="vi-VN" b="1"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2532665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6"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1AB299E-AAE8-490C-943A-88A7AFDC3912}"/>
              </a:ext>
            </a:extLst>
          </p:cNvPr>
          <p:cNvSpPr txBox="1"/>
          <p:nvPr/>
        </p:nvSpPr>
        <p:spPr>
          <a:xfrm>
            <a:off x="179511" y="2211710"/>
            <a:ext cx="4098777" cy="369332"/>
          </a:xfrm>
          <a:prstGeom prst="rect">
            <a:avLst/>
          </a:prstGeom>
          <a:noFill/>
        </p:spPr>
        <p:txBody>
          <a:bodyPr wrap="square" rtlCol="0">
            <a:spAutoFit/>
          </a:bodyPr>
          <a:lstStyle/>
          <a:p>
            <a:r>
              <a:rPr lang="vi-VN"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LSTM có </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4 layer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và</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3 gate</a:t>
            </a: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Mạng</a:t>
            </a:r>
            <a:r>
              <a:rPr lang="en-US" altLang="ko-KR" sz="1600" dirty="0">
                <a:latin typeface="Georgia" panose="02040502050405020303" pitchFamily="18" charset="0"/>
              </a:rPr>
              <a:t> </a:t>
            </a:r>
            <a:r>
              <a:rPr lang="en-US" altLang="ko-KR" sz="1600" dirty="0" err="1">
                <a:latin typeface="Georgia" panose="02040502050405020303" pitchFamily="18" charset="0"/>
              </a:rPr>
              <a:t>bộ</a:t>
            </a:r>
            <a:r>
              <a:rPr lang="en-US" altLang="ko-KR" sz="1600" dirty="0">
                <a:latin typeface="Georgia" panose="02040502050405020303" pitchFamily="18" charset="0"/>
              </a:rPr>
              <a:t> </a:t>
            </a:r>
            <a:r>
              <a:rPr lang="en-US" altLang="ko-KR" sz="1600" dirty="0" err="1">
                <a:latin typeface="Georgia" panose="02040502050405020303" pitchFamily="18" charset="0"/>
              </a:rPr>
              <a:t>nhớ</a:t>
            </a:r>
            <a:r>
              <a:rPr lang="en-US" altLang="ko-KR" sz="1600" dirty="0">
                <a:latin typeface="Georgia" panose="02040502050405020303" pitchFamily="18" charset="0"/>
              </a:rPr>
              <a:t> </a:t>
            </a:r>
            <a:r>
              <a:rPr lang="en-US" altLang="ko-KR" sz="1600" dirty="0" err="1">
                <a:latin typeface="Georgia" panose="02040502050405020303" pitchFamily="18" charset="0"/>
              </a:rPr>
              <a:t>dài</a:t>
            </a:r>
            <a:r>
              <a:rPr lang="en-US" altLang="ko-KR" sz="1600" dirty="0">
                <a:latin typeface="Georgia" panose="02040502050405020303" pitchFamily="18" charset="0"/>
              </a:rPr>
              <a:t> </a:t>
            </a:r>
            <a:r>
              <a:rPr lang="en-US" altLang="ko-KR" sz="1600" dirty="0" err="1">
                <a:latin typeface="Georgia" panose="02040502050405020303" pitchFamily="18" charset="0"/>
              </a:rPr>
              <a:t>ngắn</a:t>
            </a:r>
            <a:r>
              <a:rPr lang="en-US" altLang="ko-KR" sz="1600" dirty="0">
                <a:latin typeface="Georgia" panose="02040502050405020303" pitchFamily="18" charset="0"/>
              </a:rPr>
              <a:t> (Long Short Term </a:t>
            </a:r>
            <a:r>
              <a:rPr lang="en-US" altLang="ko-KR" sz="1600" dirty="0" err="1">
                <a:latin typeface="Georgia" panose="02040502050405020303" pitchFamily="18" charset="0"/>
              </a:rPr>
              <a:t>Memmory</a:t>
            </a:r>
            <a:r>
              <a:rPr lang="en-US" altLang="ko-KR" sz="1600" dirty="0">
                <a:latin typeface="Georgia" panose="02040502050405020303" pitchFamily="18" charset="0"/>
              </a:rPr>
              <a:t> - LSTM)</a:t>
            </a:r>
            <a:endParaRPr lang="ko-KR" altLang="en-US" sz="1600" dirty="0">
              <a:latin typeface="Georgia" panose="02040502050405020303" pitchFamily="18" charset="0"/>
            </a:endParaRPr>
          </a:p>
        </p:txBody>
      </p:sp>
      <p:sp>
        <p:nvSpPr>
          <p:cNvPr id="8" name="Slide Number Placeholder 7">
            <a:extLst>
              <a:ext uri="{FF2B5EF4-FFF2-40B4-BE49-F238E27FC236}">
                <a16:creationId xmlns:a16="http://schemas.microsoft.com/office/drawing/2014/main" id="{C0A90030-82CE-4056-AD2F-B51C54FC9FC1}"/>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17</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179511" y="1419622"/>
            <a:ext cx="4257809" cy="646331"/>
          </a:xfrm>
          <a:prstGeom prst="rect">
            <a:avLst/>
          </a:prstGeom>
          <a:noFill/>
        </p:spPr>
        <p:txBody>
          <a:bodyPr wrap="square" rtlCol="0">
            <a:spAutoFit/>
          </a:bodyPr>
          <a:lstStyle/>
          <a:p>
            <a:pPr algn="just"/>
            <a:r>
              <a:rPr lang="en-US" dirty="0" err="1">
                <a:latin typeface="Georgia" panose="02040502050405020303" pitchFamily="18" charset="0"/>
              </a:rPr>
              <a:t>Là</a:t>
            </a:r>
            <a:r>
              <a:rPr lang="en-US" dirty="0">
                <a:latin typeface="Georgia" panose="02040502050405020303" pitchFamily="18" charset="0"/>
              </a:rPr>
              <a:t> </a:t>
            </a:r>
            <a:r>
              <a:rPr lang="en-US" dirty="0" err="1">
                <a:latin typeface="Georgia" panose="02040502050405020303" pitchFamily="18" charset="0"/>
              </a:rPr>
              <a:t>phiên</a:t>
            </a:r>
            <a:r>
              <a:rPr lang="en-US" dirty="0">
                <a:latin typeface="Georgia" panose="02040502050405020303" pitchFamily="18" charset="0"/>
              </a:rPr>
              <a:t> </a:t>
            </a:r>
            <a:r>
              <a:rPr lang="en-US" dirty="0" err="1">
                <a:latin typeface="Georgia" panose="02040502050405020303" pitchFamily="18" charset="0"/>
              </a:rPr>
              <a:t>bản</a:t>
            </a:r>
            <a:r>
              <a:rPr lang="en-US" dirty="0">
                <a:latin typeface="Georgia" panose="02040502050405020303" pitchFamily="18" charset="0"/>
              </a:rPr>
              <a:t> </a:t>
            </a:r>
            <a:r>
              <a:rPr lang="en-US" dirty="0" err="1">
                <a:latin typeface="Georgia" panose="02040502050405020303" pitchFamily="18" charset="0"/>
              </a:rPr>
              <a:t>cải</a:t>
            </a:r>
            <a:r>
              <a:rPr lang="en-US" dirty="0">
                <a:latin typeface="Georgia" panose="02040502050405020303" pitchFamily="18" charset="0"/>
              </a:rPr>
              <a:t> </a:t>
            </a:r>
            <a:r>
              <a:rPr lang="en-US" dirty="0" err="1">
                <a:latin typeface="Georgia" panose="02040502050405020303" pitchFamily="18" charset="0"/>
              </a:rPr>
              <a:t>tiến</a:t>
            </a:r>
            <a:r>
              <a:rPr lang="en-US" dirty="0">
                <a:latin typeface="Georgia" panose="02040502050405020303" pitchFamily="18" charset="0"/>
              </a:rPr>
              <a:t> </a:t>
            </a:r>
            <a:r>
              <a:rPr lang="en-US" dirty="0" err="1">
                <a:latin typeface="Georgia" panose="02040502050405020303" pitchFamily="18" charset="0"/>
              </a:rPr>
              <a:t>của</a:t>
            </a:r>
            <a:r>
              <a:rPr lang="en-US" dirty="0">
                <a:latin typeface="Georgia" panose="02040502050405020303" pitchFamily="18" charset="0"/>
              </a:rPr>
              <a:t> RNN,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có</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khả</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năng</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học</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đ</a:t>
            </a:r>
            <a:r>
              <a:rPr lang="vi-VN"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ược các phụ thuộc xa</a:t>
            </a:r>
            <a:endParaRPr lang="en-US" b="1" dirty="0">
              <a:solidFill>
                <a:srgbClr val="32AEB8"/>
              </a:solidFill>
              <a:latin typeface="Georgia" panose="02040502050405020303" pitchFamily="18" charset="0"/>
            </a:endParaRPr>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1419622"/>
            <a:ext cx="4393704"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6DF31192-2B17-4444-9FDE-FACD3A91F5AF}"/>
              </a:ext>
            </a:extLst>
          </p:cNvPr>
          <p:cNvSpPr txBox="1"/>
          <p:nvPr/>
        </p:nvSpPr>
        <p:spPr>
          <a:xfrm>
            <a:off x="1177362" y="4628504"/>
            <a:ext cx="1739436" cy="307777"/>
          </a:xfrm>
          <a:prstGeom prst="rect">
            <a:avLst/>
          </a:prstGeom>
          <a:noFill/>
        </p:spPr>
        <p:txBody>
          <a:bodyPr wrap="square" rtlCol="0">
            <a:spAutoFit/>
          </a:bodyPr>
          <a:lstStyle/>
          <a:p>
            <a:pPr algn="ctr"/>
            <a:r>
              <a:rPr lang="en-US" sz="1400">
                <a:latin typeface="Georgia" panose="02040502050405020303" pitchFamily="18" charset="0"/>
              </a:rPr>
              <a:t>Gate của LSTM</a:t>
            </a:r>
            <a:endParaRPr lang="vi-VN" sz="1400"/>
          </a:p>
        </p:txBody>
      </p:sp>
      <p:sp>
        <p:nvSpPr>
          <p:cNvPr id="17" name="TextBox 16">
            <a:extLst>
              <a:ext uri="{FF2B5EF4-FFF2-40B4-BE49-F238E27FC236}">
                <a16:creationId xmlns:a16="http://schemas.microsoft.com/office/drawing/2014/main" id="{00C81286-CB10-4C11-B80F-02C6081E068B}"/>
              </a:ext>
            </a:extLst>
          </p:cNvPr>
          <p:cNvSpPr txBox="1"/>
          <p:nvPr/>
        </p:nvSpPr>
        <p:spPr>
          <a:xfrm>
            <a:off x="5071346" y="3647330"/>
            <a:ext cx="3106979" cy="307777"/>
          </a:xfrm>
          <a:prstGeom prst="rect">
            <a:avLst/>
          </a:prstGeom>
          <a:noFill/>
        </p:spPr>
        <p:txBody>
          <a:bodyPr wrap="square" rtlCol="0">
            <a:spAutoFit/>
          </a:bodyPr>
          <a:lstStyle/>
          <a:p>
            <a:pPr algn="ctr"/>
            <a:r>
              <a:rPr lang="en-US" sz="1400" dirty="0">
                <a:latin typeface="Georgia" panose="02040502050405020303" pitchFamily="18" charset="0"/>
              </a:rPr>
              <a:t>LSTM</a:t>
            </a:r>
            <a:endParaRPr lang="vi-VN" sz="1400" dirty="0"/>
          </a:p>
        </p:txBody>
      </p:sp>
      <p:pic>
        <p:nvPicPr>
          <p:cNvPr id="12" name="Picture 11">
            <a:extLst>
              <a:ext uri="{FF2B5EF4-FFF2-40B4-BE49-F238E27FC236}">
                <a16:creationId xmlns:a16="http://schemas.microsoft.com/office/drawing/2014/main" id="{88AE3133-8020-4A56-955E-164560F29D3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65675" y="2598722"/>
            <a:ext cx="2162810" cy="2099310"/>
          </a:xfrm>
          <a:prstGeom prst="rect">
            <a:avLst/>
          </a:prstGeom>
          <a:noFill/>
          <a:ln>
            <a:noFill/>
          </a:ln>
        </p:spPr>
      </p:pic>
    </p:spTree>
    <p:extLst>
      <p:ext uri="{BB962C8B-B14F-4D97-AF65-F5344CB8AC3E}">
        <p14:creationId xmlns:p14="http://schemas.microsoft.com/office/powerpoint/2010/main" val="26712258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fade">
                                      <p:cBhvr>
                                        <p:cTn id="13" dur="500"/>
                                        <p:tgtEl>
                                          <p:spTgt spid="205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animEffect transition="in" filter="fade">
                                      <p:cBhvr>
                                        <p:cTn id="25" dur="500"/>
                                        <p:tgtEl>
                                          <p:spTgt spid="2">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0" end="0"/>
                                            </p:txEl>
                                          </p:spTgt>
                                        </p:tgtEl>
                                        <p:attrNameLst>
                                          <p:attrName>style.visibility</p:attrName>
                                        </p:attrNameLst>
                                      </p:cBhvr>
                                      <p:to>
                                        <p:strVal val="visible"/>
                                      </p:to>
                                    </p:set>
                                    <p:animEffect transition="in" filter="fade">
                                      <p:cBhvr>
                                        <p:cTn id="28" dur="500"/>
                                        <p:tgtEl>
                                          <p:spTgt spid="3">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build="p"/>
      <p:bldP spid="3" grpId="0" build="p"/>
      <p:bldP spid="8" grpId="0"/>
      <p:bldP spid="4"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Mạng</a:t>
            </a:r>
            <a:r>
              <a:rPr lang="en-US" altLang="ko-KR" sz="1600" dirty="0">
                <a:latin typeface="Georgia" panose="02040502050405020303" pitchFamily="18" charset="0"/>
              </a:rPr>
              <a:t> </a:t>
            </a:r>
            <a:r>
              <a:rPr lang="en-US" altLang="ko-KR" sz="1600" dirty="0" err="1">
                <a:latin typeface="Georgia" panose="02040502050405020303" pitchFamily="18" charset="0"/>
              </a:rPr>
              <a:t>bộ</a:t>
            </a:r>
            <a:r>
              <a:rPr lang="en-US" altLang="ko-KR" sz="1600" dirty="0">
                <a:latin typeface="Georgia" panose="02040502050405020303" pitchFamily="18" charset="0"/>
              </a:rPr>
              <a:t> </a:t>
            </a:r>
            <a:r>
              <a:rPr lang="en-US" altLang="ko-KR" sz="1600" dirty="0" err="1">
                <a:latin typeface="Georgia" panose="02040502050405020303" pitchFamily="18" charset="0"/>
              </a:rPr>
              <a:t>nhớ</a:t>
            </a:r>
            <a:r>
              <a:rPr lang="en-US" altLang="ko-KR" sz="1600" dirty="0">
                <a:latin typeface="Georgia" panose="02040502050405020303" pitchFamily="18" charset="0"/>
              </a:rPr>
              <a:t> </a:t>
            </a:r>
            <a:r>
              <a:rPr lang="en-US" altLang="ko-KR" sz="1600" dirty="0" err="1">
                <a:latin typeface="Georgia" panose="02040502050405020303" pitchFamily="18" charset="0"/>
              </a:rPr>
              <a:t>dài</a:t>
            </a:r>
            <a:r>
              <a:rPr lang="en-US" altLang="ko-KR" sz="1600" dirty="0">
                <a:latin typeface="Georgia" panose="02040502050405020303" pitchFamily="18" charset="0"/>
              </a:rPr>
              <a:t> </a:t>
            </a:r>
            <a:r>
              <a:rPr lang="en-US" altLang="ko-KR" sz="1600" dirty="0" err="1">
                <a:latin typeface="Georgia" panose="02040502050405020303" pitchFamily="18" charset="0"/>
              </a:rPr>
              <a:t>ngắn</a:t>
            </a:r>
            <a:r>
              <a:rPr lang="en-US" altLang="ko-KR" sz="1600" dirty="0">
                <a:latin typeface="Georgia" panose="02040502050405020303" pitchFamily="18" charset="0"/>
              </a:rPr>
              <a:t> (Long Short Term </a:t>
            </a:r>
            <a:r>
              <a:rPr lang="en-US" altLang="ko-KR" sz="1600" dirty="0" err="1">
                <a:latin typeface="Georgia" panose="02040502050405020303" pitchFamily="18" charset="0"/>
              </a:rPr>
              <a:t>Memmory</a:t>
            </a:r>
            <a:r>
              <a:rPr lang="en-US" altLang="ko-KR" sz="1600" dirty="0">
                <a:latin typeface="Georgia" panose="02040502050405020303" pitchFamily="18" charset="0"/>
              </a:rPr>
              <a:t> - LSTM)</a:t>
            </a:r>
            <a:endParaRPr lang="ko-KR" altLang="en-US" sz="1600" dirty="0">
              <a:latin typeface="Georgia" panose="02040502050405020303" pitchFamily="18" charset="0"/>
            </a:endParaRPr>
          </a:p>
        </p:txBody>
      </p:sp>
      <p:sp>
        <p:nvSpPr>
          <p:cNvPr id="8" name="Slide Number Placeholder 7">
            <a:extLst>
              <a:ext uri="{FF2B5EF4-FFF2-40B4-BE49-F238E27FC236}">
                <a16:creationId xmlns:a16="http://schemas.microsoft.com/office/drawing/2014/main" id="{C0A90030-82CE-4056-AD2F-B51C54FC9FC1}"/>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18</a:t>
            </a:fld>
            <a:endParaRPr lang="vi-VN"/>
          </a:p>
        </p:txBody>
      </p:sp>
      <p:pic>
        <p:nvPicPr>
          <p:cNvPr id="2050" name="Picture 2">
            <a:extLst>
              <a:ext uri="{FF2B5EF4-FFF2-40B4-BE49-F238E27FC236}">
                <a16:creationId xmlns:a16="http://schemas.microsoft.com/office/drawing/2014/main" id="{E05645B3-086C-479C-A254-C81D1CF6C2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91335"/>
            <a:ext cx="7128792" cy="2715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84827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Mô</a:t>
            </a:r>
            <a:r>
              <a:rPr lang="en-US" altLang="ko-KR" sz="1600" dirty="0">
                <a:latin typeface="Georgia" panose="02040502050405020303" pitchFamily="18" charset="0"/>
              </a:rPr>
              <a:t> </a:t>
            </a:r>
            <a:r>
              <a:rPr lang="en-US" altLang="ko-KR" sz="1600" dirty="0" err="1">
                <a:latin typeface="Georgia" panose="02040502050405020303" pitchFamily="18" charset="0"/>
              </a:rPr>
              <a:t>hình</a:t>
            </a:r>
            <a:r>
              <a:rPr lang="en-US" altLang="ko-KR" sz="1600" dirty="0">
                <a:latin typeface="Georgia" panose="02040502050405020303" pitchFamily="18" charset="0"/>
              </a:rPr>
              <a:t> </a:t>
            </a:r>
            <a:r>
              <a:rPr lang="en-US" altLang="ko-KR" sz="1600" dirty="0" err="1">
                <a:latin typeface="Georgia" panose="02040502050405020303" pitchFamily="18" charset="0"/>
              </a:rPr>
              <a:t>Seqence</a:t>
            </a:r>
            <a:r>
              <a:rPr lang="en-US" altLang="ko-KR" sz="1600" dirty="0">
                <a:latin typeface="Georgia" panose="02040502050405020303" pitchFamily="18" charset="0"/>
              </a:rPr>
              <a:t> t0 Sequence</a:t>
            </a:r>
            <a:endParaRPr lang="ko-KR" altLang="en-US" sz="1600" dirty="0">
              <a:latin typeface="Georgia" panose="02040502050405020303" pitchFamily="18" charset="0"/>
            </a:endParaRPr>
          </a:p>
        </p:txBody>
      </p:sp>
      <p:sp>
        <p:nvSpPr>
          <p:cNvPr id="5" name="Slide Number Placeholder 4">
            <a:extLst>
              <a:ext uri="{FF2B5EF4-FFF2-40B4-BE49-F238E27FC236}">
                <a16:creationId xmlns:a16="http://schemas.microsoft.com/office/drawing/2014/main" id="{8AD7B1B8-CAE6-4D58-AC2E-0CBBF000FBD5}"/>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19</a:t>
            </a:fld>
            <a:endParaRPr lang="vi-VN"/>
          </a:p>
        </p:txBody>
      </p:sp>
      <p:sp>
        <p:nvSpPr>
          <p:cNvPr id="4" name="TextBox 3">
            <a:extLst>
              <a:ext uri="{FF2B5EF4-FFF2-40B4-BE49-F238E27FC236}">
                <a16:creationId xmlns:a16="http://schemas.microsoft.com/office/drawing/2014/main" id="{0C15D55F-F994-4E2A-9465-B36E287AF9EE}"/>
              </a:ext>
            </a:extLst>
          </p:cNvPr>
          <p:cNvSpPr txBox="1"/>
          <p:nvPr/>
        </p:nvSpPr>
        <p:spPr>
          <a:xfrm>
            <a:off x="736476" y="2136355"/>
            <a:ext cx="2808312" cy="1200329"/>
          </a:xfrm>
          <a:prstGeom prst="rect">
            <a:avLst/>
          </a:prstGeom>
          <a:noFill/>
        </p:spPr>
        <p:txBody>
          <a:bodyPr wrap="square" rtlCol="0">
            <a:spAutoFit/>
          </a:bodyPr>
          <a:lstStyle/>
          <a:p>
            <a:pPr algn="just"/>
            <a:r>
              <a:rPr lang="en-US" dirty="0" err="1">
                <a:latin typeface="Georgia" panose="02040502050405020303" pitchFamily="18" charset="0"/>
              </a:rPr>
              <a:t>Mô</a:t>
            </a:r>
            <a:r>
              <a:rPr lang="en-US" dirty="0">
                <a:latin typeface="Georgia" panose="02040502050405020303" pitchFamily="18" charset="0"/>
              </a:rPr>
              <a:t> </a:t>
            </a:r>
            <a:r>
              <a:rPr lang="en-US" dirty="0" err="1">
                <a:latin typeface="Georgia" panose="02040502050405020303" pitchFamily="18" charset="0"/>
              </a:rPr>
              <a:t>hình</a:t>
            </a:r>
            <a:r>
              <a:rPr lang="en-US" dirty="0">
                <a:latin typeface="Georgia" panose="02040502050405020303" pitchFamily="18" charset="0"/>
              </a:rPr>
              <a:t> seq2seq </a:t>
            </a:r>
            <a:r>
              <a:rPr lang="en-US" dirty="0" err="1">
                <a:latin typeface="Georgia" panose="02040502050405020303" pitchFamily="18" charset="0"/>
              </a:rPr>
              <a:t>gồm</a:t>
            </a:r>
            <a:r>
              <a:rPr lang="en-US" dirty="0">
                <a:latin typeface="Georgia" panose="02040502050405020303" pitchFamily="18" charset="0"/>
              </a:rPr>
              <a:t> 2 </a:t>
            </a:r>
            <a:r>
              <a:rPr lang="en-US" dirty="0" err="1">
                <a:latin typeface="Georgia" panose="02040502050405020303" pitchFamily="18" charset="0"/>
              </a:rPr>
              <a:t>mạng</a:t>
            </a:r>
            <a:r>
              <a:rPr lang="en-US" dirty="0">
                <a:latin typeface="Georgia" panose="02040502050405020303" pitchFamily="18" charset="0"/>
              </a:rPr>
              <a:t> n</a:t>
            </a:r>
            <a:r>
              <a:rPr lang="vi-VN" dirty="0">
                <a:latin typeface="Georgia" panose="02040502050405020303" pitchFamily="18" charset="0"/>
              </a:rPr>
              <a:t>ơ</a:t>
            </a:r>
            <a:r>
              <a:rPr lang="en-US" dirty="0">
                <a:latin typeface="Georgia" panose="02040502050405020303" pitchFamily="18" charset="0"/>
              </a:rPr>
              <a:t>-</a:t>
            </a:r>
            <a:r>
              <a:rPr lang="en-US" dirty="0" err="1">
                <a:latin typeface="Georgia" panose="02040502050405020303" pitchFamily="18" charset="0"/>
              </a:rPr>
              <a:t>ron</a:t>
            </a:r>
            <a:r>
              <a:rPr lang="en-US" dirty="0">
                <a:latin typeface="Georgia" panose="02040502050405020303" pitchFamily="18" charset="0"/>
              </a:rPr>
              <a:t> </a:t>
            </a:r>
            <a:r>
              <a:rPr lang="en-US" dirty="0" err="1">
                <a:latin typeface="Georgia" panose="02040502050405020303" pitchFamily="18" charset="0"/>
              </a:rPr>
              <a:t>thành</a:t>
            </a:r>
            <a:r>
              <a:rPr lang="en-US" dirty="0">
                <a:latin typeface="Georgia" panose="02040502050405020303" pitchFamily="18" charset="0"/>
              </a:rPr>
              <a:t> </a:t>
            </a:r>
            <a:r>
              <a:rPr lang="en-US" dirty="0" err="1">
                <a:latin typeface="Georgia" panose="02040502050405020303" pitchFamily="18" charset="0"/>
              </a:rPr>
              <a:t>phần</a:t>
            </a:r>
            <a:r>
              <a:rPr lang="en-US" dirty="0">
                <a:latin typeface="Georgia" panose="02040502050405020303" pitchFamily="18" charset="0"/>
              </a:rPr>
              <a:t>:</a:t>
            </a:r>
          </a:p>
          <a:p>
            <a:pPr marL="285750" indent="-285750" algn="just">
              <a:buFont typeface="Wingdings" panose="05000000000000000000" pitchFamily="2" charset="2"/>
              <a:buChar char="ü"/>
            </a:pP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Bộ</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mã</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hóa</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a:p>
            <a:pPr marL="285750" indent="-285750" algn="just">
              <a:buFont typeface="Wingdings" panose="05000000000000000000" pitchFamily="2" charset="2"/>
              <a:buChar char="ü"/>
            </a:pP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Bộ</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giải</a:t>
            </a:r>
            <a:r>
              <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mã</a:t>
            </a:r>
            <a:endParaRPr lang="en-US"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17" name="TextBox 16">
            <a:extLst>
              <a:ext uri="{FF2B5EF4-FFF2-40B4-BE49-F238E27FC236}">
                <a16:creationId xmlns:a16="http://schemas.microsoft.com/office/drawing/2014/main" id="{00C81286-CB10-4C11-B80F-02C6081E068B}"/>
              </a:ext>
            </a:extLst>
          </p:cNvPr>
          <p:cNvSpPr txBox="1"/>
          <p:nvPr/>
        </p:nvSpPr>
        <p:spPr>
          <a:xfrm>
            <a:off x="5436096" y="4202218"/>
            <a:ext cx="1517486" cy="307777"/>
          </a:xfrm>
          <a:prstGeom prst="rect">
            <a:avLst/>
          </a:prstGeom>
          <a:noFill/>
        </p:spPr>
        <p:txBody>
          <a:bodyPr wrap="square" rtlCol="0">
            <a:spAutoFit/>
          </a:bodyPr>
          <a:lstStyle/>
          <a:p>
            <a:r>
              <a:rPr lang="en-US" sz="1400" dirty="0" err="1">
                <a:latin typeface="Georgia" panose="02040502050405020303" pitchFamily="18" charset="0"/>
              </a:rPr>
              <a:t>Mô</a:t>
            </a:r>
            <a:r>
              <a:rPr lang="en-US" sz="1400" dirty="0">
                <a:latin typeface="Georgia" panose="02040502050405020303" pitchFamily="18" charset="0"/>
              </a:rPr>
              <a:t> </a:t>
            </a:r>
            <a:r>
              <a:rPr lang="en-US" sz="1400" dirty="0" err="1">
                <a:latin typeface="Georgia" panose="02040502050405020303" pitchFamily="18" charset="0"/>
              </a:rPr>
              <a:t>hình</a:t>
            </a:r>
            <a:r>
              <a:rPr lang="en-US" sz="1400" dirty="0">
                <a:latin typeface="Georgia" panose="02040502050405020303" pitchFamily="18" charset="0"/>
              </a:rPr>
              <a:t> seq2seq</a:t>
            </a:r>
            <a:endParaRPr lang="vi-VN" sz="1400" dirty="0"/>
          </a:p>
        </p:txBody>
      </p:sp>
      <p:pic>
        <p:nvPicPr>
          <p:cNvPr id="1026" name="Picture 2" descr="https://indico.io/wp-content/uploads/2016/04/seq-nathan-figure3_b.jpg">
            <a:extLst>
              <a:ext uri="{FF2B5EF4-FFF2-40B4-BE49-F238E27FC236}">
                <a16:creationId xmlns:a16="http://schemas.microsoft.com/office/drawing/2014/main" id="{F18385B6-97CB-4F6D-A593-FCE5B7335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404372"/>
            <a:ext cx="4555604" cy="2664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865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nodeType="with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5" grpId="0"/>
      <p:bldP spid="4"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3600" err="1">
                <a:latin typeface="Georgia" panose="02040502050405020303" pitchFamily="18" charset="0"/>
                <a:cs typeface="Arial" pitchFamily="34" charset="0"/>
              </a:rPr>
              <a:t>Nội</a:t>
            </a:r>
            <a:r>
              <a:rPr lang="en-US" sz="3600">
                <a:latin typeface="Georgia" panose="02040502050405020303" pitchFamily="18" charset="0"/>
                <a:cs typeface="Arial" pitchFamily="34" charset="0"/>
              </a:rPr>
              <a:t> Dung </a:t>
            </a:r>
            <a:r>
              <a:rPr lang="en-US" sz="3600" err="1">
                <a:latin typeface="Georgia" panose="02040502050405020303" pitchFamily="18" charset="0"/>
                <a:cs typeface="Arial" pitchFamily="34" charset="0"/>
              </a:rPr>
              <a:t>Báo</a:t>
            </a:r>
            <a:r>
              <a:rPr lang="en-US" sz="3600">
                <a:latin typeface="Georgia" panose="02040502050405020303" pitchFamily="18" charset="0"/>
                <a:cs typeface="Arial" pitchFamily="34" charset="0"/>
              </a:rPr>
              <a:t> </a:t>
            </a:r>
            <a:r>
              <a:rPr lang="en-US" sz="3600" err="1">
                <a:latin typeface="Georgia" panose="02040502050405020303" pitchFamily="18" charset="0"/>
                <a:cs typeface="Arial" pitchFamily="34" charset="0"/>
              </a:rPr>
              <a:t>Cáo</a:t>
            </a:r>
            <a:endParaRPr lang="en-US" sz="3600">
              <a:latin typeface="Georgia" panose="02040502050405020303" pitchFamily="18" charset="0"/>
              <a:cs typeface="Arial" pitchFamily="34" charset="0"/>
            </a:endParaRPr>
          </a:p>
        </p:txBody>
      </p:sp>
      <p:grpSp>
        <p:nvGrpSpPr>
          <p:cNvPr id="20" name="Group 19"/>
          <p:cNvGrpSpPr/>
          <p:nvPr/>
        </p:nvGrpSpPr>
        <p:grpSpPr>
          <a:xfrm>
            <a:off x="2411758" y="2653321"/>
            <a:ext cx="5976665" cy="562662"/>
            <a:chOff x="3131840" y="1491630"/>
            <a:chExt cx="5256584" cy="576064"/>
          </a:xfrm>
        </p:grpSpPr>
        <p:sp>
          <p:nvSpPr>
            <p:cNvPr id="21" name="Rectangle 20"/>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grpSp>
        <p:nvGrpSpPr>
          <p:cNvPr id="23" name="Group 22"/>
          <p:cNvGrpSpPr/>
          <p:nvPr/>
        </p:nvGrpSpPr>
        <p:grpSpPr>
          <a:xfrm>
            <a:off x="2411757" y="3379062"/>
            <a:ext cx="5976666" cy="562662"/>
            <a:chOff x="3131840" y="1491630"/>
            <a:chExt cx="5256584" cy="576064"/>
          </a:xfrm>
        </p:grpSpPr>
        <p:sp>
          <p:nvSpPr>
            <p:cNvPr id="24" name="Rectangle 23"/>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5" name="Right Triangle 24"/>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28" name="TextBox 27"/>
          <p:cNvSpPr txBox="1"/>
          <p:nvPr/>
        </p:nvSpPr>
        <p:spPr>
          <a:xfrm>
            <a:off x="2377504" y="2571750"/>
            <a:ext cx="533164"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03</a:t>
            </a:r>
            <a:endParaRPr lang="ko-KR" altLang="en-US" sz="2000" b="1" dirty="0">
              <a:solidFill>
                <a:schemeClr val="bg1"/>
              </a:solidFill>
              <a:latin typeface="Georgia" panose="02040502050405020303" pitchFamily="18" charset="0"/>
              <a:cs typeface="Arial" pitchFamily="34" charset="0"/>
            </a:endParaRPr>
          </a:p>
        </p:txBody>
      </p:sp>
      <p:sp>
        <p:nvSpPr>
          <p:cNvPr id="29" name="TextBox 28"/>
          <p:cNvSpPr txBox="1"/>
          <p:nvPr/>
        </p:nvSpPr>
        <p:spPr>
          <a:xfrm>
            <a:off x="2377504" y="3327796"/>
            <a:ext cx="533164"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04</a:t>
            </a:r>
            <a:endParaRPr lang="ko-KR" altLang="en-US" sz="2000" b="1" dirty="0">
              <a:solidFill>
                <a:schemeClr val="bg1"/>
              </a:solidFill>
              <a:latin typeface="Georgia" panose="02040502050405020303" pitchFamily="18" charset="0"/>
              <a:cs typeface="Arial" pitchFamily="34" charset="0"/>
            </a:endParaRPr>
          </a:p>
        </p:txBody>
      </p:sp>
      <p:grpSp>
        <p:nvGrpSpPr>
          <p:cNvPr id="7" name="Group 6">
            <a:extLst>
              <a:ext uri="{FF2B5EF4-FFF2-40B4-BE49-F238E27FC236}">
                <a16:creationId xmlns:a16="http://schemas.microsoft.com/office/drawing/2014/main" id="{32AB1B55-BC39-4FD7-8283-E9CB617CD847}"/>
              </a:ext>
            </a:extLst>
          </p:cNvPr>
          <p:cNvGrpSpPr/>
          <p:nvPr/>
        </p:nvGrpSpPr>
        <p:grpSpPr>
          <a:xfrm>
            <a:off x="2375907" y="984078"/>
            <a:ext cx="5971159" cy="621693"/>
            <a:chOff x="2411756" y="1145286"/>
            <a:chExt cx="5971159" cy="621693"/>
          </a:xfrm>
        </p:grpSpPr>
        <p:grpSp>
          <p:nvGrpSpPr>
            <p:cNvPr id="6" name="Group 5"/>
            <p:cNvGrpSpPr/>
            <p:nvPr/>
          </p:nvGrpSpPr>
          <p:grpSpPr>
            <a:xfrm>
              <a:off x="2411760" y="1204255"/>
              <a:ext cx="5971155" cy="562724"/>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26" name="TextBox 25"/>
            <p:cNvSpPr txBox="1"/>
            <p:nvPr/>
          </p:nvSpPr>
          <p:spPr>
            <a:xfrm>
              <a:off x="2411756" y="1145286"/>
              <a:ext cx="533164"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01</a:t>
              </a:r>
              <a:endParaRPr lang="ko-KR" altLang="en-US" sz="2000" b="1" dirty="0">
                <a:solidFill>
                  <a:schemeClr val="bg1"/>
                </a:solidFill>
                <a:latin typeface="Georgia" panose="02040502050405020303" pitchFamily="18" charset="0"/>
                <a:cs typeface="Arial" pitchFamily="34" charset="0"/>
              </a:endParaRPr>
            </a:p>
          </p:txBody>
        </p:sp>
        <p:sp>
          <p:nvSpPr>
            <p:cNvPr id="30" name="TextBox 29"/>
            <p:cNvSpPr txBox="1"/>
            <p:nvPr/>
          </p:nvSpPr>
          <p:spPr>
            <a:xfrm>
              <a:off x="2944920" y="1308365"/>
              <a:ext cx="5299488" cy="369332"/>
            </a:xfrm>
            <a:prstGeom prst="rect">
              <a:avLst/>
            </a:prstGeom>
            <a:noFill/>
          </p:spPr>
          <p:txBody>
            <a:bodyPr wrap="square" rtlCol="0">
              <a:spAutoFit/>
            </a:bodyPr>
            <a:lstStyle/>
            <a:p>
              <a:r>
                <a:rPr lang="en-US" altLang="ko-KR" b="1" dirty="0" err="1">
                  <a:solidFill>
                    <a:schemeClr val="tx1">
                      <a:lumMod val="75000"/>
                      <a:lumOff val="25000"/>
                    </a:schemeClr>
                  </a:solidFill>
                  <a:latin typeface="Georgia" panose="02040502050405020303" pitchFamily="18" charset="0"/>
                  <a:cs typeface="Arial" pitchFamily="34" charset="0"/>
                </a:rPr>
                <a:t>Mở</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Đầu</a:t>
              </a:r>
              <a:r>
                <a:rPr lang="en-US" altLang="ko-KR" b="1" dirty="0">
                  <a:solidFill>
                    <a:schemeClr val="tx1">
                      <a:lumMod val="75000"/>
                      <a:lumOff val="25000"/>
                    </a:schemeClr>
                  </a:solidFill>
                  <a:latin typeface="Georgia" panose="02040502050405020303" pitchFamily="18" charset="0"/>
                  <a:cs typeface="Arial" pitchFamily="34" charset="0"/>
                </a:rPr>
                <a:t> – </a:t>
              </a:r>
              <a:r>
                <a:rPr lang="vi-VN" altLang="ko-KR" b="1" dirty="0">
                  <a:solidFill>
                    <a:schemeClr val="tx1">
                      <a:lumMod val="75000"/>
                      <a:lumOff val="25000"/>
                    </a:schemeClr>
                  </a:solidFill>
                  <a:latin typeface="Georgia" panose="02040502050405020303" pitchFamily="18" charset="0"/>
                  <a:cs typeface="Arial" pitchFamily="34" charset="0"/>
                </a:rPr>
                <a:t>Nêu khái quát về đề tài</a:t>
              </a:r>
              <a:endParaRPr lang="ko-KR" altLang="en-US" b="1" dirty="0">
                <a:solidFill>
                  <a:schemeClr val="tx1">
                    <a:lumMod val="75000"/>
                    <a:lumOff val="25000"/>
                  </a:schemeClr>
                </a:solidFill>
                <a:latin typeface="Georgia" panose="02040502050405020303" pitchFamily="18" charset="0"/>
                <a:cs typeface="Arial" pitchFamily="34" charset="0"/>
              </a:endParaRPr>
            </a:p>
          </p:txBody>
        </p:sp>
      </p:grpSp>
      <p:grpSp>
        <p:nvGrpSpPr>
          <p:cNvPr id="8" name="Group 7">
            <a:extLst>
              <a:ext uri="{FF2B5EF4-FFF2-40B4-BE49-F238E27FC236}">
                <a16:creationId xmlns:a16="http://schemas.microsoft.com/office/drawing/2014/main" id="{E1B267C3-5458-4CBB-A9EA-CF4B7FFF2D9C}"/>
              </a:ext>
            </a:extLst>
          </p:cNvPr>
          <p:cNvGrpSpPr/>
          <p:nvPr/>
        </p:nvGrpSpPr>
        <p:grpSpPr>
          <a:xfrm>
            <a:off x="2386105" y="1834085"/>
            <a:ext cx="6002318" cy="656095"/>
            <a:chOff x="2386105" y="1834085"/>
            <a:chExt cx="6002318" cy="656095"/>
          </a:xfrm>
        </p:grpSpPr>
        <p:grpSp>
          <p:nvGrpSpPr>
            <p:cNvPr id="17" name="Group 16"/>
            <p:cNvGrpSpPr/>
            <p:nvPr/>
          </p:nvGrpSpPr>
          <p:grpSpPr>
            <a:xfrm>
              <a:off x="2411759" y="1927518"/>
              <a:ext cx="5976664" cy="562662"/>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27" name="TextBox 26"/>
            <p:cNvSpPr txBox="1"/>
            <p:nvPr/>
          </p:nvSpPr>
          <p:spPr>
            <a:xfrm>
              <a:off x="2386105" y="1834085"/>
              <a:ext cx="558815"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02</a:t>
              </a:r>
              <a:endParaRPr lang="ko-KR" altLang="en-US" sz="2000" b="1" dirty="0">
                <a:solidFill>
                  <a:schemeClr val="bg1"/>
                </a:solidFill>
                <a:latin typeface="Georgia" panose="02040502050405020303" pitchFamily="18" charset="0"/>
                <a:cs typeface="Arial" pitchFamily="34" charset="0"/>
              </a:endParaRPr>
            </a:p>
          </p:txBody>
        </p:sp>
        <p:sp>
          <p:nvSpPr>
            <p:cNvPr id="37" name="TextBox 36"/>
            <p:cNvSpPr txBox="1"/>
            <p:nvPr/>
          </p:nvSpPr>
          <p:spPr>
            <a:xfrm>
              <a:off x="2944920" y="2034140"/>
              <a:ext cx="5402146" cy="369332"/>
            </a:xfrm>
            <a:prstGeom prst="rect">
              <a:avLst/>
            </a:prstGeom>
            <a:noFill/>
          </p:spPr>
          <p:txBody>
            <a:bodyPr wrap="square" rtlCol="0">
              <a:spAutoFit/>
            </a:bodyPr>
            <a:lstStyle/>
            <a:p>
              <a:r>
                <a:rPr lang="en-US" altLang="ko-KR" b="1" dirty="0" err="1">
                  <a:solidFill>
                    <a:schemeClr val="tx1">
                      <a:lumMod val="75000"/>
                      <a:lumOff val="25000"/>
                    </a:schemeClr>
                  </a:solidFill>
                  <a:latin typeface="Georgia" panose="02040502050405020303" pitchFamily="18" charset="0"/>
                  <a:cs typeface="Arial" pitchFamily="34" charset="0"/>
                </a:rPr>
                <a:t>Nội</a:t>
              </a:r>
              <a:r>
                <a:rPr lang="en-US" altLang="ko-KR" b="1" dirty="0">
                  <a:solidFill>
                    <a:schemeClr val="tx1">
                      <a:lumMod val="75000"/>
                      <a:lumOff val="25000"/>
                    </a:schemeClr>
                  </a:solidFill>
                  <a:latin typeface="Georgia" panose="02040502050405020303" pitchFamily="18" charset="0"/>
                  <a:cs typeface="Arial" pitchFamily="34" charset="0"/>
                </a:rPr>
                <a:t> Dung – </a:t>
              </a:r>
              <a:r>
                <a:rPr lang="en-US" altLang="ko-KR" b="1" dirty="0" err="1">
                  <a:solidFill>
                    <a:schemeClr val="tx1">
                      <a:lumMod val="75000"/>
                      <a:lumOff val="25000"/>
                    </a:schemeClr>
                  </a:solidFill>
                  <a:latin typeface="Georgia" panose="02040502050405020303" pitchFamily="18" charset="0"/>
                  <a:cs typeface="Arial" pitchFamily="34" charset="0"/>
                </a:rPr>
                <a:t>Lý</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thuyết</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và</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xây</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dựng</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mô</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hình</a:t>
              </a:r>
              <a:r>
                <a:rPr lang="en-US" altLang="ko-KR" b="1" dirty="0">
                  <a:solidFill>
                    <a:schemeClr val="tx1">
                      <a:lumMod val="75000"/>
                      <a:lumOff val="25000"/>
                    </a:schemeClr>
                  </a:solidFill>
                  <a:latin typeface="Georgia" panose="02040502050405020303" pitchFamily="18" charset="0"/>
                  <a:cs typeface="Arial" pitchFamily="34" charset="0"/>
                </a:rPr>
                <a:t> </a:t>
              </a:r>
              <a:endParaRPr lang="ko-KR" altLang="en-US" b="1" dirty="0">
                <a:solidFill>
                  <a:schemeClr val="tx1">
                    <a:lumMod val="75000"/>
                    <a:lumOff val="25000"/>
                  </a:schemeClr>
                </a:solidFill>
                <a:latin typeface="Georgia" panose="02040502050405020303" pitchFamily="18" charset="0"/>
                <a:cs typeface="Arial" pitchFamily="34" charset="0"/>
              </a:endParaRPr>
            </a:p>
          </p:txBody>
        </p:sp>
      </p:grpSp>
      <p:sp>
        <p:nvSpPr>
          <p:cNvPr id="40" name="TextBox 39"/>
          <p:cNvSpPr txBox="1"/>
          <p:nvPr/>
        </p:nvSpPr>
        <p:spPr>
          <a:xfrm>
            <a:off x="2944920" y="2765660"/>
            <a:ext cx="4392567" cy="369332"/>
          </a:xfrm>
          <a:prstGeom prst="rect">
            <a:avLst/>
          </a:prstGeom>
          <a:noFill/>
        </p:spPr>
        <p:txBody>
          <a:bodyPr wrap="square" rtlCol="0">
            <a:spAutoFit/>
          </a:bodyPr>
          <a:lstStyle/>
          <a:p>
            <a:r>
              <a:rPr lang="en-US" altLang="ko-KR" b="1" dirty="0" err="1">
                <a:solidFill>
                  <a:schemeClr val="tx1">
                    <a:lumMod val="75000"/>
                    <a:lumOff val="25000"/>
                  </a:schemeClr>
                </a:solidFill>
                <a:latin typeface="Georgia" panose="02040502050405020303" pitchFamily="18" charset="0"/>
                <a:cs typeface="Arial" pitchFamily="34" charset="0"/>
              </a:rPr>
              <a:t>Thực</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Nghiệm</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và</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Đánh</a:t>
            </a:r>
            <a:r>
              <a:rPr lang="en-US" altLang="ko-KR" b="1" dirty="0">
                <a:solidFill>
                  <a:schemeClr val="tx1">
                    <a:lumMod val="75000"/>
                    <a:lumOff val="25000"/>
                  </a:schemeClr>
                </a:solidFill>
                <a:latin typeface="Georgia" panose="02040502050405020303" pitchFamily="18" charset="0"/>
                <a:cs typeface="Arial" pitchFamily="34" charset="0"/>
              </a:rPr>
              <a:t> </a:t>
            </a:r>
            <a:r>
              <a:rPr lang="en-US" altLang="ko-KR" b="1" dirty="0" err="1">
                <a:solidFill>
                  <a:schemeClr val="tx1">
                    <a:lumMod val="75000"/>
                    <a:lumOff val="25000"/>
                  </a:schemeClr>
                </a:solidFill>
                <a:latin typeface="Georgia" panose="02040502050405020303" pitchFamily="18" charset="0"/>
                <a:cs typeface="Arial" pitchFamily="34" charset="0"/>
              </a:rPr>
              <a:t>Giá</a:t>
            </a:r>
            <a:endParaRPr lang="ko-KR" altLang="en-US" b="1" dirty="0">
              <a:solidFill>
                <a:schemeClr val="tx1">
                  <a:lumMod val="75000"/>
                  <a:lumOff val="25000"/>
                </a:schemeClr>
              </a:solidFill>
              <a:latin typeface="Georgia" panose="02040502050405020303" pitchFamily="18" charset="0"/>
              <a:cs typeface="Arial" pitchFamily="34" charset="0"/>
            </a:endParaRPr>
          </a:p>
        </p:txBody>
      </p:sp>
      <p:sp>
        <p:nvSpPr>
          <p:cNvPr id="43" name="TextBox 42"/>
          <p:cNvSpPr txBox="1"/>
          <p:nvPr/>
        </p:nvSpPr>
        <p:spPr>
          <a:xfrm>
            <a:off x="2944919" y="3476701"/>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Kết</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Luận</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
        <p:nvSpPr>
          <p:cNvPr id="4" name="Slide Number Placeholder 3" hidden="1">
            <a:extLst>
              <a:ext uri="{FF2B5EF4-FFF2-40B4-BE49-F238E27FC236}">
                <a16:creationId xmlns:a16="http://schemas.microsoft.com/office/drawing/2014/main" id="{908FED0F-8818-4B46-93F1-26A4677ED8A7}"/>
              </a:ext>
            </a:extLst>
          </p:cNvPr>
          <p:cNvSpPr>
            <a:spLocks noGrp="1"/>
          </p:cNvSpPr>
          <p:nvPr>
            <p:ph type="sldNum" sz="quarter" idx="4294967295"/>
          </p:nvPr>
        </p:nvSpPr>
        <p:spPr>
          <a:xfrm>
            <a:off x="8382915" y="4491173"/>
            <a:ext cx="576064" cy="369332"/>
          </a:xfrm>
          <a:prstGeom prst="rect">
            <a:avLst/>
          </a:prstGeom>
        </p:spPr>
        <p:txBody>
          <a:bodyPr/>
          <a:lstStyle/>
          <a:p>
            <a:fld id="{2E9D0601-AD5E-470A-A05D-6619E3A3DD8E}" type="slidenum">
              <a:rPr lang="vi-VN" smtClean="0"/>
              <a:pPr/>
              <a:t>2</a:t>
            </a:fld>
            <a:endParaRPr lang="vi-VN" dirty="0"/>
          </a:p>
        </p:txBody>
      </p:sp>
      <p:sp>
        <p:nvSpPr>
          <p:cNvPr id="31" name="Slide Number Placeholder 2">
            <a:extLst>
              <a:ext uri="{FF2B5EF4-FFF2-40B4-BE49-F238E27FC236}">
                <a16:creationId xmlns:a16="http://schemas.microsoft.com/office/drawing/2014/main" id="{67E31904-2390-4E8B-B711-C75113B6250E}"/>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2</a:t>
            </a:fld>
            <a:endParaRPr lang="vi-VN" dirty="0"/>
          </a:p>
        </p:txBody>
      </p:sp>
      <p:grpSp>
        <p:nvGrpSpPr>
          <p:cNvPr id="32" name="Group 31">
            <a:extLst>
              <a:ext uri="{FF2B5EF4-FFF2-40B4-BE49-F238E27FC236}">
                <a16:creationId xmlns:a16="http://schemas.microsoft.com/office/drawing/2014/main" id="{2B7B60BC-20C2-440F-9ED0-8FE4B39F6569}"/>
              </a:ext>
            </a:extLst>
          </p:cNvPr>
          <p:cNvGrpSpPr/>
          <p:nvPr/>
        </p:nvGrpSpPr>
        <p:grpSpPr>
          <a:xfrm>
            <a:off x="2425296" y="4138296"/>
            <a:ext cx="5976665" cy="562662"/>
            <a:chOff x="3131840" y="1491630"/>
            <a:chExt cx="5256584" cy="576064"/>
          </a:xfrm>
        </p:grpSpPr>
        <p:sp>
          <p:nvSpPr>
            <p:cNvPr id="33" name="Rectangle 32">
              <a:extLst>
                <a:ext uri="{FF2B5EF4-FFF2-40B4-BE49-F238E27FC236}">
                  <a16:creationId xmlns:a16="http://schemas.microsoft.com/office/drawing/2014/main" id="{72335AC6-A4AF-4FFC-89F2-E96FBF6BCE89}"/>
                </a:ext>
              </a:extLst>
            </p:cNvPr>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6" name="Right Triangle 35">
              <a:extLst>
                <a:ext uri="{FF2B5EF4-FFF2-40B4-BE49-F238E27FC236}">
                  <a16:creationId xmlns:a16="http://schemas.microsoft.com/office/drawing/2014/main" id="{520A7E71-6890-4013-A802-23E5D0D20183}"/>
                </a:ext>
              </a:extLst>
            </p:cNvPr>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sp>
        <p:nvSpPr>
          <p:cNvPr id="38" name="TextBox 37">
            <a:extLst>
              <a:ext uri="{FF2B5EF4-FFF2-40B4-BE49-F238E27FC236}">
                <a16:creationId xmlns:a16="http://schemas.microsoft.com/office/drawing/2014/main" id="{B919E8B9-6BB6-4DCC-BF3A-D0AA785768A0}"/>
              </a:ext>
            </a:extLst>
          </p:cNvPr>
          <p:cNvSpPr txBox="1"/>
          <p:nvPr/>
        </p:nvSpPr>
        <p:spPr>
          <a:xfrm>
            <a:off x="2391042" y="4056725"/>
            <a:ext cx="533164"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05</a:t>
            </a:r>
            <a:endParaRPr lang="ko-KR" altLang="en-US" sz="2000" b="1" dirty="0">
              <a:solidFill>
                <a:schemeClr val="bg1"/>
              </a:solidFill>
              <a:latin typeface="Georgia" panose="02040502050405020303" pitchFamily="18" charset="0"/>
              <a:cs typeface="Arial" pitchFamily="34" charset="0"/>
            </a:endParaRPr>
          </a:p>
        </p:txBody>
      </p:sp>
      <p:sp>
        <p:nvSpPr>
          <p:cNvPr id="39" name="TextBox 38">
            <a:extLst>
              <a:ext uri="{FF2B5EF4-FFF2-40B4-BE49-F238E27FC236}">
                <a16:creationId xmlns:a16="http://schemas.microsoft.com/office/drawing/2014/main" id="{9239CAFB-8DE2-419F-8BD9-2874DD742B9E}"/>
              </a:ext>
            </a:extLst>
          </p:cNvPr>
          <p:cNvSpPr txBox="1"/>
          <p:nvPr/>
        </p:nvSpPr>
        <p:spPr>
          <a:xfrm>
            <a:off x="2958458" y="4250635"/>
            <a:ext cx="4392567" cy="400110"/>
          </a:xfrm>
          <a:prstGeom prst="rect">
            <a:avLst/>
          </a:prstGeom>
          <a:noFill/>
        </p:spPr>
        <p:txBody>
          <a:bodyPr wrap="square" rtlCol="0">
            <a:spAutoFit/>
          </a:bodyPr>
          <a:lstStyle/>
          <a:p>
            <a:r>
              <a:rPr lang="en-US" altLang="ko-KR" sz="2000" b="1" dirty="0" err="1">
                <a:solidFill>
                  <a:schemeClr val="tx1">
                    <a:lumMod val="75000"/>
                    <a:lumOff val="25000"/>
                  </a:schemeClr>
                </a:solidFill>
                <a:latin typeface="Georgia" panose="02040502050405020303" pitchFamily="18" charset="0"/>
                <a:cs typeface="Arial" pitchFamily="34" charset="0"/>
              </a:rPr>
              <a:t>Tài</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liệu</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tham</a:t>
            </a:r>
            <a:r>
              <a:rPr lang="en-US" altLang="ko-KR" sz="2000" b="1" dirty="0">
                <a:solidFill>
                  <a:schemeClr val="tx1">
                    <a:lumMod val="75000"/>
                    <a:lumOff val="25000"/>
                  </a:schemeClr>
                </a:solidFill>
                <a:latin typeface="Georgia" panose="02040502050405020303" pitchFamily="18" charset="0"/>
                <a:cs typeface="Arial" pitchFamily="34" charset="0"/>
              </a:rPr>
              <a:t> </a:t>
            </a:r>
            <a:r>
              <a:rPr lang="en-US" altLang="ko-KR" sz="2000" b="1" dirty="0" err="1">
                <a:solidFill>
                  <a:schemeClr val="tx1">
                    <a:lumMod val="75000"/>
                    <a:lumOff val="25000"/>
                  </a:schemeClr>
                </a:solidFill>
                <a:latin typeface="Georgia" panose="02040502050405020303" pitchFamily="18" charset="0"/>
                <a:cs typeface="Arial" pitchFamily="34" charset="0"/>
              </a:rPr>
              <a:t>khảo</a:t>
            </a:r>
            <a:endParaRPr lang="ko-KR" altLang="en-US" sz="2000" b="1" dirty="0">
              <a:solidFill>
                <a:schemeClr val="tx1">
                  <a:lumMod val="75000"/>
                  <a:lumOff val="25000"/>
                </a:schemeClr>
              </a:solidFill>
              <a:latin typeface="Georgia" panose="02040502050405020303" pitchFamily="18" charset="0"/>
              <a:cs typeface="Arial" pitchFamily="34" charset="0"/>
            </a:endParaRPr>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par>
                                <p:cTn id="38" presetID="10"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fade">
                                      <p:cBhvr>
                                        <p:cTn id="4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8" grpId="0"/>
      <p:bldP spid="29" grpId="0"/>
      <p:bldP spid="40" grpId="0"/>
      <p:bldP spid="43" grpId="0"/>
      <p:bldP spid="31" grpId="0"/>
      <p:bldP spid="38" grpId="0"/>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C</a:t>
            </a:r>
            <a:r>
              <a:rPr lang="vi-VN" altLang="ko-KR">
                <a:latin typeface="Georgia" panose="02040502050405020303" pitchFamily="18" charset="0"/>
              </a:rPr>
              <a:t>ơ</a:t>
            </a:r>
            <a:r>
              <a:rPr lang="en-US" altLang="ko-KR">
                <a:latin typeface="Georgia" panose="02040502050405020303" pitchFamily="18" charset="0"/>
              </a:rPr>
              <a:t> Sở Lý Thuyết</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Học</a:t>
            </a:r>
            <a:r>
              <a:rPr lang="en-US" altLang="ko-KR" sz="1600" dirty="0">
                <a:latin typeface="Georgia" panose="02040502050405020303" pitchFamily="18" charset="0"/>
              </a:rPr>
              <a:t> </a:t>
            </a:r>
            <a:r>
              <a:rPr lang="en-US" altLang="ko-KR" sz="1600" dirty="0" err="1">
                <a:latin typeface="Georgia" panose="02040502050405020303" pitchFamily="18" charset="0"/>
              </a:rPr>
              <a:t>tăng</a:t>
            </a:r>
            <a:r>
              <a:rPr lang="en-US" altLang="ko-KR" sz="1600" dirty="0">
                <a:latin typeface="Georgia" panose="02040502050405020303" pitchFamily="18" charset="0"/>
              </a:rPr>
              <a:t> </a:t>
            </a:r>
            <a:r>
              <a:rPr lang="en-US" altLang="ko-KR" sz="1600" dirty="0" err="1">
                <a:latin typeface="Georgia" panose="02040502050405020303" pitchFamily="18" charset="0"/>
              </a:rPr>
              <a:t>cường</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20</a:t>
            </a:fld>
            <a:endParaRPr lang="vi-VN"/>
          </a:p>
        </p:txBody>
      </p:sp>
      <p:sp>
        <p:nvSpPr>
          <p:cNvPr id="36" name="Oval 35">
            <a:extLst>
              <a:ext uri="{FF2B5EF4-FFF2-40B4-BE49-F238E27FC236}">
                <a16:creationId xmlns:a16="http://schemas.microsoft.com/office/drawing/2014/main" id="{F006A318-515B-4AD6-9BDF-76C04C7B9F60}"/>
              </a:ext>
            </a:extLst>
          </p:cNvPr>
          <p:cNvSpPr/>
          <p:nvPr/>
        </p:nvSpPr>
        <p:spPr>
          <a:xfrm>
            <a:off x="8368476" y="4572000"/>
            <a:ext cx="684076" cy="453926"/>
          </a:xfrm>
          <a:prstGeom prst="ellipse">
            <a:avLst/>
          </a:prstGeom>
          <a:ln/>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a:t>23</a:t>
            </a:r>
            <a:endParaRPr lang="vi-VN" dirty="0"/>
          </a:p>
        </p:txBody>
      </p:sp>
      <p:sp>
        <p:nvSpPr>
          <p:cNvPr id="38" name="Text Placeholder 2">
            <a:extLst>
              <a:ext uri="{FF2B5EF4-FFF2-40B4-BE49-F238E27FC236}">
                <a16:creationId xmlns:a16="http://schemas.microsoft.com/office/drawing/2014/main" id="{DDB3F786-F148-4686-991C-FBFBA8DD7898}"/>
              </a:ext>
            </a:extLst>
          </p:cNvPr>
          <p:cNvSpPr txBox="1">
            <a:spLocks/>
          </p:cNvSpPr>
          <p:nvPr/>
        </p:nvSpPr>
        <p:spPr>
          <a:xfrm>
            <a:off x="-89992" y="2059707"/>
            <a:ext cx="9144000" cy="288032"/>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endParaRPr lang="ko-KR" altLang="en-US" sz="1500" dirty="0">
              <a:latin typeface="Georgia" panose="02040502050405020303" pitchFamily="18" charset="0"/>
            </a:endParaRPr>
          </a:p>
        </p:txBody>
      </p:sp>
      <p:sp>
        <p:nvSpPr>
          <p:cNvPr id="39" name="Text Placeholder 2">
            <a:extLst>
              <a:ext uri="{FF2B5EF4-FFF2-40B4-BE49-F238E27FC236}">
                <a16:creationId xmlns:a16="http://schemas.microsoft.com/office/drawing/2014/main" id="{1B89F62B-E456-4850-AA94-A5D9AACE638E}"/>
              </a:ext>
            </a:extLst>
          </p:cNvPr>
          <p:cNvSpPr txBox="1">
            <a:spLocks/>
          </p:cNvSpPr>
          <p:nvPr/>
        </p:nvSpPr>
        <p:spPr>
          <a:xfrm>
            <a:off x="89992" y="1208633"/>
            <a:ext cx="4575547" cy="3235325"/>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l"/>
            <a:r>
              <a:rPr lang="en-US" altLang="ko-KR" sz="1600" dirty="0">
                <a:latin typeface="Georgia" panose="02040502050405020303" pitchFamily="18" charset="0"/>
              </a:rPr>
              <a:t>H</a:t>
            </a:r>
            <a:r>
              <a:rPr lang="vi-VN" altLang="ko-KR" sz="1600" dirty="0">
                <a:latin typeface="Georgia" panose="02040502050405020303" pitchFamily="18" charset="0"/>
              </a:rPr>
              <a:t>ọc tăng cường (</a:t>
            </a:r>
            <a:r>
              <a:rPr lang="en-US" altLang="ko-KR" sz="1600" dirty="0">
                <a:latin typeface="Georgia" panose="02040502050405020303" pitchFamily="18" charset="0"/>
              </a:rPr>
              <a:t>R</a:t>
            </a:r>
            <a:r>
              <a:rPr lang="vi-VN" altLang="ko-KR" sz="1600" dirty="0">
                <a:latin typeface="Georgia" panose="02040502050405020303" pitchFamily="18" charset="0"/>
              </a:rPr>
              <a:t>einforcement learning) là nghiên cứu cách thức một</a:t>
            </a:r>
            <a:r>
              <a:rPr lang="en-US" altLang="ko-KR" sz="1600" dirty="0">
                <a:latin typeface="Georgia" panose="02040502050405020303" pitchFamily="18" charset="0"/>
              </a:rPr>
              <a:t> </a:t>
            </a:r>
            <a:r>
              <a:rPr lang="en-US" altLang="ko-KR" sz="1600" dirty="0" err="1">
                <a:latin typeface="Georgia" panose="02040502050405020303" pitchFamily="18" charset="0"/>
              </a:rPr>
              <a:t>tác</a:t>
            </a:r>
            <a:r>
              <a:rPr lang="en-US" altLang="ko-KR" sz="1600" dirty="0">
                <a:latin typeface="Georgia" panose="02040502050405020303" pitchFamily="18" charset="0"/>
              </a:rPr>
              <a:t> </a:t>
            </a:r>
            <a:r>
              <a:rPr lang="en-US" altLang="ko-KR" sz="1600" dirty="0" err="1">
                <a:latin typeface="Georgia" panose="02040502050405020303" pitchFamily="18" charset="0"/>
              </a:rPr>
              <a:t>nhân</a:t>
            </a:r>
            <a:r>
              <a:rPr lang="vi-VN" altLang="ko-KR" sz="1600" dirty="0">
                <a:latin typeface="Georgia" panose="02040502050405020303" pitchFamily="18" charset="0"/>
              </a:rPr>
              <a:t> </a:t>
            </a:r>
            <a:r>
              <a:rPr lang="en-US" altLang="ko-KR" sz="1600" dirty="0">
                <a:latin typeface="Georgia" panose="02040502050405020303" pitchFamily="18" charset="0"/>
              </a:rPr>
              <a:t>(</a:t>
            </a:r>
            <a:r>
              <a:rPr lang="vi-VN" altLang="ko-KR" sz="1600" dirty="0">
                <a:latin typeface="Georgia" panose="02040502050405020303" pitchFamily="18" charset="0"/>
              </a:rPr>
              <a:t>agent</a:t>
            </a:r>
            <a:r>
              <a:rPr lang="en-US" altLang="ko-KR" sz="1600" dirty="0">
                <a:latin typeface="Georgia" panose="02040502050405020303" pitchFamily="18" charset="0"/>
              </a:rPr>
              <a:t>)</a:t>
            </a:r>
            <a:r>
              <a:rPr lang="vi-VN" altLang="ko-KR" sz="1600" dirty="0">
                <a:latin typeface="Georgia" panose="02040502050405020303" pitchFamily="18" charset="0"/>
              </a:rPr>
              <a:t> trong một môi trường</a:t>
            </a:r>
            <a:r>
              <a:rPr lang="en-US" altLang="ko-KR" sz="1600" dirty="0">
                <a:latin typeface="Georgia" panose="02040502050405020303" pitchFamily="18" charset="0"/>
              </a:rPr>
              <a:t> (environment)</a:t>
            </a:r>
            <a:r>
              <a:rPr lang="vi-VN" altLang="ko-KR" sz="1600" dirty="0">
                <a:latin typeface="Georgia" panose="02040502050405020303" pitchFamily="18" charset="0"/>
              </a:rPr>
              <a:t> nên chọn thực hiện các hành động</a:t>
            </a:r>
            <a:r>
              <a:rPr lang="en-US" altLang="ko-KR" sz="1600" dirty="0">
                <a:latin typeface="Georgia" panose="02040502050405020303" pitchFamily="18" charset="0"/>
              </a:rPr>
              <a:t> (action)</a:t>
            </a:r>
            <a:r>
              <a:rPr lang="vi-VN" altLang="ko-KR" sz="1600" dirty="0">
                <a:latin typeface="Georgia" panose="02040502050405020303" pitchFamily="18" charset="0"/>
              </a:rPr>
              <a:t> nào để cực đại hóa một khoản thưởng (reward) nào đó về lâu dài. </a:t>
            </a:r>
            <a:endParaRPr lang="en-US" altLang="ko-KR" sz="1600" dirty="0">
              <a:latin typeface="Georgia" panose="02040502050405020303" pitchFamily="18" charset="0"/>
            </a:endParaRPr>
          </a:p>
          <a:p>
            <a:pPr algn="just"/>
            <a:endParaRPr lang="en-US" altLang="ko-KR" sz="1600" dirty="0">
              <a:latin typeface="Georgia" panose="02040502050405020303" pitchFamily="18" charset="0"/>
            </a:endParaRPr>
          </a:p>
          <a:p>
            <a:pPr algn="l"/>
            <a:r>
              <a:rPr lang="vi-VN" altLang="ko-KR" sz="1600" dirty="0">
                <a:latin typeface="Georgia" panose="02040502050405020303" pitchFamily="18" charset="0"/>
              </a:rPr>
              <a:t>Các thuật toán học tăng cường cố gắng tìm một chiến lược</a:t>
            </a:r>
            <a:r>
              <a:rPr lang="en-US" altLang="ko-KR" sz="1600" dirty="0">
                <a:latin typeface="Georgia" panose="02040502050405020303" pitchFamily="18" charset="0"/>
              </a:rPr>
              <a:t> (policy)</a:t>
            </a:r>
            <a:r>
              <a:rPr lang="vi-VN" altLang="ko-KR" sz="1600" dirty="0">
                <a:latin typeface="Georgia" panose="02040502050405020303" pitchFamily="18" charset="0"/>
              </a:rPr>
              <a:t> ánh xạ các trạng thái</a:t>
            </a:r>
            <a:r>
              <a:rPr lang="en-US" altLang="ko-KR" sz="1600" dirty="0">
                <a:latin typeface="Georgia" panose="02040502050405020303" pitchFamily="18" charset="0"/>
              </a:rPr>
              <a:t> (state)</a:t>
            </a:r>
            <a:r>
              <a:rPr lang="vi-VN" altLang="ko-KR" sz="1600" dirty="0">
                <a:latin typeface="Georgia" panose="02040502050405020303" pitchFamily="18" charset="0"/>
              </a:rPr>
              <a:t> của thế giới tới các hành động mà agent nên chọn trong các trạng thái đó.</a:t>
            </a:r>
            <a:endParaRPr lang="en-US" altLang="ko-KR" sz="1600" dirty="0">
              <a:latin typeface="Georgia" panose="02040502050405020303" pitchFamily="18" charset="0"/>
            </a:endParaRPr>
          </a:p>
          <a:p>
            <a:pPr algn="just"/>
            <a:endParaRPr lang="ko-KR" altLang="en-US" sz="1600" dirty="0">
              <a:latin typeface="Georgia" panose="02040502050405020303" pitchFamily="18" charset="0"/>
            </a:endParaRPr>
          </a:p>
        </p:txBody>
      </p:sp>
      <p:sp>
        <p:nvSpPr>
          <p:cNvPr id="49" name="Text Placeholder 2">
            <a:extLst>
              <a:ext uri="{FF2B5EF4-FFF2-40B4-BE49-F238E27FC236}">
                <a16:creationId xmlns:a16="http://schemas.microsoft.com/office/drawing/2014/main" id="{93AC4513-ED2F-405C-870F-B3B8F93E4D15}"/>
              </a:ext>
            </a:extLst>
          </p:cNvPr>
          <p:cNvSpPr txBox="1">
            <a:spLocks/>
          </p:cNvSpPr>
          <p:nvPr/>
        </p:nvSpPr>
        <p:spPr>
          <a:xfrm>
            <a:off x="3491880" y="4043949"/>
            <a:ext cx="1816256" cy="453926"/>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u="sng" dirty="0">
                <a:latin typeface="Georgia" panose="02040502050405020303" pitchFamily="18" charset="0"/>
              </a:rPr>
              <a:t>Wikipedia</a:t>
            </a:r>
            <a:endParaRPr lang="ko-KR" altLang="en-US" sz="1600" u="sng" dirty="0">
              <a:latin typeface="Georgia" panose="02040502050405020303" pitchFamily="18" charset="0"/>
            </a:endParaRPr>
          </a:p>
        </p:txBody>
      </p:sp>
      <p:pic>
        <p:nvPicPr>
          <p:cNvPr id="10" name="Picture 9">
            <a:extLst>
              <a:ext uri="{FF2B5EF4-FFF2-40B4-BE49-F238E27FC236}">
                <a16:creationId xmlns:a16="http://schemas.microsoft.com/office/drawing/2014/main" id="{16BD1F16-8D0F-4CBC-97C1-DB7B75F4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4301" y="1090379"/>
            <a:ext cx="3777405" cy="3649917"/>
          </a:xfrm>
          <a:prstGeom prst="rect">
            <a:avLst/>
          </a:prstGeom>
        </p:spPr>
      </p:pic>
    </p:spTree>
    <p:extLst>
      <p:ext uri="{BB962C8B-B14F-4D97-AF65-F5344CB8AC3E}">
        <p14:creationId xmlns:p14="http://schemas.microsoft.com/office/powerpoint/2010/main" val="40193965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nodePh="1">
                                  <p:stCondLst>
                                    <p:cond delay="0"/>
                                  </p:stCondLst>
                                  <p:endCondLst>
                                    <p:cond evt="begin" delay="0">
                                      <p:tn val="17"/>
                                    </p:cond>
                                  </p:end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fade">
                                      <p:cBhvr>
                                        <p:cTn id="25" dur="500"/>
                                        <p:tgtEl>
                                          <p:spTgt spid="49"/>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P spid="4" grpId="0"/>
      <p:bldP spid="36" grpId="0" animBg="1"/>
      <p:bldP spid="38" grpId="0"/>
      <p:bldP spid="39" grpId="0"/>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latin typeface="Georgia" panose="02040502050405020303" pitchFamily="18" charset="0"/>
              </a:rPr>
              <a:t>C</a:t>
            </a:r>
            <a:r>
              <a:rPr lang="vi-VN" altLang="ko-KR" dirty="0">
                <a:latin typeface="Georgia" panose="02040502050405020303" pitchFamily="18" charset="0"/>
              </a:rPr>
              <a:t>ơ</a:t>
            </a:r>
            <a:r>
              <a:rPr lang="en-US" altLang="ko-KR" dirty="0">
                <a:latin typeface="Georgia" panose="02040502050405020303" pitchFamily="18" charset="0"/>
              </a:rPr>
              <a:t> </a:t>
            </a:r>
            <a:r>
              <a:rPr lang="en-US" altLang="ko-KR" dirty="0" err="1">
                <a:latin typeface="Georgia" panose="02040502050405020303" pitchFamily="18" charset="0"/>
              </a:rPr>
              <a:t>Sở</a:t>
            </a:r>
            <a:r>
              <a:rPr lang="en-US" altLang="ko-KR" dirty="0">
                <a:latin typeface="Georgia" panose="02040502050405020303" pitchFamily="18" charset="0"/>
              </a:rPr>
              <a:t> </a:t>
            </a:r>
            <a:r>
              <a:rPr lang="en-US" altLang="ko-KR" dirty="0" err="1">
                <a:latin typeface="Georgia" panose="02040502050405020303" pitchFamily="18" charset="0"/>
              </a:rPr>
              <a:t>Lý</a:t>
            </a:r>
            <a:r>
              <a:rPr lang="en-US" altLang="ko-KR" dirty="0">
                <a:latin typeface="Georgia" panose="02040502050405020303" pitchFamily="18" charset="0"/>
              </a:rPr>
              <a:t> </a:t>
            </a:r>
            <a:r>
              <a:rPr lang="en-US" altLang="ko-KR" dirty="0" err="1">
                <a:latin typeface="Georgia" panose="02040502050405020303" pitchFamily="18" charset="0"/>
              </a:rPr>
              <a:t>Thuyết</a:t>
            </a:r>
            <a:endParaRPr lang="ko-KR" altLang="en-US" dirty="0">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dirty="0" err="1">
                <a:latin typeface="Georgia" panose="02040502050405020303" pitchFamily="18" charset="0"/>
              </a:rPr>
              <a:t>Phương</a:t>
            </a:r>
            <a:r>
              <a:rPr lang="en-US" altLang="ko-KR" sz="1600" dirty="0">
                <a:latin typeface="Georgia" panose="02040502050405020303" pitchFamily="18" charset="0"/>
              </a:rPr>
              <a:t> </a:t>
            </a:r>
            <a:r>
              <a:rPr lang="en-US" altLang="ko-KR" sz="1600" dirty="0" err="1">
                <a:latin typeface="Georgia" panose="02040502050405020303" pitchFamily="18" charset="0"/>
              </a:rPr>
              <a:t>pháp</a:t>
            </a:r>
            <a:r>
              <a:rPr lang="en-US" altLang="ko-KR" sz="1600" dirty="0">
                <a:latin typeface="Georgia" panose="02040502050405020303" pitchFamily="18" charset="0"/>
              </a:rPr>
              <a:t> cross entropy</a:t>
            </a:r>
            <a:endParaRPr lang="ko-KR" altLang="en-US" sz="1600" dirty="0">
              <a:latin typeface="Georgia" panose="02040502050405020303"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21</a:t>
            </a:fld>
            <a:endParaRPr lang="vi-VN"/>
          </a:p>
        </p:txBody>
      </p:sp>
      <p:sp>
        <p:nvSpPr>
          <p:cNvPr id="37" name="Text Placeholder 2">
            <a:extLst>
              <a:ext uri="{FF2B5EF4-FFF2-40B4-BE49-F238E27FC236}">
                <a16:creationId xmlns:a16="http://schemas.microsoft.com/office/drawing/2014/main" id="{3E85E5BE-F0CC-4494-96DD-85076190D01E}"/>
              </a:ext>
            </a:extLst>
          </p:cNvPr>
          <p:cNvSpPr txBox="1">
            <a:spLocks/>
          </p:cNvSpPr>
          <p:nvPr/>
        </p:nvSpPr>
        <p:spPr>
          <a:xfrm>
            <a:off x="0" y="1213177"/>
            <a:ext cx="9144000" cy="125655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Georgia" panose="02040502050405020303" pitchFamily="18" charset="0"/>
              </a:rPr>
              <a:t>The cross entropy between two probability distributions p and q over the same underlying set of events measures the average number of bits needed to identify an event drawn from the set if a coding scheme used for the set is optimized for an estimated probability distribution q, rather than the true distribution p.</a:t>
            </a:r>
          </a:p>
          <a:p>
            <a:pPr algn="r"/>
            <a:r>
              <a:rPr lang="en-US" altLang="ko-KR" sz="1600" dirty="0">
                <a:latin typeface="Georgia" panose="02040502050405020303" pitchFamily="18" charset="0"/>
              </a:rPr>
              <a:t>--- Wikipedia ---</a:t>
            </a:r>
            <a:endParaRPr lang="ko-KR" altLang="en-US" sz="1600" dirty="0">
              <a:latin typeface="Georgia" panose="02040502050405020303" pitchFamily="18" charset="0"/>
            </a:endParaRPr>
          </a:p>
        </p:txBody>
      </p:sp>
      <p:sp>
        <p:nvSpPr>
          <p:cNvPr id="49" name="Text Placeholder 2">
            <a:extLst>
              <a:ext uri="{FF2B5EF4-FFF2-40B4-BE49-F238E27FC236}">
                <a16:creationId xmlns:a16="http://schemas.microsoft.com/office/drawing/2014/main" id="{FDE97F52-AC69-42E2-ABC4-B6D471B922BB}"/>
              </a:ext>
            </a:extLst>
          </p:cNvPr>
          <p:cNvSpPr txBox="1">
            <a:spLocks/>
          </p:cNvSpPr>
          <p:nvPr/>
        </p:nvSpPr>
        <p:spPr>
          <a:xfrm>
            <a:off x="0" y="2469728"/>
            <a:ext cx="9144000" cy="2102271"/>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ko-KR" sz="1600" dirty="0">
                <a:latin typeface="Georgia" panose="02040502050405020303" pitchFamily="18" charset="0"/>
              </a:rPr>
              <a:t>The cross-entropy (CE) method is a Monte Carlo method for importance sampling and optimization. It is applicable to both combinatorial and continuous problems, with either a static or noisy objective.</a:t>
            </a:r>
          </a:p>
          <a:p>
            <a:pPr algn="just"/>
            <a:r>
              <a:rPr lang="en-US" altLang="ko-KR" sz="1600" dirty="0">
                <a:latin typeface="Georgia" panose="02040502050405020303" pitchFamily="18" charset="0"/>
              </a:rPr>
              <a:t>The method approximates the optimal importance sampling estimator by repeating two phases:</a:t>
            </a:r>
          </a:p>
          <a:p>
            <a:pPr algn="just"/>
            <a:r>
              <a:rPr lang="en-US" altLang="ko-KR" sz="1600" dirty="0">
                <a:latin typeface="Georgia" panose="02040502050405020303" pitchFamily="18" charset="0"/>
              </a:rPr>
              <a:t> 1. Draw a sample from a probability distribution.</a:t>
            </a:r>
          </a:p>
          <a:p>
            <a:pPr algn="just"/>
            <a:r>
              <a:rPr lang="en-US" altLang="ko-KR" sz="1600" dirty="0">
                <a:latin typeface="Georgia" panose="02040502050405020303" pitchFamily="18" charset="0"/>
              </a:rPr>
              <a:t> 2. Minimize the cross-entropy between this distribution and a target distribution to produce a better sample in the next iteration.</a:t>
            </a:r>
          </a:p>
          <a:p>
            <a:pPr algn="r"/>
            <a:r>
              <a:rPr lang="en-US" altLang="ko-KR" sz="1600" dirty="0">
                <a:latin typeface="Georgia" panose="02040502050405020303" pitchFamily="18" charset="0"/>
              </a:rPr>
              <a:t>--- Wikipedia ---</a:t>
            </a:r>
            <a:endParaRPr lang="ko-KR" altLang="en-US" sz="1600" dirty="0">
              <a:latin typeface="Georgia" panose="02040502050405020303" pitchFamily="18" charset="0"/>
            </a:endParaRPr>
          </a:p>
        </p:txBody>
      </p:sp>
    </p:spTree>
    <p:extLst>
      <p:ext uri="{BB962C8B-B14F-4D97-AF65-F5344CB8AC3E}">
        <p14:creationId xmlns:p14="http://schemas.microsoft.com/office/powerpoint/2010/main" val="2465084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Times New Roman" panose="02020603050405020304" pitchFamily="18" charset="0"/>
                <a:cs typeface="Times New Roman" panose="02020603050405020304" pitchFamily="18" charset="0"/>
              </a:rPr>
              <a:t>C</a:t>
            </a:r>
            <a:r>
              <a:rPr lang="vi-VN" altLang="ko-KR">
                <a:latin typeface="Times New Roman" panose="02020603050405020304" pitchFamily="18" charset="0"/>
                <a:cs typeface="Times New Roman" panose="02020603050405020304" pitchFamily="18" charset="0"/>
              </a:rPr>
              <a:t>ơ</a:t>
            </a:r>
            <a:r>
              <a:rPr lang="en-US" altLang="ko-KR">
                <a:latin typeface="Times New Roman" panose="02020603050405020304" pitchFamily="18" charset="0"/>
                <a:cs typeface="Times New Roman" panose="02020603050405020304" pitchFamily="18" charset="0"/>
              </a:rPr>
              <a:t> Sở Lý Thuyết</a:t>
            </a:r>
            <a:endParaRPr lang="ko-KR" altLang="en-US">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0" y="699542"/>
            <a:ext cx="9144000" cy="576064"/>
          </a:xfrm>
        </p:spPr>
        <p:txBody>
          <a:bodyPr>
            <a:normAutofit fontScale="92500" lnSpcReduction="20000"/>
          </a:bodyPr>
          <a:lstStyle/>
          <a:p>
            <a:r>
              <a:rPr lang="en-US" altLang="ko-KR" sz="1600" dirty="0" err="1">
                <a:latin typeface="Times New Roman" panose="02020603050405020304" pitchFamily="18" charset="0"/>
                <a:cs typeface="Times New Roman" panose="02020603050405020304" pitchFamily="18" charset="0"/>
              </a:rPr>
              <a:t>Phương</a:t>
            </a:r>
            <a:r>
              <a:rPr lang="en-US" altLang="ko-KR" sz="1600" dirty="0">
                <a:latin typeface="Times New Roman" panose="02020603050405020304" pitchFamily="18" charset="0"/>
                <a:cs typeface="Times New Roman" panose="02020603050405020304" pitchFamily="18" charset="0"/>
              </a:rPr>
              <a:t> </a:t>
            </a:r>
            <a:r>
              <a:rPr lang="en-US" altLang="ko-KR" sz="1600" dirty="0" err="1">
                <a:latin typeface="Times New Roman" panose="02020603050405020304" pitchFamily="18" charset="0"/>
                <a:cs typeface="Times New Roman" panose="02020603050405020304" pitchFamily="18" charset="0"/>
              </a:rPr>
              <a:t>pháp</a:t>
            </a:r>
            <a:r>
              <a:rPr lang="en-US" altLang="ko-KR" sz="1600" dirty="0">
                <a:latin typeface="Times New Roman" panose="02020603050405020304" pitchFamily="18" charset="0"/>
                <a:cs typeface="Times New Roman" panose="02020603050405020304" pitchFamily="18" charset="0"/>
              </a:rPr>
              <a:t> self-critic</a:t>
            </a:r>
          </a:p>
          <a:p>
            <a:r>
              <a:rPr lang="en-US" altLang="ko-KR" sz="1600" dirty="0">
                <a:latin typeface="Times New Roman" panose="02020603050405020304" pitchFamily="18" charset="0"/>
                <a:cs typeface="Times New Roman" panose="02020603050405020304" pitchFamily="18" charset="0"/>
              </a:rPr>
              <a:t>Self-</a:t>
            </a:r>
            <a:r>
              <a:rPr lang="en-US" altLang="ko-KR" sz="1600" dirty="0" err="1">
                <a:latin typeface="Times New Roman" panose="02020603050405020304" pitchFamily="18" charset="0"/>
                <a:cs typeface="Times New Roman" panose="02020603050405020304" pitchFamily="18" charset="0"/>
              </a:rPr>
              <a:t>crtici</a:t>
            </a:r>
            <a:r>
              <a:rPr lang="en-US" altLang="ko-KR" sz="1600" dirty="0">
                <a:latin typeface="Times New Roman" panose="02020603050405020304" pitchFamily="18" charset="0"/>
                <a:cs typeface="Times New Roman" panose="02020603050405020304" pitchFamily="18" charset="0"/>
              </a:rPr>
              <a:t> for sequence training SCST</a:t>
            </a:r>
            <a:endParaRPr lang="ko-KR" altLang="en-US"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C99176-E894-493E-A762-F163CDDC788A}"/>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latin typeface="Times New Roman" panose="02020603050405020304" pitchFamily="18" charset="0"/>
                <a:cs typeface="Times New Roman" panose="02020603050405020304" pitchFamily="18" charset="0"/>
              </a:rPr>
              <a:pPr/>
              <a:t>22</a:t>
            </a:fld>
            <a:endParaRPr lang="vi-VN">
              <a:latin typeface="Times New Roman" panose="02020603050405020304" pitchFamily="18" charset="0"/>
              <a:cs typeface="Times New Roman" panose="02020603050405020304" pitchFamily="18" charset="0"/>
            </a:endParaRPr>
          </a:p>
        </p:txBody>
      </p:sp>
      <p:sp>
        <p:nvSpPr>
          <p:cNvPr id="6" name="Text Placeholder 2">
            <a:extLst>
              <a:ext uri="{FF2B5EF4-FFF2-40B4-BE49-F238E27FC236}">
                <a16:creationId xmlns:a16="http://schemas.microsoft.com/office/drawing/2014/main" id="{CBD5CDD5-DCCE-4589-8670-BB675216ED37}"/>
              </a:ext>
            </a:extLst>
          </p:cNvPr>
          <p:cNvSpPr txBox="1">
            <a:spLocks/>
          </p:cNvSpPr>
          <p:nvPr/>
        </p:nvSpPr>
        <p:spPr>
          <a:xfrm>
            <a:off x="17446" y="1502842"/>
            <a:ext cx="8927976" cy="1088107"/>
          </a:xfrm>
          <a:prstGeom prst="rect">
            <a:avLst/>
          </a:prstGeom>
        </p:spPr>
        <p:txBody>
          <a:bodyPr anchor="ctr"/>
          <a:lstStyle>
            <a:lvl1pPr marL="0" indent="0" algn="ctr" defTabSz="914400" rtl="0" eaLnBrk="1" latinLnBrk="1" hangingPunct="1">
              <a:spcBef>
                <a:spcPct val="20000"/>
              </a:spcBef>
              <a:buFont typeface="Arial" pitchFamily="34" charset="0"/>
              <a:buNone/>
              <a:defRPr sz="1400" b="0" kern="1200" baseline="0">
                <a:solidFill>
                  <a:schemeClr val="tx1">
                    <a:lumMod val="75000"/>
                    <a:lumOff val="25000"/>
                  </a:schemeClr>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just"/>
            <a:endParaRPr lang="ko-KR" altLang="en-US" sz="1600"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17A0C1EC-CFD2-4988-B9BA-00E853E0FCCD}"/>
              </a:ext>
            </a:extLst>
          </p:cNvPr>
          <p:cNvSpPr/>
          <p:nvPr/>
        </p:nvSpPr>
        <p:spPr>
          <a:xfrm>
            <a:off x="3761354" y="2571750"/>
            <a:ext cx="1440160" cy="864096"/>
          </a:xfrm>
          <a:prstGeom prst="ellipse">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rtlCol="0" anchor="ctr"/>
          <a:lstStyle/>
          <a:p>
            <a:pPr algn="ctr"/>
            <a:r>
              <a:rPr lang="vi-VN" dirty="0">
                <a:latin typeface="Times New Roman" panose="02020603050405020304" pitchFamily="18" charset="0"/>
                <a:cs typeface="Times New Roman" panose="02020603050405020304" pitchFamily="18" charset="0"/>
              </a:rPr>
              <a:t>SCST</a:t>
            </a:r>
            <a:endParaRPr lang="en-US"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99411FE-1C1F-4AD5-B610-E2DCB1EA5720}"/>
              </a:ext>
            </a:extLst>
          </p:cNvPr>
          <p:cNvSpPr/>
          <p:nvPr/>
        </p:nvSpPr>
        <p:spPr>
          <a:xfrm>
            <a:off x="2051720" y="1595722"/>
            <a:ext cx="2952328"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Times New Roman" panose="02020603050405020304" pitchFamily="18" charset="0"/>
                <a:cs typeface="Times New Roman" panose="02020603050405020304" pitchFamily="18" charset="0"/>
              </a:rPr>
              <a:t>Reinforcement</a:t>
            </a:r>
            <a:r>
              <a:rPr lang="en-US" dirty="0">
                <a:latin typeface="Times New Roman" panose="02020603050405020304" pitchFamily="18" charset="0"/>
                <a:cs typeface="Times New Roman" panose="02020603050405020304" pitchFamily="18" charset="0"/>
              </a:rPr>
              <a:t> algorithm</a:t>
            </a:r>
          </a:p>
        </p:txBody>
      </p:sp>
      <p:sp>
        <p:nvSpPr>
          <p:cNvPr id="8" name="Rectangle 7">
            <a:extLst>
              <a:ext uri="{FF2B5EF4-FFF2-40B4-BE49-F238E27FC236}">
                <a16:creationId xmlns:a16="http://schemas.microsoft.com/office/drawing/2014/main" id="{B403EE66-9D02-45D2-B1D7-0C2B1F91B9EA}"/>
              </a:ext>
            </a:extLst>
          </p:cNvPr>
          <p:cNvSpPr/>
          <p:nvPr/>
        </p:nvSpPr>
        <p:spPr>
          <a:xfrm>
            <a:off x="611560" y="2809487"/>
            <a:ext cx="2232248" cy="50822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vi-VN" dirty="0">
                <a:latin typeface="Times New Roman" panose="02020603050405020304" pitchFamily="18" charset="0"/>
                <a:cs typeface="Times New Roman" panose="02020603050405020304" pitchFamily="18" charset="0"/>
              </a:rPr>
              <a:t>Test-time inference</a:t>
            </a:r>
            <a:endParaRPr lang="en-US"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11AF8C3-CCBB-4996-AE96-94A288208C65}"/>
              </a:ext>
            </a:extLst>
          </p:cNvPr>
          <p:cNvSpPr/>
          <p:nvPr/>
        </p:nvSpPr>
        <p:spPr>
          <a:xfrm>
            <a:off x="1115616" y="4046246"/>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normalize </a:t>
            </a:r>
            <a:r>
              <a:rPr lang="vi-VN" dirty="0">
                <a:latin typeface="Times New Roman" panose="02020603050405020304" pitchFamily="18" charset="0"/>
                <a:cs typeface="Times New Roman" panose="02020603050405020304" pitchFamily="18" charset="0"/>
              </a:rPr>
              <a:t>reward</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4C679F9-45AD-4D4E-B7BD-550E85667CEF}"/>
              </a:ext>
            </a:extLst>
          </p:cNvPr>
          <p:cNvSpPr/>
          <p:nvPr/>
        </p:nvSpPr>
        <p:spPr>
          <a:xfrm>
            <a:off x="4139952" y="4093860"/>
            <a:ext cx="2376264" cy="47682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reducing </a:t>
            </a:r>
            <a:r>
              <a:rPr lang="vi-VN" dirty="0">
                <a:latin typeface="Times New Roman" panose="02020603050405020304" pitchFamily="18" charset="0"/>
                <a:cs typeface="Times New Roman" panose="02020603050405020304" pitchFamily="18" charset="0"/>
              </a:rPr>
              <a:t>variance</a:t>
            </a:r>
            <a:endParaRPr lang="en-US" dirty="0">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F95A8050-1864-4BC8-A289-2352765C6F49}"/>
              </a:ext>
            </a:extLst>
          </p:cNvPr>
          <p:cNvCxnSpPr/>
          <p:nvPr/>
        </p:nvCxnSpPr>
        <p:spPr>
          <a:xfrm flipH="1" flipV="1">
            <a:off x="3491880" y="2072543"/>
            <a:ext cx="648072" cy="518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8AE8532-9A58-4EB1-BD08-B6CE7EFA7435}"/>
              </a:ext>
            </a:extLst>
          </p:cNvPr>
          <p:cNvCxnSpPr>
            <a:cxnSpLocks/>
            <a:stCxn id="5" idx="2"/>
            <a:endCxn id="8" idx="3"/>
          </p:cNvCxnSpPr>
          <p:nvPr/>
        </p:nvCxnSpPr>
        <p:spPr>
          <a:xfrm flipH="1">
            <a:off x="2843808" y="3003798"/>
            <a:ext cx="917546" cy="59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D1F986C-EB71-4DA5-8B2E-D5EBC6364A8A}"/>
              </a:ext>
            </a:extLst>
          </p:cNvPr>
          <p:cNvCxnSpPr>
            <a:stCxn id="5" idx="3"/>
          </p:cNvCxnSpPr>
          <p:nvPr/>
        </p:nvCxnSpPr>
        <p:spPr>
          <a:xfrm flipH="1">
            <a:off x="3113282" y="3309302"/>
            <a:ext cx="858979" cy="736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854039B-4571-4BB4-95CA-4AE9C8B6AEA1}"/>
              </a:ext>
            </a:extLst>
          </p:cNvPr>
          <p:cNvCxnSpPr>
            <a:stCxn id="5" idx="4"/>
          </p:cNvCxnSpPr>
          <p:nvPr/>
        </p:nvCxnSpPr>
        <p:spPr>
          <a:xfrm>
            <a:off x="4481434" y="3435846"/>
            <a:ext cx="234582" cy="658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36007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Các b</a:t>
            </a:r>
            <a:r>
              <a:rPr lang="vi-VN" altLang="ko-KR" sz="1600">
                <a:latin typeface="Georgia" panose="02040502050405020303" pitchFamily="18" charset="0"/>
              </a:rPr>
              <a:t>ư</a:t>
            </a:r>
            <a:r>
              <a:rPr lang="en-US" altLang="ko-KR" sz="1600">
                <a:latin typeface="Georgia" panose="02040502050405020303" pitchFamily="18" charset="0"/>
              </a:rPr>
              <a:t>ớc xử lý xây dựng mô hình</a:t>
            </a:r>
            <a:endParaRPr lang="ko-KR" altLang="en-US" sz="1600">
              <a:latin typeface="Georgia" panose="02040502050405020303" pitchFamily="18" charset="0"/>
            </a:endParaRPr>
          </a:p>
        </p:txBody>
      </p:sp>
      <p:sp>
        <p:nvSpPr>
          <p:cNvPr id="17" name="Slide Number Placeholder 16">
            <a:extLst>
              <a:ext uri="{FF2B5EF4-FFF2-40B4-BE49-F238E27FC236}">
                <a16:creationId xmlns:a16="http://schemas.microsoft.com/office/drawing/2014/main" id="{9A913DD5-2FFF-4F26-82F1-544B68C3D1EE}"/>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23</a:t>
            </a:fld>
            <a:endParaRPr lang="vi-VN"/>
          </a:p>
        </p:txBody>
      </p:sp>
      <p:sp>
        <p:nvSpPr>
          <p:cNvPr id="27" name="Oval 26">
            <a:extLst>
              <a:ext uri="{FF2B5EF4-FFF2-40B4-BE49-F238E27FC236}">
                <a16:creationId xmlns:a16="http://schemas.microsoft.com/office/drawing/2014/main" id="{6173007C-9961-4649-8E6E-A138246F5A5C}"/>
              </a:ext>
            </a:extLst>
          </p:cNvPr>
          <p:cNvSpPr/>
          <p:nvPr/>
        </p:nvSpPr>
        <p:spPr>
          <a:xfrm>
            <a:off x="179512" y="2139702"/>
            <a:ext cx="173732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latin typeface="Georgia" panose="02040502050405020303" pitchFamily="18" charset="0"/>
                <a:cs typeface="Times New Roman" panose="02020603050405020304" pitchFamily="18" charset="0"/>
              </a:rPr>
              <a:t>Thu </a:t>
            </a:r>
            <a:r>
              <a:rPr lang="en-US" sz="2000" dirty="0" err="1">
                <a:latin typeface="Georgia" panose="02040502050405020303" pitchFamily="18" charset="0"/>
                <a:cs typeface="Times New Roman" panose="02020603050405020304" pitchFamily="18" charset="0"/>
              </a:rPr>
              <a:t>thập</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5" name="Oval 24">
            <a:extLst>
              <a:ext uri="{FF2B5EF4-FFF2-40B4-BE49-F238E27FC236}">
                <a16:creationId xmlns:a16="http://schemas.microsoft.com/office/drawing/2014/main" id="{53FB364D-E9A9-46D1-AF4D-65DB9BC08FAE}"/>
              </a:ext>
            </a:extLst>
          </p:cNvPr>
          <p:cNvSpPr/>
          <p:nvPr/>
        </p:nvSpPr>
        <p:spPr>
          <a:xfrm>
            <a:off x="1456979" y="3240467"/>
            <a:ext cx="1737360" cy="892997"/>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Tiền</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xử</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lý</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6" name="Oval 25">
            <a:extLst>
              <a:ext uri="{FF2B5EF4-FFF2-40B4-BE49-F238E27FC236}">
                <a16:creationId xmlns:a16="http://schemas.microsoft.com/office/drawing/2014/main" id="{DC7459CC-D3C7-4C1A-8277-139E2AC71E7F}"/>
              </a:ext>
            </a:extLst>
          </p:cNvPr>
          <p:cNvSpPr/>
          <p:nvPr/>
        </p:nvSpPr>
        <p:spPr>
          <a:xfrm>
            <a:off x="2904663" y="2148810"/>
            <a:ext cx="1975654" cy="96986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Phân</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tách</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dữ</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liệu</a:t>
            </a:r>
            <a:endParaRPr lang="vi-VN" sz="2000" dirty="0">
              <a:latin typeface="Times New Roman" panose="02020603050405020304" pitchFamily="18" charset="0"/>
              <a:cs typeface="Times New Roman" panose="02020603050405020304" pitchFamily="18" charset="0"/>
            </a:endParaRPr>
          </a:p>
        </p:txBody>
      </p:sp>
      <p:sp>
        <p:nvSpPr>
          <p:cNvPr id="28" name="Oval 27">
            <a:extLst>
              <a:ext uri="{FF2B5EF4-FFF2-40B4-BE49-F238E27FC236}">
                <a16:creationId xmlns:a16="http://schemas.microsoft.com/office/drawing/2014/main" id="{E38C1227-1DEF-4333-AACA-907AFE61112D}"/>
              </a:ext>
            </a:extLst>
          </p:cNvPr>
          <p:cNvSpPr/>
          <p:nvPr/>
        </p:nvSpPr>
        <p:spPr>
          <a:xfrm>
            <a:off x="4355976" y="3289491"/>
            <a:ext cx="2160240" cy="957554"/>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Huấn</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luyện</a:t>
            </a:r>
            <a:r>
              <a:rPr lang="en-US" sz="2000" dirty="0">
                <a:latin typeface="Georgia" panose="02040502050405020303" pitchFamily="18" charset="0"/>
                <a:cs typeface="Times New Roman" panose="02020603050405020304" pitchFamily="18" charset="0"/>
              </a:rPr>
              <a:t> </a:t>
            </a:r>
          </a:p>
          <a:p>
            <a:pPr algn="ctr"/>
            <a:r>
              <a:rPr lang="en-US" sz="2000" dirty="0" err="1">
                <a:latin typeface="Georgia" panose="02040502050405020303" pitchFamily="18" charset="0"/>
                <a:cs typeface="Times New Roman" panose="02020603050405020304" pitchFamily="18" charset="0"/>
              </a:rPr>
              <a:t>mô</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hình</a:t>
            </a:r>
            <a:endParaRPr lang="vi-VN" sz="2000" dirty="0">
              <a:latin typeface="Times New Roman" panose="02020603050405020304" pitchFamily="18" charset="0"/>
              <a:cs typeface="Times New Roman" panose="02020603050405020304" pitchFamily="18" charset="0"/>
            </a:endParaRPr>
          </a:p>
        </p:txBody>
      </p:sp>
      <p:sp>
        <p:nvSpPr>
          <p:cNvPr id="30" name="Oval 29">
            <a:extLst>
              <a:ext uri="{FF2B5EF4-FFF2-40B4-BE49-F238E27FC236}">
                <a16:creationId xmlns:a16="http://schemas.microsoft.com/office/drawing/2014/main" id="{02F99DF4-FB65-41C5-A482-6FAAEBF4A1CB}"/>
              </a:ext>
            </a:extLst>
          </p:cNvPr>
          <p:cNvSpPr/>
          <p:nvPr/>
        </p:nvSpPr>
        <p:spPr>
          <a:xfrm>
            <a:off x="5868144" y="2175649"/>
            <a:ext cx="1737360" cy="957555"/>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err="1">
                <a:latin typeface="Georgia" panose="02040502050405020303" pitchFamily="18" charset="0"/>
                <a:cs typeface="Times New Roman" panose="02020603050405020304" pitchFamily="18" charset="0"/>
              </a:rPr>
              <a:t>Sinh</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câu</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trả</a:t>
            </a:r>
            <a:r>
              <a:rPr lang="en-US" sz="2000" dirty="0">
                <a:latin typeface="Georgia" panose="02040502050405020303" pitchFamily="18" charset="0"/>
                <a:cs typeface="Times New Roman" panose="02020603050405020304" pitchFamily="18" charset="0"/>
              </a:rPr>
              <a:t> </a:t>
            </a:r>
            <a:r>
              <a:rPr lang="en-US" sz="2000" dirty="0" err="1">
                <a:latin typeface="Georgia" panose="02040502050405020303" pitchFamily="18" charset="0"/>
                <a:cs typeface="Times New Roman" panose="02020603050405020304" pitchFamily="18" charset="0"/>
              </a:rPr>
              <a:t>lời</a:t>
            </a:r>
            <a:endParaRPr lang="vi-VN" sz="20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58B0552B-30D0-47DE-9167-98A918C05618}"/>
              </a:ext>
            </a:extLst>
          </p:cNvPr>
          <p:cNvCxnSpPr>
            <a:cxnSpLocks/>
            <a:stCxn id="27" idx="5"/>
            <a:endCxn id="25" idx="0"/>
          </p:cNvCxnSpPr>
          <p:nvPr/>
        </p:nvCxnSpPr>
        <p:spPr>
          <a:xfrm>
            <a:off x="1662411" y="2967533"/>
            <a:ext cx="663248" cy="272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2034DE4-C834-414A-8DD6-DEE184F315F4}"/>
              </a:ext>
            </a:extLst>
          </p:cNvPr>
          <p:cNvCxnSpPr>
            <a:cxnSpLocks/>
            <a:stCxn id="25" idx="0"/>
            <a:endCxn id="26" idx="3"/>
          </p:cNvCxnSpPr>
          <p:nvPr/>
        </p:nvCxnSpPr>
        <p:spPr>
          <a:xfrm flipV="1">
            <a:off x="2325659" y="2976641"/>
            <a:ext cx="868332" cy="2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D9FD45D-C484-4506-A32C-E1324F899053}"/>
              </a:ext>
            </a:extLst>
          </p:cNvPr>
          <p:cNvCxnSpPr>
            <a:cxnSpLocks/>
            <a:stCxn id="26" idx="5"/>
            <a:endCxn id="28" idx="0"/>
          </p:cNvCxnSpPr>
          <p:nvPr/>
        </p:nvCxnSpPr>
        <p:spPr>
          <a:xfrm>
            <a:off x="4590989" y="2976641"/>
            <a:ext cx="845107" cy="312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C0B4A2-38AE-4774-8117-4B694B52C369}"/>
              </a:ext>
            </a:extLst>
          </p:cNvPr>
          <p:cNvCxnSpPr>
            <a:cxnSpLocks/>
            <a:stCxn id="28" idx="0"/>
            <a:endCxn id="30" idx="3"/>
          </p:cNvCxnSpPr>
          <p:nvPr/>
        </p:nvCxnSpPr>
        <p:spPr>
          <a:xfrm flipV="1">
            <a:off x="5436096" y="2992973"/>
            <a:ext cx="686478" cy="296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4910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Thu thập dữ liệu</a:t>
            </a:r>
            <a:endParaRPr lang="ko-KR" altLang="en-US" sz="1600">
              <a:latin typeface="Georgia" panose="02040502050405020303" pitchFamily="18" charset="0"/>
            </a:endParaRPr>
          </a:p>
        </p:txBody>
      </p:sp>
      <p:sp>
        <p:nvSpPr>
          <p:cNvPr id="25" name="Slide Number Placeholder 24">
            <a:extLst>
              <a:ext uri="{FF2B5EF4-FFF2-40B4-BE49-F238E27FC236}">
                <a16:creationId xmlns:a16="http://schemas.microsoft.com/office/drawing/2014/main" id="{66E02D4E-75A3-434B-B0C2-13FC8862B02E}"/>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24</a:t>
            </a:fld>
            <a:endParaRPr lang="vi-VN"/>
          </a:p>
        </p:txBody>
      </p:sp>
      <p:sp>
        <p:nvSpPr>
          <p:cNvPr id="5" name="Oval 4">
            <a:extLst>
              <a:ext uri="{FF2B5EF4-FFF2-40B4-BE49-F238E27FC236}">
                <a16:creationId xmlns:a16="http://schemas.microsoft.com/office/drawing/2014/main" id="{D2DC8ED9-677F-4D4D-9930-999D109EFDE1}"/>
              </a:ext>
            </a:extLst>
          </p:cNvPr>
          <p:cNvSpPr/>
          <p:nvPr/>
        </p:nvSpPr>
        <p:spPr>
          <a:xfrm>
            <a:off x="1142368" y="1961817"/>
            <a:ext cx="2916324" cy="1600468"/>
          </a:xfrm>
          <a:prstGeom prst="ellipse">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sz="2000" b="1" dirty="0">
                <a:latin typeface="Georgia" panose="02040502050405020303" pitchFamily="18" charset="0"/>
              </a:rPr>
              <a:t>Dataset</a:t>
            </a:r>
            <a:endParaRPr lang="vi-VN" sz="2000" b="1" dirty="0"/>
          </a:p>
        </p:txBody>
      </p:sp>
      <p:grpSp>
        <p:nvGrpSpPr>
          <p:cNvPr id="6" name="Group 5">
            <a:extLst>
              <a:ext uri="{FF2B5EF4-FFF2-40B4-BE49-F238E27FC236}">
                <a16:creationId xmlns:a16="http://schemas.microsoft.com/office/drawing/2014/main" id="{0E177C79-984C-4792-B75A-6C5CC1DD97BD}"/>
              </a:ext>
            </a:extLst>
          </p:cNvPr>
          <p:cNvGrpSpPr/>
          <p:nvPr/>
        </p:nvGrpSpPr>
        <p:grpSpPr>
          <a:xfrm>
            <a:off x="4932040" y="1750880"/>
            <a:ext cx="2304256" cy="2147458"/>
            <a:chOff x="5930186" y="1244499"/>
            <a:chExt cx="2567060" cy="2147458"/>
          </a:xfrm>
        </p:grpSpPr>
        <p:grpSp>
          <p:nvGrpSpPr>
            <p:cNvPr id="4" name="Group 3">
              <a:extLst>
                <a:ext uri="{FF2B5EF4-FFF2-40B4-BE49-F238E27FC236}">
                  <a16:creationId xmlns:a16="http://schemas.microsoft.com/office/drawing/2014/main" id="{D603F9E2-EA44-4874-B544-028212BDCAB5}"/>
                </a:ext>
              </a:extLst>
            </p:cNvPr>
            <p:cNvGrpSpPr/>
            <p:nvPr/>
          </p:nvGrpSpPr>
          <p:grpSpPr>
            <a:xfrm>
              <a:off x="5931710" y="1244499"/>
              <a:ext cx="2565536" cy="1713065"/>
              <a:chOff x="1297834" y="1686635"/>
              <a:chExt cx="2014725" cy="796205"/>
            </a:xfrm>
          </p:grpSpPr>
          <p:sp>
            <p:nvSpPr>
              <p:cNvPr id="9" name="TextBox 8">
                <a:extLst>
                  <a:ext uri="{FF2B5EF4-FFF2-40B4-BE49-F238E27FC236}">
                    <a16:creationId xmlns:a16="http://schemas.microsoft.com/office/drawing/2014/main" id="{1ED92D06-89DB-49DA-9F25-87969830CE72}"/>
                  </a:ext>
                </a:extLst>
              </p:cNvPr>
              <p:cNvSpPr txBox="1"/>
              <p:nvPr/>
            </p:nvSpPr>
            <p:spPr>
              <a:xfrm>
                <a:off x="1297834" y="2332638"/>
                <a:ext cx="2014725" cy="150202"/>
              </a:xfrm>
              <a:prstGeom prst="rect">
                <a:avLst/>
              </a:prstGeom>
              <a:noFill/>
            </p:spPr>
            <p:txBody>
              <a:bodyPr wrap="square" rtlCol="0">
                <a:spAutoFit/>
              </a:bodyPr>
              <a:lstStyle/>
              <a:p>
                <a:r>
                  <a:rPr lang="en-US" sz="1500" dirty="0" err="1">
                    <a:ln w="0"/>
                    <a:effectLst>
                      <a:outerShdw blurRad="38100" dist="19050" dir="2700000" algn="tl" rotWithShape="0">
                        <a:schemeClr val="dk1">
                          <a:alpha val="40000"/>
                        </a:schemeClr>
                      </a:outerShdw>
                    </a:effectLst>
                    <a:latin typeface="Georgia" panose="02040502050405020303" pitchFamily="18" charset="0"/>
                  </a:rPr>
                  <a:t>Số</a:t>
                </a:r>
                <a:r>
                  <a:rPr lang="en-US" sz="1500" dirty="0">
                    <a:ln w="0"/>
                    <a:effectLst>
                      <a:outerShdw blurRad="38100" dist="19050" dir="2700000" algn="tl" rotWithShape="0">
                        <a:schemeClr val="dk1">
                          <a:alpha val="40000"/>
                        </a:schemeClr>
                      </a:outerShdw>
                    </a:effectLst>
                    <a:latin typeface="Georgia" panose="02040502050405020303" pitchFamily="18" charset="0"/>
                  </a:rPr>
                  <a:t> l</a:t>
                </a:r>
                <a:r>
                  <a:rPr lang="vi-VN" sz="1500" dirty="0">
                    <a:ln w="0"/>
                    <a:effectLst>
                      <a:outerShdw blurRad="38100" dist="19050" dir="2700000" algn="tl" rotWithShape="0">
                        <a:schemeClr val="dk1">
                          <a:alpha val="40000"/>
                        </a:schemeClr>
                      </a:outerShdw>
                    </a:effectLst>
                    <a:latin typeface="Georgia" panose="02040502050405020303" pitchFamily="18" charset="0"/>
                  </a:rPr>
                  <a:t>ư</a:t>
                </a:r>
                <a:r>
                  <a:rPr lang="en-US" sz="1500" dirty="0" err="1">
                    <a:ln w="0"/>
                    <a:effectLst>
                      <a:outerShdw blurRad="38100" dist="19050" dir="2700000" algn="tl" rotWithShape="0">
                        <a:schemeClr val="dk1">
                          <a:alpha val="40000"/>
                        </a:schemeClr>
                      </a:outerShdw>
                    </a:effectLst>
                    <a:latin typeface="Georgia" panose="02040502050405020303" pitchFamily="18" charset="0"/>
                  </a:rPr>
                  <a:t>ợng</a:t>
                </a:r>
                <a:r>
                  <a:rPr lang="en-US" sz="1500" dirty="0">
                    <a:ln w="0"/>
                    <a:effectLst>
                      <a:outerShdw blurRad="38100" dist="19050" dir="2700000" algn="tl" rotWithShape="0">
                        <a:schemeClr val="dk1">
                          <a:alpha val="40000"/>
                        </a:schemeClr>
                      </a:outerShdw>
                    </a:effectLst>
                    <a:latin typeface="Georgia" panose="02040502050405020303" pitchFamily="18" charset="0"/>
                  </a:rPr>
                  <a:t>: 30000 </a:t>
                </a:r>
                <a:r>
                  <a:rPr lang="en-US" sz="1500" dirty="0" err="1">
                    <a:ln w="0"/>
                    <a:effectLst>
                      <a:outerShdw blurRad="38100" dist="19050" dir="2700000" algn="tl" rotWithShape="0">
                        <a:schemeClr val="dk1">
                          <a:alpha val="40000"/>
                        </a:schemeClr>
                      </a:outerShdw>
                    </a:effectLst>
                    <a:latin typeface="Georgia" panose="02040502050405020303" pitchFamily="18" charset="0"/>
                  </a:rPr>
                  <a:t>dòng</a:t>
                </a:r>
                <a:endParaRPr lang="en-US" sz="1500" dirty="0">
                  <a:ln w="0"/>
                  <a:effectLst>
                    <a:outerShdw blurRad="38100" dist="19050" dir="2700000" algn="tl" rotWithShape="0">
                      <a:schemeClr val="dk1">
                        <a:alpha val="40000"/>
                      </a:schemeClr>
                    </a:outerShdw>
                  </a:effectLst>
                  <a:latin typeface="Georgia" panose="02040502050405020303" pitchFamily="18" charset="0"/>
                </a:endParaRPr>
              </a:p>
            </p:txBody>
          </p:sp>
          <p:cxnSp>
            <p:nvCxnSpPr>
              <p:cNvPr id="16" name="Straight Connector 15">
                <a:extLst>
                  <a:ext uri="{FF2B5EF4-FFF2-40B4-BE49-F238E27FC236}">
                    <a16:creationId xmlns:a16="http://schemas.microsoft.com/office/drawing/2014/main" id="{8F8EE351-E3BA-40ED-B425-EF27E10E8C8A}"/>
                  </a:ext>
                </a:extLst>
              </p:cNvPr>
              <p:cNvCxnSpPr/>
              <p:nvPr/>
            </p:nvCxnSpPr>
            <p:spPr>
              <a:xfrm>
                <a:off x="1403648" y="1995686"/>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333E0DD-DECC-4302-9BD5-07A4A046C095}"/>
                  </a:ext>
                </a:extLst>
              </p:cNvPr>
              <p:cNvSpPr txBox="1"/>
              <p:nvPr/>
            </p:nvSpPr>
            <p:spPr>
              <a:xfrm>
                <a:off x="1603672" y="1686635"/>
                <a:ext cx="1240136" cy="171660"/>
              </a:xfrm>
              <a:prstGeom prst="rect">
                <a:avLst/>
              </a:prstGeom>
              <a:noFill/>
            </p:spPr>
            <p:txBody>
              <a:bodyPr wrap="square" rtlCol="0">
                <a:spAutoFit/>
              </a:bodyPr>
              <a:lstStyle/>
              <a:p>
                <a:pPr algn="ctr"/>
                <a:r>
                  <a:rPr lang="en-US" dirty="0">
                    <a:solidFill>
                      <a:schemeClr val="accent2">
                        <a:lumMod val="75000"/>
                      </a:schemeClr>
                    </a:solidFill>
                    <a:latin typeface="Georgia" panose="02040502050405020303" pitchFamily="18" charset="0"/>
                  </a:rPr>
                  <a:t>Bao </a:t>
                </a:r>
                <a:r>
                  <a:rPr lang="en-US" dirty="0" err="1">
                    <a:solidFill>
                      <a:schemeClr val="accent2">
                        <a:lumMod val="75000"/>
                      </a:schemeClr>
                    </a:solidFill>
                    <a:latin typeface="Georgia" panose="02040502050405020303" pitchFamily="18" charset="0"/>
                  </a:rPr>
                  <a:t>gồm</a:t>
                </a:r>
                <a:endParaRPr lang="vi-VN" dirty="0">
                  <a:solidFill>
                    <a:schemeClr val="accent2">
                      <a:lumMod val="75000"/>
                    </a:schemeClr>
                  </a:solidFill>
                </a:endParaRPr>
              </a:p>
            </p:txBody>
          </p:sp>
        </p:grpSp>
        <p:sp>
          <p:nvSpPr>
            <p:cNvPr id="15" name="TextBox 14">
              <a:extLst>
                <a:ext uri="{FF2B5EF4-FFF2-40B4-BE49-F238E27FC236}">
                  <a16:creationId xmlns:a16="http://schemas.microsoft.com/office/drawing/2014/main" id="{DAF0B516-38EF-4AF3-A149-247ACF072D29}"/>
                </a:ext>
              </a:extLst>
            </p:cNvPr>
            <p:cNvSpPr txBox="1"/>
            <p:nvPr/>
          </p:nvSpPr>
          <p:spPr>
            <a:xfrm>
              <a:off x="5930187" y="2146930"/>
              <a:ext cx="2565536" cy="323165"/>
            </a:xfrm>
            <a:prstGeom prst="rect">
              <a:avLst/>
            </a:prstGeom>
            <a:noFill/>
          </p:spPr>
          <p:txBody>
            <a:bodyPr wrap="square" rtlCol="0">
              <a:spAutoFit/>
            </a:bodyPr>
            <a:lstStyle/>
            <a:p>
              <a:r>
                <a:rPr lang="en-US" sz="1500" dirty="0" err="1">
                  <a:ln w="0"/>
                  <a:effectLst>
                    <a:outerShdw blurRad="38100" dist="19050" dir="2700000" algn="tl" rotWithShape="0">
                      <a:schemeClr val="dk1">
                        <a:alpha val="40000"/>
                      </a:schemeClr>
                    </a:outerShdw>
                  </a:effectLst>
                  <a:latin typeface="Georgia" panose="02040502050405020303" pitchFamily="18" charset="0"/>
                </a:rPr>
                <a:t>Ngôn</a:t>
              </a:r>
              <a:r>
                <a:rPr lang="en-US" sz="1500" dirty="0">
                  <a:ln w="0"/>
                  <a:effectLst>
                    <a:outerShdw blurRad="38100" dist="19050" dir="2700000" algn="tl" rotWithShape="0">
                      <a:schemeClr val="dk1">
                        <a:alpha val="40000"/>
                      </a:schemeClr>
                    </a:outerShdw>
                  </a:effectLst>
                  <a:latin typeface="Georgia" panose="02040502050405020303" pitchFamily="18" charset="0"/>
                </a:rPr>
                <a:t> </a:t>
              </a:r>
              <a:r>
                <a:rPr lang="en-US" sz="1500" dirty="0" err="1">
                  <a:ln w="0"/>
                  <a:effectLst>
                    <a:outerShdw blurRad="38100" dist="19050" dir="2700000" algn="tl" rotWithShape="0">
                      <a:schemeClr val="dk1">
                        <a:alpha val="40000"/>
                      </a:schemeClr>
                    </a:outerShdw>
                  </a:effectLst>
                  <a:latin typeface="Georgia" panose="02040502050405020303" pitchFamily="18" charset="0"/>
                </a:rPr>
                <a:t>ngữ</a:t>
              </a:r>
              <a:r>
                <a:rPr lang="en-US" sz="1500" dirty="0">
                  <a:ln w="0"/>
                  <a:effectLst>
                    <a:outerShdw blurRad="38100" dist="19050" dir="2700000" algn="tl" rotWithShape="0">
                      <a:schemeClr val="dk1">
                        <a:alpha val="40000"/>
                      </a:schemeClr>
                    </a:outerShdw>
                  </a:effectLst>
                  <a:latin typeface="Georgia" panose="02040502050405020303" pitchFamily="18" charset="0"/>
                </a:rPr>
                <a:t>: </a:t>
              </a:r>
              <a:r>
                <a:rPr lang="en-US" sz="1500" dirty="0" err="1">
                  <a:ln w="0"/>
                  <a:effectLst>
                    <a:outerShdw blurRad="38100" dist="19050" dir="2700000" algn="tl" rotWithShape="0">
                      <a:schemeClr val="dk1">
                        <a:alpha val="40000"/>
                      </a:schemeClr>
                    </a:outerShdw>
                  </a:effectLst>
                  <a:latin typeface="Georgia" panose="02040502050405020303" pitchFamily="18" charset="0"/>
                </a:rPr>
                <a:t>Tiếng</a:t>
              </a:r>
              <a:r>
                <a:rPr lang="en-US" sz="1500" dirty="0">
                  <a:ln w="0"/>
                  <a:effectLst>
                    <a:outerShdw blurRad="38100" dist="19050" dir="2700000" algn="tl" rotWithShape="0">
                      <a:schemeClr val="dk1">
                        <a:alpha val="40000"/>
                      </a:schemeClr>
                    </a:outerShdw>
                  </a:effectLst>
                  <a:latin typeface="Georgia" panose="02040502050405020303" pitchFamily="18" charset="0"/>
                </a:rPr>
                <a:t> </a:t>
              </a:r>
              <a:r>
                <a:rPr lang="en-US" sz="1500" dirty="0" err="1">
                  <a:ln w="0"/>
                  <a:effectLst>
                    <a:outerShdw blurRad="38100" dist="19050" dir="2700000" algn="tl" rotWithShape="0">
                      <a:schemeClr val="dk1">
                        <a:alpha val="40000"/>
                      </a:schemeClr>
                    </a:outerShdw>
                  </a:effectLst>
                  <a:latin typeface="Georgia" panose="02040502050405020303" pitchFamily="18" charset="0"/>
                </a:rPr>
                <a:t>Việt</a:t>
              </a:r>
              <a:endParaRPr lang="en-US" sz="1500" dirty="0">
                <a:ln w="0"/>
                <a:effectLst>
                  <a:outerShdw blurRad="38100" dist="19050" dir="2700000" algn="tl" rotWithShape="0">
                    <a:schemeClr val="dk1">
                      <a:alpha val="40000"/>
                    </a:schemeClr>
                  </a:outerShdw>
                </a:effectLst>
                <a:latin typeface="Georgia" panose="02040502050405020303" pitchFamily="18" charset="0"/>
              </a:endParaRPr>
            </a:p>
          </p:txBody>
        </p:sp>
        <p:sp>
          <p:nvSpPr>
            <p:cNvPr id="17" name="TextBox 16">
              <a:extLst>
                <a:ext uri="{FF2B5EF4-FFF2-40B4-BE49-F238E27FC236}">
                  <a16:creationId xmlns:a16="http://schemas.microsoft.com/office/drawing/2014/main" id="{13796910-CC13-4C68-BCF7-8A9A1A7FFB8E}"/>
                </a:ext>
              </a:extLst>
            </p:cNvPr>
            <p:cNvSpPr txBox="1"/>
            <p:nvPr/>
          </p:nvSpPr>
          <p:spPr>
            <a:xfrm>
              <a:off x="5930186" y="3068792"/>
              <a:ext cx="2427816" cy="323165"/>
            </a:xfrm>
            <a:prstGeom prst="rect">
              <a:avLst/>
            </a:prstGeom>
            <a:noFill/>
          </p:spPr>
          <p:txBody>
            <a:bodyPr wrap="square" rtlCol="0">
              <a:spAutoFit/>
            </a:bodyPr>
            <a:lstStyle/>
            <a:p>
              <a:r>
                <a:rPr lang="en-US" sz="1500" dirty="0" err="1">
                  <a:latin typeface="Georgia" panose="02040502050405020303" pitchFamily="18" charset="0"/>
                </a:rPr>
                <a:t>Nguồn</a:t>
              </a:r>
              <a:r>
                <a:rPr lang="en-US" sz="1500" dirty="0">
                  <a:latin typeface="Georgia" panose="02040502050405020303" pitchFamily="18" charset="0"/>
                </a:rPr>
                <a:t>: Sub </a:t>
              </a:r>
              <a:r>
                <a:rPr lang="en-US" sz="1500" dirty="0" err="1">
                  <a:latin typeface="Georgia" panose="02040502050405020303" pitchFamily="18" charset="0"/>
                </a:rPr>
                <a:t>phim</a:t>
              </a:r>
              <a:endParaRPr lang="en-US" sz="1500" dirty="0">
                <a:latin typeface="Georgia" panose="02040502050405020303" pitchFamily="18" charset="0"/>
              </a:endParaRPr>
            </a:p>
          </p:txBody>
        </p:sp>
      </p:grpSp>
    </p:spTree>
    <p:extLst>
      <p:ext uri="{BB962C8B-B14F-4D97-AF65-F5344CB8AC3E}">
        <p14:creationId xmlns:p14="http://schemas.microsoft.com/office/powerpoint/2010/main" val="5542575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123478"/>
            <a:ext cx="9144000" cy="576064"/>
          </a:xfrm>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Georgia" panose="02040502050405020303" pitchFamily="18" charset="0"/>
              </a:rPr>
              <a:t>Tiền xử lý dữ liệu</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5FEC2D97-C683-4F73-8A84-E0DBCC0327C3}"/>
              </a:ext>
            </a:extLst>
          </p:cNvPr>
          <p:cNvSpPr>
            <a:spLocks noGrp="1"/>
          </p:cNvSpPr>
          <p:nvPr>
            <p:ph type="sldNum" sz="quarter" idx="14"/>
          </p:nvPr>
        </p:nvSpPr>
        <p:spPr>
          <a:xfrm>
            <a:off x="8368476" y="4662965"/>
            <a:ext cx="792088" cy="274637"/>
          </a:xfrm>
          <a:prstGeom prst="rect">
            <a:avLst/>
          </a:prstGeom>
        </p:spPr>
        <p:txBody>
          <a:bodyPr/>
          <a:lstStyle/>
          <a:p>
            <a:fld id="{31F35D70-5FF0-496A-A8BD-7BB38762885C}" type="slidenum">
              <a:rPr lang="vi-VN" smtClean="0"/>
              <a:pPr/>
              <a:t>25</a:t>
            </a:fld>
            <a:endParaRPr lang="vi-VN"/>
          </a:p>
        </p:txBody>
      </p:sp>
      <p:sp>
        <p:nvSpPr>
          <p:cNvPr id="27" name="TextBox 26">
            <a:extLst>
              <a:ext uri="{FF2B5EF4-FFF2-40B4-BE49-F238E27FC236}">
                <a16:creationId xmlns:a16="http://schemas.microsoft.com/office/drawing/2014/main" id="{CA2452ED-388D-4508-8536-B93DFC3DD0EC}"/>
              </a:ext>
            </a:extLst>
          </p:cNvPr>
          <p:cNvSpPr txBox="1"/>
          <p:nvPr/>
        </p:nvSpPr>
        <p:spPr>
          <a:xfrm>
            <a:off x="467544" y="1491630"/>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kí tự đặc biệt (@#$%)</a:t>
            </a:r>
          </a:p>
        </p:txBody>
      </p:sp>
      <p:graphicFrame>
        <p:nvGraphicFramePr>
          <p:cNvPr id="5" name="Table 4">
            <a:extLst>
              <a:ext uri="{FF2B5EF4-FFF2-40B4-BE49-F238E27FC236}">
                <a16:creationId xmlns:a16="http://schemas.microsoft.com/office/drawing/2014/main" id="{02263EBF-0BC6-4A9E-AB3A-634253CF89F6}"/>
              </a:ext>
            </a:extLst>
          </p:cNvPr>
          <p:cNvGraphicFramePr>
            <a:graphicFrameLocks noGrp="1"/>
          </p:cNvGraphicFramePr>
          <p:nvPr>
            <p:extLst>
              <p:ext uri="{D42A27DB-BD31-4B8C-83A1-F6EECF244321}">
                <p14:modId xmlns:p14="http://schemas.microsoft.com/office/powerpoint/2010/main" val="2855437373"/>
              </p:ext>
            </p:extLst>
          </p:nvPr>
        </p:nvGraphicFramePr>
        <p:xfrm>
          <a:off x="3411542" y="1491630"/>
          <a:ext cx="5531485" cy="261493"/>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24047696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Chào</a:t>
                      </a:r>
                      <a:r>
                        <a:rPr lang="en-US" sz="1300" dirty="0">
                          <a:solidFill>
                            <a:schemeClr val="tx1"/>
                          </a:solidFill>
                          <a:effectLst/>
                          <a:latin typeface="Georgia" panose="02040502050405020303" pitchFamily="18" charset="0"/>
                          <a:ea typeface="Times New Roman" panose="02020603050405020304" pitchFamily="18" charset="0"/>
                        </a:rPr>
                        <a:t> @@ (&gt;&lt;)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44714367"/>
                  </a:ext>
                </a:extLst>
              </a:tr>
            </a:tbl>
          </a:graphicData>
        </a:graphic>
      </p:graphicFrame>
      <p:sp>
        <p:nvSpPr>
          <p:cNvPr id="29" name="TextBox 28">
            <a:extLst>
              <a:ext uri="{FF2B5EF4-FFF2-40B4-BE49-F238E27FC236}">
                <a16:creationId xmlns:a16="http://schemas.microsoft.com/office/drawing/2014/main" id="{AB996AA3-B8A9-4B12-832E-F97AC00104A4}"/>
              </a:ext>
            </a:extLst>
          </p:cNvPr>
          <p:cNvSpPr txBox="1"/>
          <p:nvPr/>
        </p:nvSpPr>
        <p:spPr>
          <a:xfrm>
            <a:off x="467544" y="1899411"/>
            <a:ext cx="2880320" cy="307777"/>
          </a:xfrm>
          <a:prstGeom prst="rect">
            <a:avLst/>
          </a:prstGeom>
          <a:noFill/>
        </p:spPr>
        <p:txBody>
          <a:bodyPr wrap="square" rtlCol="0">
            <a:spAutoFit/>
          </a:bodyPr>
          <a:lstStyle/>
          <a:p>
            <a:pPr marL="171450" indent="-171450">
              <a:buFontTx/>
              <a:buChar char="-"/>
            </a:pPr>
            <a:r>
              <a:rPr lang="en-US" altLang="ko-KR" sz="1400" dirty="0" err="1">
                <a:solidFill>
                  <a:schemeClr val="tx1">
                    <a:lumMod val="75000"/>
                    <a:lumOff val="25000"/>
                  </a:schemeClr>
                </a:solidFill>
                <a:latin typeface="Georgia" panose="02040502050405020303" pitchFamily="18" charset="0"/>
                <a:cs typeface="Arial" pitchFamily="34" charset="0"/>
              </a:rPr>
              <a:t>Xóa</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các</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kí</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tự</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phân</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tách</a:t>
            </a:r>
            <a:r>
              <a:rPr lang="en-US" altLang="ko-KR" sz="1400" dirty="0">
                <a:solidFill>
                  <a:schemeClr val="tx1">
                    <a:lumMod val="75000"/>
                    <a:lumOff val="25000"/>
                  </a:schemeClr>
                </a:solidFill>
                <a:latin typeface="Georgia" panose="02040502050405020303" pitchFamily="18" charset="0"/>
                <a:cs typeface="Arial" pitchFamily="34" charset="0"/>
              </a:rPr>
              <a:t> </a:t>
            </a:r>
            <a:r>
              <a:rPr lang="en-US" altLang="ko-KR" sz="1400" dirty="0" err="1">
                <a:solidFill>
                  <a:schemeClr val="tx1">
                    <a:lumMod val="75000"/>
                    <a:lumOff val="25000"/>
                  </a:schemeClr>
                </a:solidFill>
                <a:latin typeface="Georgia" panose="02040502050405020303" pitchFamily="18" charset="0"/>
                <a:cs typeface="Arial" pitchFamily="34" charset="0"/>
              </a:rPr>
              <a:t>câu</a:t>
            </a:r>
            <a:r>
              <a:rPr lang="en-US" altLang="ko-KR" sz="1400" dirty="0">
                <a:solidFill>
                  <a:schemeClr val="tx1">
                    <a:lumMod val="75000"/>
                    <a:lumOff val="25000"/>
                  </a:schemeClr>
                </a:solidFill>
                <a:latin typeface="Georgia" panose="02040502050405020303" pitchFamily="18" charset="0"/>
                <a:cs typeface="Arial" pitchFamily="34" charset="0"/>
              </a:rPr>
              <a:t> (.,?!)</a:t>
            </a:r>
          </a:p>
        </p:txBody>
      </p:sp>
      <p:graphicFrame>
        <p:nvGraphicFramePr>
          <p:cNvPr id="7" name="Table 6">
            <a:extLst>
              <a:ext uri="{FF2B5EF4-FFF2-40B4-BE49-F238E27FC236}">
                <a16:creationId xmlns:a16="http://schemas.microsoft.com/office/drawing/2014/main" id="{5DA7DA41-52F4-4838-B835-82F742DA98D8}"/>
              </a:ext>
            </a:extLst>
          </p:cNvPr>
          <p:cNvGraphicFramePr>
            <a:graphicFrameLocks noGrp="1"/>
          </p:cNvGraphicFramePr>
          <p:nvPr>
            <p:extLst>
              <p:ext uri="{D42A27DB-BD31-4B8C-83A1-F6EECF244321}">
                <p14:modId xmlns:p14="http://schemas.microsoft.com/office/powerpoint/2010/main" val="469655336"/>
              </p:ext>
            </p:extLst>
          </p:nvPr>
        </p:nvGraphicFramePr>
        <p:xfrm>
          <a:off x="3411541" y="1909566"/>
          <a:ext cx="5531485" cy="261366"/>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338432056"/>
                    </a:ext>
                  </a:extLst>
                </a:gridCol>
              </a:tblGrid>
              <a:tr h="0">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Times New Roman" panose="02020603050405020304" pitchFamily="18" charset="0"/>
                        </a:rPr>
                        <a:t>Đi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thôi</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Buồn</a:t>
                      </a:r>
                      <a:r>
                        <a:rPr lang="en-US" sz="1300" dirty="0">
                          <a:solidFill>
                            <a:schemeClr val="tx1"/>
                          </a:solidFill>
                          <a:effectLst/>
                          <a:latin typeface="Georgia" panose="02040502050405020303" pitchFamily="18" charset="0"/>
                          <a:ea typeface="Times New Roman" panose="02020603050405020304" pitchFamily="18" charset="0"/>
                        </a:rPr>
                        <a:t> </a:t>
                      </a:r>
                      <a:r>
                        <a:rPr lang="en-US" sz="1300" dirty="0" err="1">
                          <a:solidFill>
                            <a:schemeClr val="tx1"/>
                          </a:solidFill>
                          <a:effectLst/>
                          <a:latin typeface="Georgia" panose="02040502050405020303" pitchFamily="18" charset="0"/>
                          <a:ea typeface="Times New Roman" panose="02020603050405020304" pitchFamily="18" charset="0"/>
                        </a:rPr>
                        <a:t>quá</a:t>
                      </a:r>
                      <a:r>
                        <a:rPr lang="en-US" sz="1300" dirty="0">
                          <a:solidFill>
                            <a:schemeClr val="tx1"/>
                          </a:solidFill>
                          <a:effectLst/>
                          <a:latin typeface="Georgia" panose="02040502050405020303" pitchFamily="18" charset="0"/>
                          <a:ea typeface="Times New Roman" panose="02020603050405020304" pitchFamily="18" charset="0"/>
                        </a:rPr>
                        <a:t>!</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32688448"/>
                  </a:ext>
                </a:extLst>
              </a:tr>
            </a:tbl>
          </a:graphicData>
        </a:graphic>
      </p:graphicFrame>
      <p:sp>
        <p:nvSpPr>
          <p:cNvPr id="31" name="TextBox 30">
            <a:extLst>
              <a:ext uri="{FF2B5EF4-FFF2-40B4-BE49-F238E27FC236}">
                <a16:creationId xmlns:a16="http://schemas.microsoft.com/office/drawing/2014/main" id="{8B071E9D-8E8B-4067-9A1E-C61DACC58344}"/>
              </a:ext>
            </a:extLst>
          </p:cNvPr>
          <p:cNvSpPr txBox="1"/>
          <p:nvPr/>
        </p:nvSpPr>
        <p:spPr>
          <a:xfrm>
            <a:off x="467544" y="230749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bình luận, chú thích</a:t>
            </a:r>
          </a:p>
        </p:txBody>
      </p:sp>
      <p:graphicFrame>
        <p:nvGraphicFramePr>
          <p:cNvPr id="8" name="Table 7">
            <a:extLst>
              <a:ext uri="{FF2B5EF4-FFF2-40B4-BE49-F238E27FC236}">
                <a16:creationId xmlns:a16="http://schemas.microsoft.com/office/drawing/2014/main" id="{923EB7E8-BD78-4117-A42E-FD9CA0277DDA}"/>
              </a:ext>
            </a:extLst>
          </p:cNvPr>
          <p:cNvGraphicFramePr>
            <a:graphicFrameLocks noGrp="1"/>
          </p:cNvGraphicFramePr>
          <p:nvPr>
            <p:extLst>
              <p:ext uri="{D42A27DB-BD31-4B8C-83A1-F6EECF244321}">
                <p14:modId xmlns:p14="http://schemas.microsoft.com/office/powerpoint/2010/main" val="2094260717"/>
              </p:ext>
            </p:extLst>
          </p:nvPr>
        </p:nvGraphicFramePr>
        <p:xfrm>
          <a:off x="3405726" y="2327586"/>
          <a:ext cx="5646826" cy="321827"/>
        </p:xfrm>
        <a:graphic>
          <a:graphicData uri="http://schemas.openxmlformats.org/drawingml/2006/table">
            <a:tbl>
              <a:tblPr firstRow="1" firstCol="1" bandRow="1">
                <a:tableStyleId>{5C22544A-7EE6-4342-B048-85BDC9FD1C3A}</a:tableStyleId>
              </a:tblPr>
              <a:tblGrid>
                <a:gridCol w="5646826">
                  <a:extLst>
                    <a:ext uri="{9D8B030D-6E8A-4147-A177-3AD203B41FA5}">
                      <a16:colId xmlns:a16="http://schemas.microsoft.com/office/drawing/2014/main" val="4140178877"/>
                    </a:ext>
                  </a:extLst>
                </a:gridCol>
              </a:tblGrid>
              <a:tr h="321827">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Học</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tăng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c</a:t>
                      </a:r>
                      <a:r>
                        <a:rPr lang="vi-VN"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ư</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ờng</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(Reinforcement Learning)</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3" name="TextBox 32">
            <a:extLst>
              <a:ext uri="{FF2B5EF4-FFF2-40B4-BE49-F238E27FC236}">
                <a16:creationId xmlns:a16="http://schemas.microsoft.com/office/drawing/2014/main" id="{1BDDE96A-DF49-480A-B8A4-E2531A90DC55}"/>
              </a:ext>
            </a:extLst>
          </p:cNvPr>
          <p:cNvSpPr txBox="1"/>
          <p:nvPr/>
        </p:nvSpPr>
        <p:spPr>
          <a:xfrm>
            <a:off x="465788" y="265114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thẻ html</a:t>
            </a:r>
          </a:p>
        </p:txBody>
      </p:sp>
      <p:graphicFrame>
        <p:nvGraphicFramePr>
          <p:cNvPr id="34" name="Table 33">
            <a:extLst>
              <a:ext uri="{FF2B5EF4-FFF2-40B4-BE49-F238E27FC236}">
                <a16:creationId xmlns:a16="http://schemas.microsoft.com/office/drawing/2014/main" id="{B319B98C-2048-49F4-9731-9E9649EADC27}"/>
              </a:ext>
            </a:extLst>
          </p:cNvPr>
          <p:cNvGraphicFramePr>
            <a:graphicFrameLocks noGrp="1"/>
          </p:cNvGraphicFramePr>
          <p:nvPr>
            <p:extLst>
              <p:ext uri="{D42A27DB-BD31-4B8C-83A1-F6EECF244321}">
                <p14:modId xmlns:p14="http://schemas.microsoft.com/office/powerpoint/2010/main" val="1871789101"/>
              </p:ext>
            </p:extLst>
          </p:nvPr>
        </p:nvGraphicFramePr>
        <p:xfrm>
          <a:off x="3411541" y="2701932"/>
          <a:ext cx="1289430" cy="261493"/>
        </p:xfrm>
        <a:graphic>
          <a:graphicData uri="http://schemas.openxmlformats.org/drawingml/2006/table">
            <a:tbl>
              <a:tblPr firstRow="1" firstCol="1" bandRow="1">
                <a:tableStyleId>{5C22544A-7EE6-4342-B048-85BDC9FD1C3A}</a:tableStyleId>
              </a:tblPr>
              <a:tblGrid>
                <a:gridCol w="1289430">
                  <a:extLst>
                    <a:ext uri="{9D8B030D-6E8A-4147-A177-3AD203B41FA5}">
                      <a16:colId xmlns:a16="http://schemas.microsoft.com/office/drawing/2014/main" val="4140178877"/>
                    </a:ext>
                  </a:extLst>
                </a:gridCol>
              </a:tblGrid>
              <a:tr h="0">
                <a:tc>
                  <a:txBody>
                    <a:bodyPr/>
                    <a:lstStyle/>
                    <a:p>
                      <a:pPr marL="0" marR="0" algn="just">
                        <a:lnSpc>
                          <a:spcPct val="150000"/>
                        </a:lnSpc>
                        <a:spcBef>
                          <a:spcPts val="0"/>
                        </a:spcBef>
                        <a:spcAft>
                          <a:spcPts val="0"/>
                        </a:spcAft>
                      </a:pPr>
                      <a:r>
                        <a:rPr lang="en-US" sz="1300" dirty="0">
                          <a:solidFill>
                            <a:schemeClr val="tx1"/>
                          </a:solidFill>
                          <a:effectLst/>
                          <a:latin typeface="Georgia" panose="02040502050405020303" pitchFamily="18" charset="0"/>
                        </a:rPr>
                        <a:t>&lt;</a:t>
                      </a:r>
                      <a:r>
                        <a:rPr lang="en-US" sz="1300" dirty="0" err="1">
                          <a:solidFill>
                            <a:schemeClr val="tx1"/>
                          </a:solidFill>
                          <a:effectLst/>
                          <a:latin typeface="Georgia" panose="02040502050405020303" pitchFamily="18" charset="0"/>
                        </a:rPr>
                        <a:t>i</a:t>
                      </a:r>
                      <a:r>
                        <a:rPr lang="en-US" sz="1300" dirty="0">
                          <a:solidFill>
                            <a:schemeClr val="tx1"/>
                          </a:solidFill>
                          <a:effectLst/>
                          <a:latin typeface="Georgia" panose="02040502050405020303" pitchFamily="18" charset="0"/>
                        </a:rPr>
                        <a:t>&gt;, &lt;b&gt;, …</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
        <p:nvSpPr>
          <p:cNvPr id="35" name="TextBox 34">
            <a:extLst>
              <a:ext uri="{FF2B5EF4-FFF2-40B4-BE49-F238E27FC236}">
                <a16:creationId xmlns:a16="http://schemas.microsoft.com/office/drawing/2014/main" id="{3899E695-D821-48A4-91CF-5D267BE0CC76}"/>
              </a:ext>
            </a:extLst>
          </p:cNvPr>
          <p:cNvSpPr txBox="1"/>
          <p:nvPr/>
        </p:nvSpPr>
        <p:spPr>
          <a:xfrm>
            <a:off x="465933" y="3023447"/>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câu tiếng Anh còn lẫn</a:t>
            </a:r>
          </a:p>
        </p:txBody>
      </p:sp>
      <p:sp>
        <p:nvSpPr>
          <p:cNvPr id="36" name="TextBox 35">
            <a:extLst>
              <a:ext uri="{FF2B5EF4-FFF2-40B4-BE49-F238E27FC236}">
                <a16:creationId xmlns:a16="http://schemas.microsoft.com/office/drawing/2014/main" id="{33785B55-395C-4592-8C50-D1B36A733735}"/>
              </a:ext>
            </a:extLst>
          </p:cNvPr>
          <p:cNvSpPr txBox="1"/>
          <p:nvPr/>
        </p:nvSpPr>
        <p:spPr>
          <a:xfrm>
            <a:off x="469953" y="4313275"/>
            <a:ext cx="2935773" cy="523220"/>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Chỉnh sửa các đoạn mất khoảng </a:t>
            </a:r>
          </a:p>
          <a:p>
            <a:r>
              <a:rPr lang="en-US" altLang="ko-KR" sz="1400">
                <a:solidFill>
                  <a:schemeClr val="tx1">
                    <a:lumMod val="75000"/>
                    <a:lumOff val="25000"/>
                  </a:schemeClr>
                </a:solidFill>
                <a:latin typeface="Georgia" panose="02040502050405020303" pitchFamily="18" charset="0"/>
                <a:cs typeface="Arial" pitchFamily="34" charset="0"/>
              </a:rPr>
              <a:t>     trắng</a:t>
            </a:r>
          </a:p>
        </p:txBody>
      </p:sp>
      <p:sp>
        <p:nvSpPr>
          <p:cNvPr id="37" name="TextBox 36">
            <a:extLst>
              <a:ext uri="{FF2B5EF4-FFF2-40B4-BE49-F238E27FC236}">
                <a16:creationId xmlns:a16="http://schemas.microsoft.com/office/drawing/2014/main" id="{354E9059-42E7-4EF3-921C-D7CD80371DC5}"/>
              </a:ext>
            </a:extLst>
          </p:cNvPr>
          <p:cNvSpPr txBox="1"/>
          <p:nvPr/>
        </p:nvSpPr>
        <p:spPr>
          <a:xfrm>
            <a:off x="465788" y="3433226"/>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đoạn font bị lỗi</a:t>
            </a:r>
          </a:p>
        </p:txBody>
      </p:sp>
      <p:sp>
        <p:nvSpPr>
          <p:cNvPr id="38" name="TextBox 37">
            <a:extLst>
              <a:ext uri="{FF2B5EF4-FFF2-40B4-BE49-F238E27FC236}">
                <a16:creationId xmlns:a16="http://schemas.microsoft.com/office/drawing/2014/main" id="{18596B8E-3C01-42D1-AC8B-DF229F67A926}"/>
              </a:ext>
            </a:extLst>
          </p:cNvPr>
          <p:cNvSpPr txBox="1"/>
          <p:nvPr/>
        </p:nvSpPr>
        <p:spPr>
          <a:xfrm>
            <a:off x="465788" y="3855158"/>
            <a:ext cx="2736304" cy="307777"/>
          </a:xfrm>
          <a:prstGeom prst="rect">
            <a:avLst/>
          </a:prstGeom>
          <a:noFill/>
        </p:spPr>
        <p:txBody>
          <a:bodyPr wrap="square" rtlCol="0">
            <a:spAutoFit/>
          </a:bodyPr>
          <a:lstStyle/>
          <a:p>
            <a:pPr marL="171450" indent="-171450">
              <a:buFontTx/>
              <a:buChar char="-"/>
            </a:pPr>
            <a:r>
              <a:rPr lang="en-US" altLang="ko-KR" sz="1400">
                <a:solidFill>
                  <a:schemeClr val="tx1">
                    <a:lumMod val="75000"/>
                    <a:lumOff val="25000"/>
                  </a:schemeClr>
                </a:solidFill>
                <a:latin typeface="Georgia" panose="02040502050405020303" pitchFamily="18" charset="0"/>
                <a:cs typeface="Arial" pitchFamily="34" charset="0"/>
              </a:rPr>
              <a:t>Xóa các câu không có ý nghĩa</a:t>
            </a:r>
          </a:p>
        </p:txBody>
      </p:sp>
      <p:graphicFrame>
        <p:nvGraphicFramePr>
          <p:cNvPr id="45" name="Table 44">
            <a:extLst>
              <a:ext uri="{FF2B5EF4-FFF2-40B4-BE49-F238E27FC236}">
                <a16:creationId xmlns:a16="http://schemas.microsoft.com/office/drawing/2014/main" id="{17696A25-A725-4149-904A-A52A2090990E}"/>
              </a:ext>
            </a:extLst>
          </p:cNvPr>
          <p:cNvGraphicFramePr>
            <a:graphicFrameLocks noGrp="1"/>
          </p:cNvGraphicFramePr>
          <p:nvPr>
            <p:extLst>
              <p:ext uri="{D42A27DB-BD31-4B8C-83A1-F6EECF244321}">
                <p14:modId xmlns:p14="http://schemas.microsoft.com/office/powerpoint/2010/main" val="497420821"/>
              </p:ext>
            </p:extLst>
          </p:nvPr>
        </p:nvGraphicFramePr>
        <p:xfrm>
          <a:off x="3411540" y="3435542"/>
          <a:ext cx="5531485" cy="331005"/>
        </p:xfrm>
        <a:graphic>
          <a:graphicData uri="http://schemas.openxmlformats.org/drawingml/2006/table">
            <a:tbl>
              <a:tblPr firstRow="1" firstCol="1" bandRow="1">
                <a:tableStyleId>{5C22544A-7EE6-4342-B048-85BDC9FD1C3A}</a:tableStyleId>
              </a:tblPr>
              <a:tblGrid>
                <a:gridCol w="5531485">
                  <a:extLst>
                    <a:ext uri="{9D8B030D-6E8A-4147-A177-3AD203B41FA5}">
                      <a16:colId xmlns:a16="http://schemas.microsoft.com/office/drawing/2014/main" val="4140178877"/>
                    </a:ext>
                  </a:extLst>
                </a:gridCol>
              </a:tblGrid>
              <a:tr h="331005">
                <a:tc>
                  <a:txBody>
                    <a:bodyPr/>
                    <a:lstStyle/>
                    <a:p>
                      <a:pPr marL="0" marR="0" lvl="0" indent="0" algn="just" defTabSz="914400" rtl="0" eaLnBrk="1" fontAlgn="auto" latinLnBrk="1" hangingPunct="1">
                        <a:lnSpc>
                          <a:spcPct val="150000"/>
                        </a:lnSpc>
                        <a:spcBef>
                          <a:spcPts val="0"/>
                        </a:spcBef>
                        <a:spcAft>
                          <a:spcPts val="0"/>
                        </a:spcAft>
                        <a:buClrTx/>
                        <a:buSzTx/>
                        <a:buFontTx/>
                        <a:buNone/>
                        <a:tabLst/>
                        <a:defRPr/>
                      </a:pPr>
                      <a:r>
                        <a:rPr lang="en-US" sz="1400" dirty="0">
                          <a:solidFill>
                            <a:schemeClr val="tx1"/>
                          </a:solidFill>
                          <a:latin typeface="Times New Roman" panose="02020603050405020304" pitchFamily="18" charset="0"/>
                          <a:ea typeface="Times New Roman" panose="02020603050405020304" pitchFamily="18" charset="0"/>
                        </a:rPr>
                        <a:t>B#</a:t>
                      </a:r>
                      <a:r>
                        <a:rPr lang="en-US" sz="1300" b="1" kern="1200" dirty="0">
                          <a:solidFill>
                            <a:schemeClr val="tx1"/>
                          </a:solidFill>
                          <a:effectLst/>
                          <a:latin typeface="Georgia" panose="02040502050405020303" pitchFamily="18" charset="0"/>
                          <a:ea typeface="+mn-ea"/>
                          <a:cs typeface="+mn-cs"/>
                        </a:rPr>
                        <a:t>7897</a:t>
                      </a:r>
                      <a:r>
                        <a:rPr lang="en-US" sz="1400" dirty="0">
                          <a:solidFill>
                            <a:schemeClr val="tx1"/>
                          </a:solidFill>
                          <a:latin typeface="Times New Roman" panose="02020603050405020304" pitchFamily="18" charset="0"/>
                          <a:ea typeface="Times New Roman" panose="02020603050405020304" pitchFamily="18" charset="0"/>
                        </a:rPr>
                        <a:t>; #273;#7891; c#7911;a t#244;i...</a:t>
                      </a:r>
                      <a:endParaRPr lang="vi-VN" sz="1400" dirty="0">
                        <a:solidFill>
                          <a:schemeClr val="tx1"/>
                        </a:solidFill>
                      </a:endParaRPr>
                    </a:p>
                  </a:txBody>
                  <a:tcPr marL="68580" marR="68580" marT="0" marB="0"/>
                </a:tc>
                <a:extLst>
                  <a:ext uri="{0D108BD9-81ED-4DB2-BD59-A6C34878D82A}">
                    <a16:rowId xmlns:a16="http://schemas.microsoft.com/office/drawing/2014/main" val="710477561"/>
                  </a:ext>
                </a:extLst>
              </a:tr>
            </a:tbl>
          </a:graphicData>
        </a:graphic>
      </p:graphicFrame>
      <p:graphicFrame>
        <p:nvGraphicFramePr>
          <p:cNvPr id="10" name="Table 9">
            <a:extLst>
              <a:ext uri="{FF2B5EF4-FFF2-40B4-BE49-F238E27FC236}">
                <a16:creationId xmlns:a16="http://schemas.microsoft.com/office/drawing/2014/main" id="{4AB05E67-7B8B-4A6B-B732-54DAAF0999EA}"/>
              </a:ext>
            </a:extLst>
          </p:cNvPr>
          <p:cNvGraphicFramePr>
            <a:graphicFrameLocks noGrp="1"/>
          </p:cNvGraphicFramePr>
          <p:nvPr>
            <p:extLst>
              <p:ext uri="{D42A27DB-BD31-4B8C-83A1-F6EECF244321}">
                <p14:modId xmlns:p14="http://schemas.microsoft.com/office/powerpoint/2010/main" val="3730461023"/>
              </p:ext>
            </p:extLst>
          </p:nvPr>
        </p:nvGraphicFramePr>
        <p:xfrm>
          <a:off x="3411541" y="4313274"/>
          <a:ext cx="5531484" cy="348121"/>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399506633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rPr>
                        <a:t>Chàocậu</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ăngìch</a:t>
                      </a:r>
                      <a:r>
                        <a:rPr lang="vi-VN" sz="1300" dirty="0">
                          <a:solidFill>
                            <a:schemeClr val="tx1"/>
                          </a:solidFill>
                          <a:effectLst/>
                          <a:latin typeface="Georgia" panose="02040502050405020303" pitchFamily="18" charset="0"/>
                        </a:rPr>
                        <a:t>ư</a:t>
                      </a:r>
                      <a:r>
                        <a:rPr lang="en-US" sz="1300" dirty="0">
                          <a:solidFill>
                            <a:schemeClr val="tx1"/>
                          </a:solidFill>
                          <a:effectLst/>
                          <a:latin typeface="Georgia" panose="02040502050405020303" pitchFamily="18" charset="0"/>
                        </a:rPr>
                        <a:t>a</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2399774336"/>
                  </a:ext>
                </a:extLst>
              </a:tr>
            </a:tbl>
          </a:graphicData>
        </a:graphic>
      </p:graphicFrame>
      <p:graphicFrame>
        <p:nvGraphicFramePr>
          <p:cNvPr id="12" name="Table 11">
            <a:extLst>
              <a:ext uri="{FF2B5EF4-FFF2-40B4-BE49-F238E27FC236}">
                <a16:creationId xmlns:a16="http://schemas.microsoft.com/office/drawing/2014/main" id="{65BA09F7-1256-4A6A-ACC0-BA901F9E3F40}"/>
              </a:ext>
            </a:extLst>
          </p:cNvPr>
          <p:cNvGraphicFramePr>
            <a:graphicFrameLocks noGrp="1"/>
          </p:cNvGraphicFramePr>
          <p:nvPr>
            <p:extLst>
              <p:ext uri="{D42A27DB-BD31-4B8C-83A1-F6EECF244321}">
                <p14:modId xmlns:p14="http://schemas.microsoft.com/office/powerpoint/2010/main" val="2636957388"/>
              </p:ext>
            </p:extLst>
          </p:nvPr>
        </p:nvGraphicFramePr>
        <p:xfrm>
          <a:off x="3411540" y="3943071"/>
          <a:ext cx="5531484" cy="281880"/>
        </p:xfrm>
        <a:graphic>
          <a:graphicData uri="http://schemas.openxmlformats.org/drawingml/2006/table">
            <a:tbl>
              <a:tblPr firstRow="1" firstCol="1" bandRow="1">
                <a:tableStyleId>{5C22544A-7EE6-4342-B048-85BDC9FD1C3A}</a:tableStyleId>
              </a:tblPr>
              <a:tblGrid>
                <a:gridCol w="5531484">
                  <a:extLst>
                    <a:ext uri="{9D8B030D-6E8A-4147-A177-3AD203B41FA5}">
                      <a16:colId xmlns:a16="http://schemas.microsoft.com/office/drawing/2014/main" val="550177428"/>
                    </a:ext>
                  </a:extLst>
                </a:gridCol>
              </a:tblGrid>
              <a:tr h="281880">
                <a:tc>
                  <a:txBody>
                    <a:bodyPr/>
                    <a:lstStyle/>
                    <a:p>
                      <a:pPr marL="0" marR="0" algn="just">
                        <a:spcBef>
                          <a:spcPts val="0"/>
                        </a:spcBef>
                        <a:spcAft>
                          <a:spcPts val="0"/>
                        </a:spcAft>
                      </a:pP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upload by ---</a:t>
                      </a:r>
                      <a:r>
                        <a:rPr lang="en-US" sz="1300" dirty="0" err="1">
                          <a:solidFill>
                            <a:schemeClr val="tx1"/>
                          </a:solidFill>
                          <a:effectLst/>
                          <a:latin typeface="Georgia" panose="02040502050405020303" pitchFamily="18" charset="0"/>
                        </a:rPr>
                        <a:t>vk</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Dịch</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phụ</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đề</a:t>
                      </a:r>
                      <a:r>
                        <a:rPr lang="en-US" sz="1300" dirty="0">
                          <a:solidFill>
                            <a:schemeClr val="tx1"/>
                          </a:solidFill>
                          <a:effectLst/>
                          <a:latin typeface="Georgia" panose="02040502050405020303" pitchFamily="18" charset="0"/>
                        </a:rPr>
                        <a:t>: </a:t>
                      </a:r>
                      <a:r>
                        <a:rPr lang="en-US" sz="1300" dirty="0" err="1">
                          <a:solidFill>
                            <a:schemeClr val="tx1"/>
                          </a:solidFill>
                          <a:effectLst/>
                          <a:latin typeface="Georgia" panose="02040502050405020303" pitchFamily="18" charset="0"/>
                        </a:rPr>
                        <a:t>kv</a:t>
                      </a:r>
                      <a:r>
                        <a:rPr lang="en-US" sz="1300" dirty="0">
                          <a:solidFill>
                            <a:schemeClr val="tx1"/>
                          </a:solidFill>
                          <a:effectLst/>
                          <a:latin typeface="Georgia" panose="02040502050405020303" pitchFamily="18" charset="0"/>
                        </a:rPr>
                        <a:t>, …</a:t>
                      </a:r>
                      <a:endParaRPr lang="vi-VN" sz="13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658964412"/>
                  </a:ext>
                </a:extLst>
              </a:tr>
            </a:tbl>
          </a:graphicData>
        </a:graphic>
      </p:graphicFrame>
      <p:graphicFrame>
        <p:nvGraphicFramePr>
          <p:cNvPr id="21" name="Table 20">
            <a:extLst>
              <a:ext uri="{FF2B5EF4-FFF2-40B4-BE49-F238E27FC236}">
                <a16:creationId xmlns:a16="http://schemas.microsoft.com/office/drawing/2014/main" id="{5F3C46BE-A788-41C8-A9E9-79A0EEF0B2D4}"/>
              </a:ext>
            </a:extLst>
          </p:cNvPr>
          <p:cNvGraphicFramePr>
            <a:graphicFrameLocks noGrp="1"/>
          </p:cNvGraphicFramePr>
          <p:nvPr>
            <p:extLst>
              <p:ext uri="{D42A27DB-BD31-4B8C-83A1-F6EECF244321}">
                <p14:modId xmlns:p14="http://schemas.microsoft.com/office/powerpoint/2010/main" val="2426013909"/>
              </p:ext>
            </p:extLst>
          </p:nvPr>
        </p:nvGraphicFramePr>
        <p:xfrm>
          <a:off x="3405726" y="3068737"/>
          <a:ext cx="1742338" cy="348121"/>
        </p:xfrm>
        <a:graphic>
          <a:graphicData uri="http://schemas.openxmlformats.org/drawingml/2006/table">
            <a:tbl>
              <a:tblPr firstRow="1" firstCol="1" bandRow="1">
                <a:tableStyleId>{5C22544A-7EE6-4342-B048-85BDC9FD1C3A}</a:tableStyleId>
              </a:tblPr>
              <a:tblGrid>
                <a:gridCol w="1742338">
                  <a:extLst>
                    <a:ext uri="{9D8B030D-6E8A-4147-A177-3AD203B41FA5}">
                      <a16:colId xmlns:a16="http://schemas.microsoft.com/office/drawing/2014/main" val="4140178877"/>
                    </a:ext>
                  </a:extLst>
                </a:gridCol>
              </a:tblGrid>
              <a:tr h="348121">
                <a:tc>
                  <a:txBody>
                    <a:bodyPr/>
                    <a:lstStyle/>
                    <a:p>
                      <a:pPr marL="0" marR="0" algn="just">
                        <a:lnSpc>
                          <a:spcPct val="150000"/>
                        </a:lnSpc>
                        <a:spcBef>
                          <a:spcPts val="0"/>
                        </a:spcBef>
                        <a:spcAft>
                          <a:spcPts val="0"/>
                        </a:spcAft>
                      </a:pP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Về</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a:t>
                      </a:r>
                      <a:r>
                        <a:rPr lang="en-US" sz="1300" dirty="0" err="1">
                          <a:solidFill>
                            <a:schemeClr val="tx1"/>
                          </a:solidFill>
                          <a:effectLst/>
                          <a:latin typeface="Georgia" panose="02040502050405020303" pitchFamily="18" charset="0"/>
                          <a:ea typeface="MS Mincho" panose="02020609040205080304" pitchFamily="49" charset="-128"/>
                          <a:cs typeface="Calibri" panose="020F0502020204030204" pitchFamily="34" charset="0"/>
                        </a:rPr>
                        <a:t>đi</a:t>
                      </a:r>
                      <a:r>
                        <a:rPr lang="en-US" sz="1300" dirty="0">
                          <a:solidFill>
                            <a:schemeClr val="tx1"/>
                          </a:solidFill>
                          <a:effectLst/>
                          <a:latin typeface="Georgia" panose="02040502050405020303" pitchFamily="18" charset="0"/>
                          <a:ea typeface="MS Mincho" panose="02020609040205080304" pitchFamily="49" charset="-128"/>
                          <a:cs typeface="Calibri" panose="020F0502020204030204" pitchFamily="34" charset="0"/>
                        </a:rPr>
                        <a:t>, Bye</a:t>
                      </a:r>
                      <a:endParaRPr lang="vi-VN" sz="1300" dirty="0">
                        <a:solidFill>
                          <a:schemeClr val="tx1"/>
                        </a:solidFill>
                        <a:effectLst/>
                        <a:latin typeface="Times New Roman" panose="02020603050405020304" pitchFamily="18" charset="0"/>
                        <a:ea typeface="MS Mincho" panose="02020609040205080304" pitchFamily="49" charset="-128"/>
                        <a:cs typeface="Calibri" panose="020F0502020204030204" pitchFamily="34" charset="0"/>
                      </a:endParaRPr>
                    </a:p>
                  </a:txBody>
                  <a:tcPr marL="68580" marR="68580" marT="0" marB="0"/>
                </a:tc>
                <a:extLst>
                  <a:ext uri="{0D108BD9-81ED-4DB2-BD59-A6C34878D82A}">
                    <a16:rowId xmlns:a16="http://schemas.microsoft.com/office/drawing/2014/main" val="710477561"/>
                  </a:ext>
                </a:extLst>
              </a:tr>
            </a:tbl>
          </a:graphicData>
        </a:graphic>
      </p:graphicFrame>
    </p:spTree>
    <p:extLst>
      <p:ext uri="{BB962C8B-B14F-4D97-AF65-F5344CB8AC3E}">
        <p14:creationId xmlns:p14="http://schemas.microsoft.com/office/powerpoint/2010/main" val="30081438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Phân tách dữ liệu</a:t>
            </a:r>
            <a:endParaRPr lang="ko-KR" altLang="en-US" sz="1600">
              <a:latin typeface="Georgia" panose="02040502050405020303" pitchFamily="18" charset="0"/>
            </a:endParaRPr>
          </a:p>
        </p:txBody>
      </p:sp>
      <p:sp>
        <p:nvSpPr>
          <p:cNvPr id="11" name="Slide Number Placeholder 10">
            <a:extLst>
              <a:ext uri="{FF2B5EF4-FFF2-40B4-BE49-F238E27FC236}">
                <a16:creationId xmlns:a16="http://schemas.microsoft.com/office/drawing/2014/main" id="{BACF7089-CB93-424A-AA2E-2A6B430EF3B6}"/>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26</a:t>
            </a:fld>
            <a:endParaRPr lang="vi-VN"/>
          </a:p>
        </p:txBody>
      </p:sp>
      <p:sp>
        <p:nvSpPr>
          <p:cNvPr id="27" name="Rectangle 26">
            <a:extLst>
              <a:ext uri="{FF2B5EF4-FFF2-40B4-BE49-F238E27FC236}">
                <a16:creationId xmlns:a16="http://schemas.microsoft.com/office/drawing/2014/main" id="{3B675D59-633D-43EE-9168-0DD82C370CE7}"/>
              </a:ext>
            </a:extLst>
          </p:cNvPr>
          <p:cNvSpPr/>
          <p:nvPr/>
        </p:nvSpPr>
        <p:spPr>
          <a:xfrm>
            <a:off x="1619672" y="2290505"/>
            <a:ext cx="797073" cy="5332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Data</a:t>
            </a:r>
            <a:endParaRPr lang="vi-VN"/>
          </a:p>
        </p:txBody>
      </p:sp>
      <p:sp>
        <p:nvSpPr>
          <p:cNvPr id="29" name="Rectangle: Rounded Corners 28">
            <a:extLst>
              <a:ext uri="{FF2B5EF4-FFF2-40B4-BE49-F238E27FC236}">
                <a16:creationId xmlns:a16="http://schemas.microsoft.com/office/drawing/2014/main" id="{F47CF346-4479-4CDA-8714-DBC104B49508}"/>
              </a:ext>
            </a:extLst>
          </p:cNvPr>
          <p:cNvSpPr/>
          <p:nvPr/>
        </p:nvSpPr>
        <p:spPr>
          <a:xfrm>
            <a:off x="2843808" y="1707654"/>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Tập câu hỏi</a:t>
            </a:r>
            <a:endParaRPr lang="vi-VN"/>
          </a:p>
        </p:txBody>
      </p:sp>
      <p:sp>
        <p:nvSpPr>
          <p:cNvPr id="31" name="Rectangle: Rounded Corners 30">
            <a:extLst>
              <a:ext uri="{FF2B5EF4-FFF2-40B4-BE49-F238E27FC236}">
                <a16:creationId xmlns:a16="http://schemas.microsoft.com/office/drawing/2014/main" id="{E9CD5E84-6E4C-4805-9FB2-15E42075EF83}"/>
              </a:ext>
            </a:extLst>
          </p:cNvPr>
          <p:cNvSpPr/>
          <p:nvPr/>
        </p:nvSpPr>
        <p:spPr>
          <a:xfrm>
            <a:off x="2843808" y="2823777"/>
            <a:ext cx="1080120"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Tập</a:t>
            </a:r>
            <a:r>
              <a:rPr lang="en-US" dirty="0">
                <a:latin typeface="Georgia" panose="02040502050405020303" pitchFamily="18" charset="0"/>
              </a:rPr>
              <a:t> </a:t>
            </a:r>
            <a:r>
              <a:rPr lang="en-US" dirty="0" err="1">
                <a:latin typeface="Georgia" panose="02040502050405020303" pitchFamily="18" charset="0"/>
              </a:rPr>
              <a:t>câu</a:t>
            </a:r>
            <a:r>
              <a:rPr lang="en-US" dirty="0">
                <a:latin typeface="Georgia" panose="02040502050405020303" pitchFamily="18" charset="0"/>
              </a:rPr>
              <a:t> </a:t>
            </a:r>
            <a:r>
              <a:rPr lang="en-US" dirty="0" err="1">
                <a:latin typeface="Georgia" panose="02040502050405020303" pitchFamily="18" charset="0"/>
              </a:rPr>
              <a:t>trả</a:t>
            </a:r>
            <a:r>
              <a:rPr lang="en-US" dirty="0">
                <a:latin typeface="Georgia" panose="02040502050405020303" pitchFamily="18" charset="0"/>
              </a:rPr>
              <a:t> </a:t>
            </a:r>
            <a:r>
              <a:rPr lang="en-US" dirty="0" err="1">
                <a:latin typeface="Georgia" panose="02040502050405020303" pitchFamily="18" charset="0"/>
              </a:rPr>
              <a:t>lời</a:t>
            </a:r>
            <a:endParaRPr lang="vi-VN" dirty="0"/>
          </a:p>
        </p:txBody>
      </p:sp>
      <p:sp>
        <p:nvSpPr>
          <p:cNvPr id="32" name="Rectangle: Rounded Corners 31">
            <a:extLst>
              <a:ext uri="{FF2B5EF4-FFF2-40B4-BE49-F238E27FC236}">
                <a16:creationId xmlns:a16="http://schemas.microsoft.com/office/drawing/2014/main" id="{26F69301-DA88-4A00-A8A3-C695FF4AA4E2}"/>
              </a:ext>
            </a:extLst>
          </p:cNvPr>
          <p:cNvSpPr/>
          <p:nvPr/>
        </p:nvSpPr>
        <p:spPr>
          <a:xfrm>
            <a:off x="4283969" y="2218634"/>
            <a:ext cx="1728192" cy="6480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Tách</a:t>
            </a:r>
            <a:r>
              <a:rPr lang="en-US" dirty="0">
                <a:latin typeface="Georgia" panose="02040502050405020303" pitchFamily="18" charset="0"/>
              </a:rPr>
              <a:t> </a:t>
            </a:r>
            <a:r>
              <a:rPr lang="en-US" dirty="0" err="1">
                <a:latin typeface="Georgia" panose="02040502050405020303" pitchFamily="18" charset="0"/>
              </a:rPr>
              <a:t>từ</a:t>
            </a:r>
            <a:endParaRPr lang="en-US" dirty="0">
              <a:latin typeface="Georgia" panose="02040502050405020303" pitchFamily="18" charset="0"/>
            </a:endParaRPr>
          </a:p>
        </p:txBody>
      </p:sp>
      <p:sp>
        <p:nvSpPr>
          <p:cNvPr id="34" name="Rectangle: Rounded Corners 33">
            <a:extLst>
              <a:ext uri="{FF2B5EF4-FFF2-40B4-BE49-F238E27FC236}">
                <a16:creationId xmlns:a16="http://schemas.microsoft.com/office/drawing/2014/main" id="{EBD559B2-F409-4589-BAC2-848DFEE1AB5C}"/>
              </a:ext>
            </a:extLst>
          </p:cNvPr>
          <p:cNvSpPr/>
          <p:nvPr/>
        </p:nvSpPr>
        <p:spPr>
          <a:xfrm>
            <a:off x="6381388" y="2290643"/>
            <a:ext cx="1080118"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Tập</a:t>
            </a:r>
            <a:r>
              <a:rPr lang="en-US" dirty="0">
                <a:latin typeface="Georgia" panose="02040502050405020303" pitchFamily="18" charset="0"/>
              </a:rPr>
              <a:t> </a:t>
            </a:r>
            <a:r>
              <a:rPr lang="en-US" dirty="0" err="1">
                <a:latin typeface="Georgia" panose="02040502050405020303" pitchFamily="18" charset="0"/>
              </a:rPr>
              <a:t>từ</a:t>
            </a:r>
            <a:r>
              <a:rPr lang="en-US" dirty="0">
                <a:latin typeface="Georgia" panose="02040502050405020303" pitchFamily="18" charset="0"/>
              </a:rPr>
              <a:t> </a:t>
            </a:r>
          </a:p>
          <a:p>
            <a:pPr algn="ctr"/>
            <a:r>
              <a:rPr lang="en-US" dirty="0" err="1">
                <a:latin typeface="Georgia" panose="02040502050405020303" pitchFamily="18" charset="0"/>
              </a:rPr>
              <a:t>vựng</a:t>
            </a:r>
            <a:endParaRPr lang="vi-VN" dirty="0"/>
          </a:p>
        </p:txBody>
      </p:sp>
      <p:cxnSp>
        <p:nvCxnSpPr>
          <p:cNvPr id="35" name="Connector: Elbow 34">
            <a:extLst>
              <a:ext uri="{FF2B5EF4-FFF2-40B4-BE49-F238E27FC236}">
                <a16:creationId xmlns:a16="http://schemas.microsoft.com/office/drawing/2014/main" id="{E24FD225-2955-4E79-BA83-73253B4D8996}"/>
              </a:ext>
            </a:extLst>
          </p:cNvPr>
          <p:cNvCxnSpPr>
            <a:cxnSpLocks/>
            <a:stCxn id="27" idx="0"/>
            <a:endCxn id="29" idx="1"/>
          </p:cNvCxnSpPr>
          <p:nvPr/>
        </p:nvCxnSpPr>
        <p:spPr>
          <a:xfrm rot="5400000" flipH="1" flipV="1">
            <a:off x="2283599" y="1730297"/>
            <a:ext cx="294819"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ctor: Elbow 35">
            <a:extLst>
              <a:ext uri="{FF2B5EF4-FFF2-40B4-BE49-F238E27FC236}">
                <a16:creationId xmlns:a16="http://schemas.microsoft.com/office/drawing/2014/main" id="{227E9C8A-5A49-45B2-928B-009C0593EF65}"/>
              </a:ext>
            </a:extLst>
          </p:cNvPr>
          <p:cNvCxnSpPr>
            <a:cxnSpLocks/>
            <a:stCxn id="27" idx="2"/>
            <a:endCxn id="31" idx="1"/>
          </p:cNvCxnSpPr>
          <p:nvPr/>
        </p:nvCxnSpPr>
        <p:spPr>
          <a:xfrm rot="16200000" flipH="1">
            <a:off x="2286992" y="2554992"/>
            <a:ext cx="288033" cy="82559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E2AD5E37-9E79-4B97-8D45-C27FFB15F032}"/>
              </a:ext>
            </a:extLst>
          </p:cNvPr>
          <p:cNvCxnSpPr>
            <a:cxnSpLocks/>
            <a:stCxn id="29" idx="3"/>
            <a:endCxn id="32" idx="1"/>
          </p:cNvCxnSpPr>
          <p:nvPr/>
        </p:nvCxnSpPr>
        <p:spPr>
          <a:xfrm>
            <a:off x="3923928" y="1995686"/>
            <a:ext cx="360041" cy="546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2A1FE9D1-9D55-4C24-AE5A-F53B9F5FB784}"/>
              </a:ext>
            </a:extLst>
          </p:cNvPr>
          <p:cNvCxnSpPr>
            <a:cxnSpLocks/>
            <a:stCxn id="31" idx="3"/>
            <a:endCxn id="32" idx="1"/>
          </p:cNvCxnSpPr>
          <p:nvPr/>
        </p:nvCxnSpPr>
        <p:spPr>
          <a:xfrm flipV="1">
            <a:off x="3923928" y="2542671"/>
            <a:ext cx="360041" cy="5691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C02C8C1-2FD2-496F-A331-9F80B68AE43C}"/>
              </a:ext>
            </a:extLst>
          </p:cNvPr>
          <p:cNvCxnSpPr>
            <a:cxnSpLocks/>
            <a:stCxn id="32" idx="3"/>
          </p:cNvCxnSpPr>
          <p:nvPr/>
        </p:nvCxnSpPr>
        <p:spPr>
          <a:xfrm>
            <a:off x="6012161" y="2542671"/>
            <a:ext cx="360040" cy="35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9AAA7CDA-B4C5-467C-9C9D-55424B1D7C41}"/>
              </a:ext>
            </a:extLst>
          </p:cNvPr>
          <p:cNvSpPr/>
          <p:nvPr/>
        </p:nvSpPr>
        <p:spPr>
          <a:xfrm>
            <a:off x="6272006" y="3154739"/>
            <a:ext cx="1540353" cy="9361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5000 </a:t>
            </a:r>
            <a:r>
              <a:rPr lang="en-US" dirty="0" err="1">
                <a:latin typeface="Georgia" panose="02040502050405020303" pitchFamily="18" charset="0"/>
              </a:rPr>
              <a:t>từ</a:t>
            </a:r>
            <a:endParaRPr lang="vi-VN" dirty="0"/>
          </a:p>
        </p:txBody>
      </p:sp>
    </p:spTree>
    <p:extLst>
      <p:ext uri="{BB962C8B-B14F-4D97-AF65-F5344CB8AC3E}">
        <p14:creationId xmlns:p14="http://schemas.microsoft.com/office/powerpoint/2010/main" val="186211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500"/>
                                        <p:tgtEl>
                                          <p:spTgt spid="3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par>
                                <p:cTn id="20" presetID="10"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fade">
                                      <p:cBhvr>
                                        <p:cTn id="25" dur="500"/>
                                        <p:tgtEl>
                                          <p:spTgt spid="36"/>
                                        </p:tgtEl>
                                      </p:cBhvr>
                                    </p:animEffect>
                                  </p:childTnLst>
                                </p:cTn>
                              </p:par>
                              <p:par>
                                <p:cTn id="26" presetID="10" presetClass="entr" presetSubtype="0" fill="hold" nodeType="with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500"/>
                                        <p:tgtEl>
                                          <p:spTgt spid="37"/>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2" grpId="0" animBg="1"/>
      <p:bldP spid="34"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3F72F202-588E-4630-AEA4-D2601FFA020B}"/>
              </a:ext>
            </a:extLst>
          </p:cNvPr>
          <p:cNvPicPr/>
          <p:nvPr/>
        </p:nvPicPr>
        <p:blipFill>
          <a:blip r:embed="rId3">
            <a:extLst>
              <a:ext uri="{28A0092B-C50C-407E-A947-70E740481C1C}">
                <a14:useLocalDpi xmlns:a14="http://schemas.microsoft.com/office/drawing/2010/main" val="0"/>
              </a:ext>
            </a:extLst>
          </a:blip>
          <a:stretch>
            <a:fillRect/>
          </a:stretch>
        </p:blipFill>
        <p:spPr>
          <a:xfrm>
            <a:off x="1654605" y="699543"/>
            <a:ext cx="5706315" cy="4320480"/>
          </a:xfrm>
          <a:prstGeom prst="rect">
            <a:avLst/>
          </a:prstGeom>
        </p:spPr>
      </p:pic>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rot="5400000">
            <a:off x="-886869" y="2218508"/>
            <a:ext cx="3347864" cy="1359119"/>
          </a:xfrm>
        </p:spPr>
        <p:txBody>
          <a:bodyPr vert="vert270">
            <a:normAutofit/>
          </a:bodyPr>
          <a:lstStyle/>
          <a:p>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Huấn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luyện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mô</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hình</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cross entropy</a:t>
            </a:r>
            <a:endParaRPr lang="ko-KR" altLang="en-US"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AFB40991-2FFA-4BB5-AF33-6D4F305A5A15}"/>
              </a:ext>
            </a:extLst>
          </p:cNvPr>
          <p:cNvSpPr>
            <a:spLocks noGrp="1"/>
          </p:cNvSpPr>
          <p:nvPr>
            <p:ph type="sldNum" sz="quarter" idx="14"/>
          </p:nvPr>
        </p:nvSpPr>
        <p:spPr>
          <a:xfrm>
            <a:off x="8368476" y="4654298"/>
            <a:ext cx="792088" cy="274637"/>
          </a:xfrm>
          <a:prstGeom prst="rect">
            <a:avLst/>
          </a:prstGeom>
        </p:spPr>
        <p:txBody>
          <a:bodyPr/>
          <a:lstStyle/>
          <a:p>
            <a:fld id="{31F35D70-5FF0-496A-A8BD-7BB38762885C}" type="slidenum">
              <a:rPr lang="vi-VN" smtClean="0"/>
              <a:pPr/>
              <a:t>27</a:t>
            </a:fld>
            <a:endParaRPr lang="vi-VN"/>
          </a:p>
        </p:txBody>
      </p:sp>
      <p:sp>
        <p:nvSpPr>
          <p:cNvPr id="71" name="Rectangle 70">
            <a:extLst>
              <a:ext uri="{FF2B5EF4-FFF2-40B4-BE49-F238E27FC236}">
                <a16:creationId xmlns:a16="http://schemas.microsoft.com/office/drawing/2014/main" id="{4FBC1CA5-AAD4-4962-9484-4F52B27F0CD9}"/>
              </a:ext>
            </a:extLst>
          </p:cNvPr>
          <p:cNvSpPr/>
          <p:nvPr/>
        </p:nvSpPr>
        <p:spPr>
          <a:xfrm>
            <a:off x="1542614" y="1617384"/>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Tree>
    <p:extLst>
      <p:ext uri="{BB962C8B-B14F-4D97-AF65-F5344CB8AC3E}">
        <p14:creationId xmlns:p14="http://schemas.microsoft.com/office/powerpoint/2010/main" val="1656219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rot="5400000">
            <a:off x="-781683" y="2242654"/>
            <a:ext cx="3347864" cy="1310828"/>
          </a:xfrm>
        </p:spPr>
        <p:txBody>
          <a:bodyPr vert="vert270">
            <a:normAutofit/>
          </a:bodyPr>
          <a:lstStyle/>
          <a:p>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Huấn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luyện</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mô</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a:t>
            </a:r>
            <a:r>
              <a:rPr lang="en-US" altLang="ko-KR" sz="2400" b="1" dirty="0" err="1">
                <a:ln w="0"/>
                <a:solidFill>
                  <a:schemeClr val="accent1"/>
                </a:solidFill>
                <a:effectLst>
                  <a:outerShdw blurRad="38100" dist="25400" dir="5400000" algn="ctr" rotWithShape="0">
                    <a:srgbClr val="6E747A">
                      <a:alpha val="43000"/>
                    </a:srgbClr>
                  </a:outerShdw>
                </a:effectLst>
                <a:latin typeface="Georgia" panose="02040502050405020303" pitchFamily="18" charset="0"/>
              </a:rPr>
              <a:t>hình</a:t>
            </a:r>
            <a:r>
              <a:rPr lang="en-US" altLang="ko-KR"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rPr>
              <a:t> self critic</a:t>
            </a:r>
            <a:endParaRPr lang="ko-KR" altLang="en-US" sz="2400" b="1" dirty="0">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4" name="Slide Number Placeholder 3">
            <a:extLst>
              <a:ext uri="{FF2B5EF4-FFF2-40B4-BE49-F238E27FC236}">
                <a16:creationId xmlns:a16="http://schemas.microsoft.com/office/drawing/2014/main" id="{AFB40991-2FFA-4BB5-AF33-6D4F305A5A15}"/>
              </a:ext>
            </a:extLst>
          </p:cNvPr>
          <p:cNvSpPr>
            <a:spLocks noGrp="1"/>
          </p:cNvSpPr>
          <p:nvPr>
            <p:ph type="sldNum" sz="quarter" idx="14"/>
          </p:nvPr>
        </p:nvSpPr>
        <p:spPr>
          <a:xfrm>
            <a:off x="8368476" y="4654298"/>
            <a:ext cx="792088" cy="274637"/>
          </a:xfrm>
          <a:prstGeom prst="rect">
            <a:avLst/>
          </a:prstGeom>
        </p:spPr>
        <p:txBody>
          <a:bodyPr/>
          <a:lstStyle/>
          <a:p>
            <a:fld id="{31F35D70-5FF0-496A-A8BD-7BB38762885C}" type="slidenum">
              <a:rPr lang="vi-VN" smtClean="0"/>
              <a:pPr/>
              <a:t>28</a:t>
            </a:fld>
            <a:endParaRPr lang="vi-VN"/>
          </a:p>
        </p:txBody>
      </p:sp>
      <p:pic>
        <p:nvPicPr>
          <p:cNvPr id="9" name="Picture 8">
            <a:extLst>
              <a:ext uri="{FF2B5EF4-FFF2-40B4-BE49-F238E27FC236}">
                <a16:creationId xmlns:a16="http://schemas.microsoft.com/office/drawing/2014/main" id="{A9E090AA-7422-4616-82F7-1FDDD94C8D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51727" y="712286"/>
            <a:ext cx="5044008" cy="4229393"/>
          </a:xfrm>
          <a:prstGeom prst="rect">
            <a:avLst/>
          </a:prstGeom>
          <a:noFill/>
        </p:spPr>
      </p:pic>
      <p:sp>
        <p:nvSpPr>
          <p:cNvPr id="10" name="Rectangle 9">
            <a:extLst>
              <a:ext uri="{FF2B5EF4-FFF2-40B4-BE49-F238E27FC236}">
                <a16:creationId xmlns:a16="http://schemas.microsoft.com/office/drawing/2014/main" id="{A8D2A0B7-0E96-42BE-97B6-F338E23B9173}"/>
              </a:ext>
            </a:extLst>
          </p:cNvPr>
          <p:cNvSpPr/>
          <p:nvPr/>
        </p:nvSpPr>
        <p:spPr>
          <a:xfrm>
            <a:off x="1781695" y="1548068"/>
            <a:ext cx="36000" cy="270000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Tree>
    <p:extLst>
      <p:ext uri="{BB962C8B-B14F-4D97-AF65-F5344CB8AC3E}">
        <p14:creationId xmlns:p14="http://schemas.microsoft.com/office/powerpoint/2010/main" val="781374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Sinh câu trả lời</a:t>
            </a:r>
            <a:endParaRPr lang="ko-KR" altLang="en-US" sz="1600">
              <a:latin typeface="Georgia" panose="02040502050405020303" pitchFamily="18" charset="0"/>
            </a:endParaRPr>
          </a:p>
        </p:txBody>
      </p:sp>
      <p:sp>
        <p:nvSpPr>
          <p:cNvPr id="7" name="Slide Number Placeholder 6">
            <a:extLst>
              <a:ext uri="{FF2B5EF4-FFF2-40B4-BE49-F238E27FC236}">
                <a16:creationId xmlns:a16="http://schemas.microsoft.com/office/drawing/2014/main" id="{5E6B7A04-738D-493C-8146-D1CC43971861}"/>
              </a:ext>
            </a:extLst>
          </p:cNvPr>
          <p:cNvSpPr>
            <a:spLocks noGrp="1"/>
          </p:cNvSpPr>
          <p:nvPr>
            <p:ph type="sldNum" sz="quarter" idx="14"/>
          </p:nvPr>
        </p:nvSpPr>
        <p:spPr>
          <a:xfrm>
            <a:off x="8367828" y="4637609"/>
            <a:ext cx="792088" cy="274637"/>
          </a:xfrm>
          <a:prstGeom prst="rect">
            <a:avLst/>
          </a:prstGeom>
        </p:spPr>
        <p:txBody>
          <a:bodyPr/>
          <a:lstStyle/>
          <a:p>
            <a:fld id="{31F35D70-5FF0-496A-A8BD-7BB38762885C}" type="slidenum">
              <a:rPr lang="vi-VN" smtClean="0"/>
              <a:pPr/>
              <a:t>29</a:t>
            </a:fld>
            <a:endParaRPr lang="vi-VN"/>
          </a:p>
        </p:txBody>
      </p:sp>
      <p:sp>
        <p:nvSpPr>
          <p:cNvPr id="39" name="Rectangle: Rounded Corners 38">
            <a:extLst>
              <a:ext uri="{FF2B5EF4-FFF2-40B4-BE49-F238E27FC236}">
                <a16:creationId xmlns:a16="http://schemas.microsoft.com/office/drawing/2014/main" id="{0C7FBEA8-A3E6-4F22-BC0D-864F7D06C621}"/>
              </a:ext>
            </a:extLst>
          </p:cNvPr>
          <p:cNvSpPr/>
          <p:nvPr/>
        </p:nvSpPr>
        <p:spPr>
          <a:xfrm>
            <a:off x="568072"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User </a:t>
            </a:r>
          </a:p>
          <a:p>
            <a:pPr algn="ctr"/>
            <a:r>
              <a:rPr lang="en-US" dirty="0">
                <a:latin typeface="Georgia" panose="02040502050405020303" pitchFamily="18" charset="0"/>
              </a:rPr>
              <a:t>Input</a:t>
            </a:r>
            <a:endParaRPr lang="vi-VN" dirty="0"/>
          </a:p>
        </p:txBody>
      </p:sp>
      <p:sp>
        <p:nvSpPr>
          <p:cNvPr id="40" name="Rectangle: Rounded Corners 39">
            <a:extLst>
              <a:ext uri="{FF2B5EF4-FFF2-40B4-BE49-F238E27FC236}">
                <a16:creationId xmlns:a16="http://schemas.microsoft.com/office/drawing/2014/main" id="{CD31D2BA-68FB-4438-B0AE-7BA9EF4F5723}"/>
              </a:ext>
            </a:extLst>
          </p:cNvPr>
          <p:cNvSpPr/>
          <p:nvPr/>
        </p:nvSpPr>
        <p:spPr>
          <a:xfrm>
            <a:off x="2077366" y="2282907"/>
            <a:ext cx="1656184"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Georgia" panose="02040502050405020303" pitchFamily="18" charset="0"/>
              </a:rPr>
              <a:t>Xử</a:t>
            </a:r>
            <a:r>
              <a:rPr lang="en-US" dirty="0">
                <a:latin typeface="Georgia" panose="02040502050405020303" pitchFamily="18" charset="0"/>
              </a:rPr>
              <a:t> </a:t>
            </a:r>
            <a:r>
              <a:rPr lang="en-US" dirty="0" err="1">
                <a:latin typeface="Georgia" panose="02040502050405020303" pitchFamily="18" charset="0"/>
              </a:rPr>
              <a:t>lý</a:t>
            </a:r>
            <a:r>
              <a:rPr lang="en-US" dirty="0">
                <a:latin typeface="Georgia" panose="02040502050405020303" pitchFamily="18" charset="0"/>
              </a:rPr>
              <a:t> </a:t>
            </a:r>
            <a:r>
              <a:rPr lang="en-US" dirty="0" err="1">
                <a:latin typeface="Georgia" panose="02040502050405020303" pitchFamily="18" charset="0"/>
              </a:rPr>
              <a:t>đầu</a:t>
            </a:r>
            <a:r>
              <a:rPr lang="en-US" dirty="0">
                <a:latin typeface="Georgia" panose="02040502050405020303" pitchFamily="18" charset="0"/>
              </a:rPr>
              <a:t> </a:t>
            </a:r>
            <a:r>
              <a:rPr lang="en-US" dirty="0" err="1">
                <a:latin typeface="Georgia" panose="02040502050405020303" pitchFamily="18" charset="0"/>
              </a:rPr>
              <a:t>vào</a:t>
            </a:r>
            <a:endParaRPr lang="vi-VN" dirty="0"/>
          </a:p>
        </p:txBody>
      </p:sp>
      <p:sp>
        <p:nvSpPr>
          <p:cNvPr id="41" name="Rectangle: Rounded Corners 40">
            <a:extLst>
              <a:ext uri="{FF2B5EF4-FFF2-40B4-BE49-F238E27FC236}">
                <a16:creationId xmlns:a16="http://schemas.microsoft.com/office/drawing/2014/main" id="{748F2F92-6691-4E2C-888C-289E506002C8}"/>
              </a:ext>
            </a:extLst>
          </p:cNvPr>
          <p:cNvSpPr/>
          <p:nvPr/>
        </p:nvSpPr>
        <p:spPr>
          <a:xfrm>
            <a:off x="4283968" y="2283718"/>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Mã </a:t>
            </a:r>
          </a:p>
          <a:p>
            <a:pPr algn="ctr"/>
            <a:r>
              <a:rPr lang="en-US">
                <a:latin typeface="Georgia" panose="02040502050405020303" pitchFamily="18" charset="0"/>
              </a:rPr>
              <a:t>hóa</a:t>
            </a:r>
            <a:endParaRPr lang="vi-VN"/>
          </a:p>
        </p:txBody>
      </p:sp>
      <p:sp>
        <p:nvSpPr>
          <p:cNvPr id="42" name="Rectangle: Rounded Corners 41">
            <a:extLst>
              <a:ext uri="{FF2B5EF4-FFF2-40B4-BE49-F238E27FC236}">
                <a16:creationId xmlns:a16="http://schemas.microsoft.com/office/drawing/2014/main" id="{BE3D92E5-50A7-4AA6-A629-38FC01C58935}"/>
              </a:ext>
            </a:extLst>
          </p:cNvPr>
          <p:cNvSpPr/>
          <p:nvPr/>
        </p:nvSpPr>
        <p:spPr>
          <a:xfrm>
            <a:off x="5751037" y="2282907"/>
            <a:ext cx="916651"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atin typeface="Georgia" panose="02040502050405020303" pitchFamily="18" charset="0"/>
              </a:rPr>
              <a:t>Giải</a:t>
            </a:r>
          </a:p>
          <a:p>
            <a:pPr algn="ctr"/>
            <a:r>
              <a:rPr lang="en-US">
                <a:latin typeface="Georgia" panose="02040502050405020303" pitchFamily="18" charset="0"/>
              </a:rPr>
              <a:t>mã</a:t>
            </a:r>
            <a:endParaRPr lang="vi-VN"/>
          </a:p>
        </p:txBody>
      </p:sp>
      <p:sp>
        <p:nvSpPr>
          <p:cNvPr id="43" name="Rectangle: Rounded Corners 42">
            <a:extLst>
              <a:ext uri="{FF2B5EF4-FFF2-40B4-BE49-F238E27FC236}">
                <a16:creationId xmlns:a16="http://schemas.microsoft.com/office/drawing/2014/main" id="{8C78A740-4888-4967-BDEB-AA42D2320F59}"/>
              </a:ext>
            </a:extLst>
          </p:cNvPr>
          <p:cNvSpPr/>
          <p:nvPr/>
        </p:nvSpPr>
        <p:spPr>
          <a:xfrm>
            <a:off x="7216121" y="2282907"/>
            <a:ext cx="1359807"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Georgia" panose="02040502050405020303" pitchFamily="18" charset="0"/>
              </a:rPr>
              <a:t>Response</a:t>
            </a:r>
            <a:endParaRPr lang="vi-VN" dirty="0"/>
          </a:p>
        </p:txBody>
      </p:sp>
      <p:cxnSp>
        <p:nvCxnSpPr>
          <p:cNvPr id="5128" name="Straight Arrow Connector 5127">
            <a:extLst>
              <a:ext uri="{FF2B5EF4-FFF2-40B4-BE49-F238E27FC236}">
                <a16:creationId xmlns:a16="http://schemas.microsoft.com/office/drawing/2014/main" id="{67960677-C0F8-4F02-B9F8-2C5E08CDE8A0}"/>
              </a:ext>
            </a:extLst>
          </p:cNvPr>
          <p:cNvCxnSpPr>
            <a:stCxn id="39" idx="3"/>
            <a:endCxn id="40" idx="1"/>
          </p:cNvCxnSpPr>
          <p:nvPr/>
        </p:nvCxnSpPr>
        <p:spPr>
          <a:xfrm>
            <a:off x="1484723" y="2570939"/>
            <a:ext cx="59264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0" name="Straight Arrow Connector 5129">
            <a:extLst>
              <a:ext uri="{FF2B5EF4-FFF2-40B4-BE49-F238E27FC236}">
                <a16:creationId xmlns:a16="http://schemas.microsoft.com/office/drawing/2014/main" id="{2ED74D83-0B28-478F-960D-15BABB9F08D7}"/>
              </a:ext>
            </a:extLst>
          </p:cNvPr>
          <p:cNvCxnSpPr>
            <a:stCxn id="40" idx="3"/>
            <a:endCxn id="41" idx="1"/>
          </p:cNvCxnSpPr>
          <p:nvPr/>
        </p:nvCxnSpPr>
        <p:spPr>
          <a:xfrm>
            <a:off x="3733550"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2" name="Straight Arrow Connector 5131">
            <a:extLst>
              <a:ext uri="{FF2B5EF4-FFF2-40B4-BE49-F238E27FC236}">
                <a16:creationId xmlns:a16="http://schemas.microsoft.com/office/drawing/2014/main" id="{585541DC-CE8A-42A6-A94A-F2255475DBEF}"/>
              </a:ext>
            </a:extLst>
          </p:cNvPr>
          <p:cNvCxnSpPr>
            <a:stCxn id="41" idx="3"/>
            <a:endCxn id="42" idx="1"/>
          </p:cNvCxnSpPr>
          <p:nvPr/>
        </p:nvCxnSpPr>
        <p:spPr>
          <a:xfrm flipV="1">
            <a:off x="5200619" y="2570939"/>
            <a:ext cx="550418" cy="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34" name="Straight Arrow Connector 5133">
            <a:extLst>
              <a:ext uri="{FF2B5EF4-FFF2-40B4-BE49-F238E27FC236}">
                <a16:creationId xmlns:a16="http://schemas.microsoft.com/office/drawing/2014/main" id="{EFADB205-19BF-40AD-AF03-061396362E46}"/>
              </a:ext>
            </a:extLst>
          </p:cNvPr>
          <p:cNvCxnSpPr>
            <a:stCxn id="42" idx="3"/>
            <a:endCxn id="43" idx="1"/>
          </p:cNvCxnSpPr>
          <p:nvPr/>
        </p:nvCxnSpPr>
        <p:spPr>
          <a:xfrm>
            <a:off x="6667688" y="2570939"/>
            <a:ext cx="5484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2965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fade">
                                      <p:cBhvr>
                                        <p:cTn id="22" dur="500"/>
                                        <p:tgtEl>
                                          <p:spTgt spid="5128"/>
                                        </p:tgtEl>
                                      </p:cBhvr>
                                    </p:animEffect>
                                  </p:childTnLst>
                                </p:cTn>
                              </p:par>
                              <p:par>
                                <p:cTn id="23" presetID="10" presetClass="entr" presetSubtype="0" fill="hold" nodeType="withEffect">
                                  <p:stCondLst>
                                    <p:cond delay="0"/>
                                  </p:stCondLst>
                                  <p:childTnLst>
                                    <p:set>
                                      <p:cBhvr>
                                        <p:cTn id="24" dur="1" fill="hold">
                                          <p:stCondLst>
                                            <p:cond delay="0"/>
                                          </p:stCondLst>
                                        </p:cTn>
                                        <p:tgtEl>
                                          <p:spTgt spid="5130"/>
                                        </p:tgtEl>
                                        <p:attrNameLst>
                                          <p:attrName>style.visibility</p:attrName>
                                        </p:attrNameLst>
                                      </p:cBhvr>
                                      <p:to>
                                        <p:strVal val="visible"/>
                                      </p:to>
                                    </p:set>
                                    <p:animEffect transition="in" filter="fade">
                                      <p:cBhvr>
                                        <p:cTn id="25" dur="500"/>
                                        <p:tgtEl>
                                          <p:spTgt spid="5130"/>
                                        </p:tgtEl>
                                      </p:cBhvr>
                                    </p:animEffect>
                                  </p:childTnLst>
                                </p:cTn>
                              </p:par>
                              <p:par>
                                <p:cTn id="26" presetID="10" presetClass="entr" presetSubtype="0" fill="hold" nodeType="withEffect">
                                  <p:stCondLst>
                                    <p:cond delay="0"/>
                                  </p:stCondLst>
                                  <p:childTnLst>
                                    <p:set>
                                      <p:cBhvr>
                                        <p:cTn id="27" dur="1" fill="hold">
                                          <p:stCondLst>
                                            <p:cond delay="0"/>
                                          </p:stCondLst>
                                        </p:cTn>
                                        <p:tgtEl>
                                          <p:spTgt spid="5132"/>
                                        </p:tgtEl>
                                        <p:attrNameLst>
                                          <p:attrName>style.visibility</p:attrName>
                                        </p:attrNameLst>
                                      </p:cBhvr>
                                      <p:to>
                                        <p:strVal val="visible"/>
                                      </p:to>
                                    </p:set>
                                    <p:animEffect transition="in" filter="fade">
                                      <p:cBhvr>
                                        <p:cTn id="28" dur="500"/>
                                        <p:tgtEl>
                                          <p:spTgt spid="5132"/>
                                        </p:tgtEl>
                                      </p:cBhvr>
                                    </p:animEffect>
                                  </p:childTnLst>
                                </p:cTn>
                              </p:par>
                              <p:par>
                                <p:cTn id="29" presetID="10" presetClass="entr" presetSubtype="0" fill="hold" nodeType="withEffect">
                                  <p:stCondLst>
                                    <p:cond delay="0"/>
                                  </p:stCondLst>
                                  <p:childTnLst>
                                    <p:set>
                                      <p:cBhvr>
                                        <p:cTn id="30" dur="1" fill="hold">
                                          <p:stCondLst>
                                            <p:cond delay="0"/>
                                          </p:stCondLst>
                                        </p:cTn>
                                        <p:tgtEl>
                                          <p:spTgt spid="5134"/>
                                        </p:tgtEl>
                                        <p:attrNameLst>
                                          <p:attrName>style.visibility</p:attrName>
                                        </p:attrNameLst>
                                      </p:cBhvr>
                                      <p:to>
                                        <p:strVal val="visible"/>
                                      </p:to>
                                    </p:set>
                                    <p:animEffect transition="in" filter="fade">
                                      <p:cBhvr>
                                        <p:cTn id="31" dur="500"/>
                                        <p:tgtEl>
                                          <p:spTgt spid="5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7C0700D1-5B4F-4B8E-B4A6-B9870D433437}"/>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3</a:t>
            </a:fld>
            <a:endParaRPr lang="vi-VN" dirty="0"/>
          </a:p>
        </p:txBody>
      </p:sp>
    </p:spTree>
    <p:extLst>
      <p:ext uri="{BB962C8B-B14F-4D97-AF65-F5344CB8AC3E}">
        <p14:creationId xmlns:p14="http://schemas.microsoft.com/office/powerpoint/2010/main" val="310123426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a:xfrm>
            <a:off x="0" y="699542"/>
            <a:ext cx="9144000" cy="288032"/>
          </a:xfrm>
        </p:spPr>
        <p:txBody>
          <a:bodyPr>
            <a:normAutofit fontScale="92500" lnSpcReduction="20000"/>
          </a:bodyPr>
          <a:lstStyle/>
          <a:p>
            <a:r>
              <a:rPr lang="en-US" altLang="ko-KR" sz="1600">
                <a:latin typeface="Georgia" panose="02040502050405020303" pitchFamily="18" charset="0"/>
              </a:rPr>
              <a:t>Sinh câu trả lời</a:t>
            </a:r>
            <a:endParaRPr lang="ko-KR" altLang="en-US" sz="1600">
              <a:latin typeface="Georgia" panose="02040502050405020303" pitchFamily="18" charset="0"/>
            </a:endParaRPr>
          </a:p>
        </p:txBody>
      </p:sp>
      <p:sp>
        <p:nvSpPr>
          <p:cNvPr id="7" name="Slide Number Placeholder 6">
            <a:extLst>
              <a:ext uri="{FF2B5EF4-FFF2-40B4-BE49-F238E27FC236}">
                <a16:creationId xmlns:a16="http://schemas.microsoft.com/office/drawing/2014/main" id="{5E6B7A04-738D-493C-8146-D1CC43971861}"/>
              </a:ext>
            </a:extLst>
          </p:cNvPr>
          <p:cNvSpPr>
            <a:spLocks noGrp="1"/>
          </p:cNvSpPr>
          <p:nvPr>
            <p:ph type="sldNum" sz="quarter" idx="14"/>
          </p:nvPr>
        </p:nvSpPr>
        <p:spPr>
          <a:xfrm>
            <a:off x="8367828" y="4637609"/>
            <a:ext cx="792088" cy="274637"/>
          </a:xfrm>
          <a:prstGeom prst="rect">
            <a:avLst/>
          </a:prstGeom>
        </p:spPr>
        <p:txBody>
          <a:bodyPr/>
          <a:lstStyle/>
          <a:p>
            <a:fld id="{31F35D70-5FF0-496A-A8BD-7BB38762885C}" type="slidenum">
              <a:rPr lang="vi-VN" smtClean="0"/>
              <a:pPr/>
              <a:t>30</a:t>
            </a:fld>
            <a:endParaRPr lang="vi-VN"/>
          </a:p>
        </p:txBody>
      </p:sp>
      <p:grpSp>
        <p:nvGrpSpPr>
          <p:cNvPr id="9" name="Group 8">
            <a:extLst>
              <a:ext uri="{FF2B5EF4-FFF2-40B4-BE49-F238E27FC236}">
                <a16:creationId xmlns:a16="http://schemas.microsoft.com/office/drawing/2014/main" id="{1EDB85D9-B61A-40B8-8DFD-A59391B01036}"/>
              </a:ext>
            </a:extLst>
          </p:cNvPr>
          <p:cNvGrpSpPr/>
          <p:nvPr/>
        </p:nvGrpSpPr>
        <p:grpSpPr>
          <a:xfrm>
            <a:off x="200524" y="1460402"/>
            <a:ext cx="8776502" cy="2425251"/>
            <a:chOff x="200524" y="1460402"/>
            <a:chExt cx="8776502" cy="2425251"/>
          </a:xfrm>
        </p:grpSpPr>
        <p:grpSp>
          <p:nvGrpSpPr>
            <p:cNvPr id="8" name="Group 7">
              <a:extLst>
                <a:ext uri="{FF2B5EF4-FFF2-40B4-BE49-F238E27FC236}">
                  <a16:creationId xmlns:a16="http://schemas.microsoft.com/office/drawing/2014/main" id="{4356AF9E-C79D-4F6D-B4CF-0E87FC8ADE76}"/>
                </a:ext>
              </a:extLst>
            </p:cNvPr>
            <p:cNvGrpSpPr/>
            <p:nvPr/>
          </p:nvGrpSpPr>
          <p:grpSpPr>
            <a:xfrm>
              <a:off x="200524" y="1460402"/>
              <a:ext cx="7886108" cy="2425251"/>
              <a:chOff x="824980" y="1546436"/>
              <a:chExt cx="7886108" cy="2425251"/>
            </a:xfrm>
          </p:grpSpPr>
          <p:sp>
            <p:nvSpPr>
              <p:cNvPr id="114" name="TextBox 113">
                <a:extLst>
                  <a:ext uri="{FF2B5EF4-FFF2-40B4-BE49-F238E27FC236}">
                    <a16:creationId xmlns:a16="http://schemas.microsoft.com/office/drawing/2014/main" id="{57CB0C5A-E8A7-4ABD-A7D4-45A5B7A94728}"/>
                  </a:ext>
                </a:extLst>
              </p:cNvPr>
              <p:cNvSpPr txBox="1"/>
              <p:nvPr/>
            </p:nvSpPr>
            <p:spPr>
              <a:xfrm>
                <a:off x="5435155" y="1964246"/>
                <a:ext cx="745052" cy="369332"/>
              </a:xfrm>
              <a:prstGeom prst="rect">
                <a:avLst/>
              </a:prstGeom>
              <a:noFill/>
            </p:spPr>
            <p:txBody>
              <a:bodyPr wrap="square" rtlCol="0">
                <a:spAutoFit/>
              </a:bodyPr>
              <a:lstStyle/>
              <a:p>
                <a:pPr algn="ctr"/>
                <a:r>
                  <a:rPr lang="en-US" dirty="0" err="1"/>
                  <a:t>tôi</a:t>
                </a:r>
                <a:endParaRPr lang="vi-VN" dirty="0"/>
              </a:p>
            </p:txBody>
          </p:sp>
          <p:sp>
            <p:nvSpPr>
              <p:cNvPr id="115" name="TextBox 114">
                <a:extLst>
                  <a:ext uri="{FF2B5EF4-FFF2-40B4-BE49-F238E27FC236}">
                    <a16:creationId xmlns:a16="http://schemas.microsoft.com/office/drawing/2014/main" id="{4F29DE0F-3E97-4D7F-8CB1-B004E667FDC1}"/>
                  </a:ext>
                </a:extLst>
              </p:cNvPr>
              <p:cNvSpPr txBox="1"/>
              <p:nvPr/>
            </p:nvSpPr>
            <p:spPr>
              <a:xfrm>
                <a:off x="6279621" y="1922590"/>
                <a:ext cx="1118519" cy="369332"/>
              </a:xfrm>
              <a:prstGeom prst="rect">
                <a:avLst/>
              </a:prstGeom>
              <a:noFill/>
            </p:spPr>
            <p:txBody>
              <a:bodyPr wrap="square" rtlCol="0">
                <a:spAutoFit/>
              </a:bodyPr>
              <a:lstStyle/>
              <a:p>
                <a:pPr algn="ctr"/>
                <a:r>
                  <a:rPr lang="en-US" dirty="0"/>
                  <a:t>ở</a:t>
                </a:r>
                <a:endParaRPr lang="vi-VN" dirty="0"/>
              </a:p>
            </p:txBody>
          </p:sp>
          <p:grpSp>
            <p:nvGrpSpPr>
              <p:cNvPr id="6" name="Group 5">
                <a:extLst>
                  <a:ext uri="{FF2B5EF4-FFF2-40B4-BE49-F238E27FC236}">
                    <a16:creationId xmlns:a16="http://schemas.microsoft.com/office/drawing/2014/main" id="{12928D2C-1B01-4687-87C1-2382A7EEFE7E}"/>
                  </a:ext>
                </a:extLst>
              </p:cNvPr>
              <p:cNvGrpSpPr/>
              <p:nvPr/>
            </p:nvGrpSpPr>
            <p:grpSpPr>
              <a:xfrm>
                <a:off x="824980" y="1546436"/>
                <a:ext cx="7886108" cy="2425251"/>
                <a:chOff x="824980" y="1546436"/>
                <a:chExt cx="7886108" cy="2425251"/>
              </a:xfrm>
            </p:grpSpPr>
            <p:sp>
              <p:nvSpPr>
                <p:cNvPr id="83" name="Rectangle: Rounded Corners 82">
                  <a:extLst>
                    <a:ext uri="{FF2B5EF4-FFF2-40B4-BE49-F238E27FC236}">
                      <a16:creationId xmlns:a16="http://schemas.microsoft.com/office/drawing/2014/main" id="{074FA598-C4B6-4CD6-BBF4-FE8FA10897F1}"/>
                    </a:ext>
                  </a:extLst>
                </p:cNvPr>
                <p:cNvSpPr/>
                <p:nvPr/>
              </p:nvSpPr>
              <p:spPr>
                <a:xfrm>
                  <a:off x="7561786"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dec3</a:t>
                  </a:r>
                  <a:endParaRPr lang="vi-VN" dirty="0"/>
                </a:p>
              </p:txBody>
            </p:sp>
            <p:sp>
              <p:nvSpPr>
                <p:cNvPr id="84" name="Rectangle: Rounded Corners 83">
                  <a:extLst>
                    <a:ext uri="{FF2B5EF4-FFF2-40B4-BE49-F238E27FC236}">
                      <a16:creationId xmlns:a16="http://schemas.microsoft.com/office/drawing/2014/main" id="{6A8C951B-38ED-4BB1-84E1-4F14F9785A81}"/>
                    </a:ext>
                  </a:extLst>
                </p:cNvPr>
                <p:cNvSpPr/>
                <p:nvPr/>
              </p:nvSpPr>
              <p:spPr>
                <a:xfrm>
                  <a:off x="6469180"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dec2</a:t>
                  </a:r>
                  <a:endParaRPr lang="vi-VN" dirty="0"/>
                </a:p>
              </p:txBody>
            </p:sp>
            <p:sp>
              <p:nvSpPr>
                <p:cNvPr id="85" name="Rectangle: Rounded Corners 84">
                  <a:extLst>
                    <a:ext uri="{FF2B5EF4-FFF2-40B4-BE49-F238E27FC236}">
                      <a16:creationId xmlns:a16="http://schemas.microsoft.com/office/drawing/2014/main" id="{AB674737-BBA3-42C2-84ED-370FEA6E5380}"/>
                    </a:ext>
                  </a:extLst>
                </p:cNvPr>
                <p:cNvSpPr/>
                <p:nvPr/>
              </p:nvSpPr>
              <p:spPr>
                <a:xfrm>
                  <a:off x="5376574" y="2607745"/>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dec1</a:t>
                  </a:r>
                  <a:endParaRPr lang="vi-VN" dirty="0"/>
                </a:p>
              </p:txBody>
            </p:sp>
            <p:sp>
              <p:nvSpPr>
                <p:cNvPr id="99" name="TextBox 98">
                  <a:extLst>
                    <a:ext uri="{FF2B5EF4-FFF2-40B4-BE49-F238E27FC236}">
                      <a16:creationId xmlns:a16="http://schemas.microsoft.com/office/drawing/2014/main" id="{B4DEA77E-C806-434F-B61D-B7B91EAC3080}"/>
                    </a:ext>
                  </a:extLst>
                </p:cNvPr>
                <p:cNvSpPr txBox="1"/>
                <p:nvPr/>
              </p:nvSpPr>
              <p:spPr>
                <a:xfrm>
                  <a:off x="1013252" y="1947197"/>
                  <a:ext cx="1778406"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t>Encoder LSTM</a:t>
                  </a:r>
                  <a:endParaRPr lang="vi-VN" dirty="0"/>
                </a:p>
              </p:txBody>
            </p:sp>
            <p:sp>
              <p:nvSpPr>
                <p:cNvPr id="101" name="TextBox 100">
                  <a:extLst>
                    <a:ext uri="{FF2B5EF4-FFF2-40B4-BE49-F238E27FC236}">
                      <a16:creationId xmlns:a16="http://schemas.microsoft.com/office/drawing/2014/main" id="{4DB402E8-DFDB-45A3-BE5F-CEDBAD9A058D}"/>
                    </a:ext>
                  </a:extLst>
                </p:cNvPr>
                <p:cNvSpPr txBox="1"/>
                <p:nvPr/>
              </p:nvSpPr>
              <p:spPr>
                <a:xfrm>
                  <a:off x="5376574" y="3418743"/>
                  <a:ext cx="864096"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t>&lt;BEG&gt;</a:t>
                  </a:r>
                  <a:endParaRPr lang="vi-VN" dirty="0"/>
                </a:p>
              </p:txBody>
            </p:sp>
            <p:cxnSp>
              <p:nvCxnSpPr>
                <p:cNvPr id="110" name="Straight Arrow Connector 109">
                  <a:extLst>
                    <a:ext uri="{FF2B5EF4-FFF2-40B4-BE49-F238E27FC236}">
                      <a16:creationId xmlns:a16="http://schemas.microsoft.com/office/drawing/2014/main" id="{F7E4D243-1677-452A-A259-D7C6C432D0A6}"/>
                    </a:ext>
                  </a:extLst>
                </p:cNvPr>
                <p:cNvCxnSpPr>
                  <a:cxnSpLocks/>
                  <a:endCxn id="85" idx="1"/>
                </p:cNvCxnSpPr>
                <p:nvPr/>
              </p:nvCxnSpPr>
              <p:spPr>
                <a:xfrm>
                  <a:off x="4917098" y="2886993"/>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85112DE5-9A80-41FF-9B60-1913E7FB266E}"/>
                    </a:ext>
                  </a:extLst>
                </p:cNvPr>
                <p:cNvCxnSpPr>
                  <a:cxnSpLocks/>
                  <a:stCxn id="85" idx="3"/>
                  <a:endCxn id="84" idx="1"/>
                </p:cNvCxnSpPr>
                <p:nvPr/>
              </p:nvCxnSpPr>
              <p:spPr>
                <a:xfrm>
                  <a:off x="6240670"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BE91698A-FAB9-4EB5-874C-C8E5C7299F43}"/>
                    </a:ext>
                  </a:extLst>
                </p:cNvPr>
                <p:cNvCxnSpPr>
                  <a:cxnSpLocks/>
                  <a:stCxn id="84" idx="3"/>
                  <a:endCxn id="83" idx="1"/>
                </p:cNvCxnSpPr>
                <p:nvPr/>
              </p:nvCxnSpPr>
              <p:spPr>
                <a:xfrm>
                  <a:off x="7333276" y="2895777"/>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F86A124-3AA6-445E-AB8E-F825D1232B5F}"/>
                    </a:ext>
                  </a:extLst>
                </p:cNvPr>
                <p:cNvCxnSpPr>
                  <a:cxnSpLocks/>
                  <a:stCxn id="101" idx="0"/>
                  <a:endCxn id="85" idx="2"/>
                </p:cNvCxnSpPr>
                <p:nvPr/>
              </p:nvCxnSpPr>
              <p:spPr>
                <a:xfrm flipV="1">
                  <a:off x="5808622" y="3183809"/>
                  <a:ext cx="0" cy="234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 name="TextBox 115">
                  <a:extLst>
                    <a:ext uri="{FF2B5EF4-FFF2-40B4-BE49-F238E27FC236}">
                      <a16:creationId xmlns:a16="http://schemas.microsoft.com/office/drawing/2014/main" id="{8A8B7C0A-6677-44E1-8124-A0CA7406F958}"/>
                    </a:ext>
                  </a:extLst>
                </p:cNvPr>
                <p:cNvSpPr txBox="1"/>
                <p:nvPr/>
              </p:nvSpPr>
              <p:spPr>
                <a:xfrm>
                  <a:off x="7559902" y="1967841"/>
                  <a:ext cx="1151186" cy="369332"/>
                </a:xfrm>
                <a:prstGeom prst="rect">
                  <a:avLst/>
                </a:prstGeom>
                <a:noFill/>
              </p:spPr>
              <p:txBody>
                <a:bodyPr wrap="square" rtlCol="0">
                  <a:spAutoFit/>
                </a:bodyPr>
                <a:lstStyle/>
                <a:p>
                  <a:pPr algn="ctr"/>
                  <a:r>
                    <a:rPr lang="en-US" dirty="0" err="1"/>
                    <a:t>Việt</a:t>
                  </a:r>
                  <a:r>
                    <a:rPr lang="en-US" dirty="0"/>
                    <a:t> Nam</a:t>
                  </a:r>
                  <a:endParaRPr lang="vi-VN" dirty="0"/>
                </a:p>
              </p:txBody>
            </p:sp>
            <p:cxnSp>
              <p:nvCxnSpPr>
                <p:cNvPr id="117" name="Straight Arrow Connector 116">
                  <a:extLst>
                    <a:ext uri="{FF2B5EF4-FFF2-40B4-BE49-F238E27FC236}">
                      <a16:creationId xmlns:a16="http://schemas.microsoft.com/office/drawing/2014/main" id="{54FE19FD-91F3-4871-8CCF-095C56A6B89E}"/>
                    </a:ext>
                  </a:extLst>
                </p:cNvPr>
                <p:cNvCxnSpPr>
                  <a:cxnSpLocks/>
                  <a:stCxn id="85" idx="0"/>
                </p:cNvCxnSpPr>
                <p:nvPr/>
              </p:nvCxnSpPr>
              <p:spPr>
                <a:xfrm flipV="1">
                  <a:off x="5808622"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99A0D33D-AF73-4849-8E81-85F09068B327}"/>
                    </a:ext>
                  </a:extLst>
                </p:cNvPr>
                <p:cNvCxnSpPr>
                  <a:cxnSpLocks/>
                  <a:stCxn id="84" idx="0"/>
                </p:cNvCxnSpPr>
                <p:nvPr/>
              </p:nvCxnSpPr>
              <p:spPr>
                <a:xfrm flipV="1">
                  <a:off x="6901228" y="2226561"/>
                  <a:ext cx="0" cy="381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760DCC07-8CD7-4A9D-A3C5-E775C33707AA}"/>
                    </a:ext>
                  </a:extLst>
                </p:cNvPr>
                <p:cNvCxnSpPr>
                  <a:cxnSpLocks/>
                  <a:stCxn id="83" idx="0"/>
                </p:cNvCxnSpPr>
                <p:nvPr/>
              </p:nvCxnSpPr>
              <p:spPr>
                <a:xfrm flipV="1">
                  <a:off x="7993834" y="223841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Rectangle: Rounded Corners 123">
                  <a:extLst>
                    <a:ext uri="{FF2B5EF4-FFF2-40B4-BE49-F238E27FC236}">
                      <a16:creationId xmlns:a16="http://schemas.microsoft.com/office/drawing/2014/main" id="{7A068B1B-D8C9-4C89-9F4A-3D84492C4C08}"/>
                    </a:ext>
                  </a:extLst>
                </p:cNvPr>
                <p:cNvSpPr>
                  <a:spLocks/>
                </p:cNvSpPr>
                <p:nvPr/>
              </p:nvSpPr>
              <p:spPr>
                <a:xfrm>
                  <a:off x="4341034" y="1794513"/>
                  <a:ext cx="576064" cy="2177174"/>
                </a:xfrm>
                <a:prstGeom prst="roundRect">
                  <a:avLst/>
                </a:prstGeom>
                <a:solidFill>
                  <a:schemeClr val="accent4"/>
                </a:solidFill>
                <a:ln>
                  <a:noFill/>
                </a:ln>
                <a:scene3d>
                  <a:camera prst="orthographicFront">
                    <a:rot lat="2159400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Encoded sentence</a:t>
                  </a:r>
                  <a:endParaRPr lang="vi-VN" dirty="0"/>
                </a:p>
              </p:txBody>
            </p:sp>
            <p:cxnSp>
              <p:nvCxnSpPr>
                <p:cNvPr id="126" name="Connector: Curved 125">
                  <a:extLst>
                    <a:ext uri="{FF2B5EF4-FFF2-40B4-BE49-F238E27FC236}">
                      <a16:creationId xmlns:a16="http://schemas.microsoft.com/office/drawing/2014/main" id="{C812D8C4-2188-44D9-931B-FAF94F20E253}"/>
                    </a:ext>
                  </a:extLst>
                </p:cNvPr>
                <p:cNvCxnSpPr>
                  <a:cxnSpLocks/>
                  <a:endCxn id="84" idx="2"/>
                </p:cNvCxnSpPr>
                <p:nvPr/>
              </p:nvCxnSpPr>
              <p:spPr>
                <a:xfrm>
                  <a:off x="5808622" y="2226561"/>
                  <a:ext cx="1092606" cy="957248"/>
                </a:xfrm>
                <a:prstGeom prst="curvedConnector4">
                  <a:avLst>
                    <a:gd name="adj1" fmla="val 46323"/>
                    <a:gd name="adj2" fmla="val 12388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Connector: Curved 126">
                  <a:extLst>
                    <a:ext uri="{FF2B5EF4-FFF2-40B4-BE49-F238E27FC236}">
                      <a16:creationId xmlns:a16="http://schemas.microsoft.com/office/drawing/2014/main" id="{FF5D55D5-C912-48DA-9C3C-B2E2499E511F}"/>
                    </a:ext>
                  </a:extLst>
                </p:cNvPr>
                <p:cNvCxnSpPr/>
                <p:nvPr/>
              </p:nvCxnSpPr>
              <p:spPr>
                <a:xfrm>
                  <a:off x="6899345" y="2249323"/>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2A68E1C-0418-440F-81A5-B8C83BA4F07B}"/>
                    </a:ext>
                  </a:extLst>
                </p:cNvPr>
                <p:cNvSpPr txBox="1"/>
                <p:nvPr/>
              </p:nvSpPr>
              <p:spPr>
                <a:xfrm>
                  <a:off x="6028864" y="1546436"/>
                  <a:ext cx="1740961" cy="36933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dirty="0"/>
                    <a:t>Decoder LSTM</a:t>
                  </a:r>
                  <a:endParaRPr lang="vi-VN" dirty="0"/>
                </a:p>
              </p:txBody>
            </p:sp>
            <p:grpSp>
              <p:nvGrpSpPr>
                <p:cNvPr id="17" name="Group 16">
                  <a:extLst>
                    <a:ext uri="{FF2B5EF4-FFF2-40B4-BE49-F238E27FC236}">
                      <a16:creationId xmlns:a16="http://schemas.microsoft.com/office/drawing/2014/main" id="{D898AEEA-1707-4358-BC06-97CEA1D75A5E}"/>
                    </a:ext>
                  </a:extLst>
                </p:cNvPr>
                <p:cNvGrpSpPr/>
                <p:nvPr/>
              </p:nvGrpSpPr>
              <p:grpSpPr>
                <a:xfrm>
                  <a:off x="824980" y="2571750"/>
                  <a:ext cx="3089045" cy="1182158"/>
                  <a:chOff x="814046" y="2747551"/>
                  <a:chExt cx="3089045" cy="1182158"/>
                </a:xfrm>
                <a:solidFill>
                  <a:schemeClr val="accent1"/>
                </a:solidFill>
              </p:grpSpPr>
              <p:sp>
                <p:nvSpPr>
                  <p:cNvPr id="90" name="TextBox 89">
                    <a:extLst>
                      <a:ext uri="{FF2B5EF4-FFF2-40B4-BE49-F238E27FC236}">
                        <a16:creationId xmlns:a16="http://schemas.microsoft.com/office/drawing/2014/main" id="{73508978-8B94-46D0-996A-3E976E0BA7D9}"/>
                      </a:ext>
                    </a:extLst>
                  </p:cNvPr>
                  <p:cNvSpPr txBox="1"/>
                  <p:nvPr/>
                </p:nvSpPr>
                <p:spPr>
                  <a:xfrm>
                    <a:off x="820068" y="3560192"/>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t>cậu</a:t>
                    </a:r>
                    <a:endParaRPr lang="vi-VN" dirty="0"/>
                  </a:p>
                </p:txBody>
              </p:sp>
              <p:sp>
                <p:nvSpPr>
                  <p:cNvPr id="91" name="TextBox 90">
                    <a:extLst>
                      <a:ext uri="{FF2B5EF4-FFF2-40B4-BE49-F238E27FC236}">
                        <a16:creationId xmlns:a16="http://schemas.microsoft.com/office/drawing/2014/main" id="{CEEC64C8-05D3-4D33-AD31-36C945ACEE0F}"/>
                      </a:ext>
                    </a:extLst>
                  </p:cNvPr>
                  <p:cNvSpPr txBox="1"/>
                  <p:nvPr/>
                </p:nvSpPr>
                <p:spPr>
                  <a:xfrm>
                    <a:off x="1966173" y="3560377"/>
                    <a:ext cx="7450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a:t>ở</a:t>
                    </a:r>
                    <a:endParaRPr lang="vi-VN" dirty="0"/>
                  </a:p>
                </p:txBody>
              </p:sp>
              <p:sp>
                <p:nvSpPr>
                  <p:cNvPr id="92" name="TextBox 91">
                    <a:extLst>
                      <a:ext uri="{FF2B5EF4-FFF2-40B4-BE49-F238E27FC236}">
                        <a16:creationId xmlns:a16="http://schemas.microsoft.com/office/drawing/2014/main" id="{C015D4EB-9DCC-4ABB-8A5E-565040E12CE1}"/>
                      </a:ext>
                    </a:extLst>
                  </p:cNvPr>
                  <p:cNvSpPr txBox="1"/>
                  <p:nvPr/>
                </p:nvSpPr>
                <p:spPr>
                  <a:xfrm>
                    <a:off x="2894978" y="3560192"/>
                    <a:ext cx="1008113"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algn="ctr"/>
                    <a:r>
                      <a:rPr lang="en-US" dirty="0" err="1"/>
                      <a:t>đâu</a:t>
                    </a:r>
                    <a:endParaRPr lang="vi-VN" dirty="0"/>
                  </a:p>
                </p:txBody>
              </p:sp>
              <p:grpSp>
                <p:nvGrpSpPr>
                  <p:cNvPr id="13" name="Group 12">
                    <a:extLst>
                      <a:ext uri="{FF2B5EF4-FFF2-40B4-BE49-F238E27FC236}">
                        <a16:creationId xmlns:a16="http://schemas.microsoft.com/office/drawing/2014/main" id="{EF32BA61-6D7C-4F3F-A1D8-AF5049C507C0}"/>
                      </a:ext>
                    </a:extLst>
                  </p:cNvPr>
                  <p:cNvGrpSpPr/>
                  <p:nvPr/>
                </p:nvGrpSpPr>
                <p:grpSpPr>
                  <a:xfrm>
                    <a:off x="814046" y="2747551"/>
                    <a:ext cx="3049308" cy="576064"/>
                    <a:chOff x="858737" y="2456845"/>
                    <a:chExt cx="3049308" cy="576064"/>
                  </a:xfrm>
                  <a:grpFill/>
                </p:grpSpPr>
                <p:sp>
                  <p:nvSpPr>
                    <p:cNvPr id="69" name="Rectangle: Rounded Corners 68">
                      <a:extLst>
                        <a:ext uri="{FF2B5EF4-FFF2-40B4-BE49-F238E27FC236}">
                          <a16:creationId xmlns:a16="http://schemas.microsoft.com/office/drawing/2014/main" id="{71F9E18C-C434-4712-9876-BF48E64E3760}"/>
                        </a:ext>
                      </a:extLst>
                    </p:cNvPr>
                    <p:cNvSpPr/>
                    <p:nvPr/>
                  </p:nvSpPr>
                  <p:spPr>
                    <a:xfrm>
                      <a:off x="3043949"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enc3</a:t>
                      </a:r>
                      <a:endParaRPr lang="vi-VN" dirty="0"/>
                    </a:p>
                  </p:txBody>
                </p:sp>
                <p:sp>
                  <p:nvSpPr>
                    <p:cNvPr id="70" name="Rectangle: Rounded Corners 69">
                      <a:extLst>
                        <a:ext uri="{FF2B5EF4-FFF2-40B4-BE49-F238E27FC236}">
                          <a16:creationId xmlns:a16="http://schemas.microsoft.com/office/drawing/2014/main" id="{138C342C-33C6-4F06-B8C1-907696256C36}"/>
                        </a:ext>
                      </a:extLst>
                    </p:cNvPr>
                    <p:cNvSpPr/>
                    <p:nvPr/>
                  </p:nvSpPr>
                  <p:spPr>
                    <a:xfrm>
                      <a:off x="1951343"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enc2</a:t>
                      </a:r>
                      <a:endParaRPr lang="vi-VN" dirty="0"/>
                    </a:p>
                  </p:txBody>
                </p:sp>
                <p:sp>
                  <p:nvSpPr>
                    <p:cNvPr id="71" name="Rectangle: Rounded Corners 70">
                      <a:extLst>
                        <a:ext uri="{FF2B5EF4-FFF2-40B4-BE49-F238E27FC236}">
                          <a16:creationId xmlns:a16="http://schemas.microsoft.com/office/drawing/2014/main" id="{F68202CA-357E-42D0-8D37-E2ECE7CA1486}"/>
                        </a:ext>
                      </a:extLst>
                    </p:cNvPr>
                    <p:cNvSpPr/>
                    <p:nvPr/>
                  </p:nvSpPr>
                  <p:spPr>
                    <a:xfrm>
                      <a:off x="858737" y="2456845"/>
                      <a:ext cx="864096" cy="57606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enc1</a:t>
                      </a:r>
                      <a:endParaRPr lang="vi-VN" dirty="0"/>
                    </a:p>
                  </p:txBody>
                </p:sp>
              </p:grpSp>
              <p:cxnSp>
                <p:nvCxnSpPr>
                  <p:cNvPr id="76" name="Straight Arrow Connector 75">
                    <a:extLst>
                      <a:ext uri="{FF2B5EF4-FFF2-40B4-BE49-F238E27FC236}">
                        <a16:creationId xmlns:a16="http://schemas.microsoft.com/office/drawing/2014/main" id="{C56ADD82-488B-4BC0-B509-49E1BA60B1F5}"/>
                      </a:ext>
                    </a:extLst>
                  </p:cNvPr>
                  <p:cNvCxnSpPr/>
                  <p:nvPr/>
                </p:nvCxnSpPr>
                <p:spPr>
                  <a:xfrm flipV="1">
                    <a:off x="1225082" y="3306672"/>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7B5F1AB-588E-4FEE-B168-1820A8148F36}"/>
                      </a:ext>
                    </a:extLst>
                  </p:cNvPr>
                  <p:cNvCxnSpPr>
                    <a:cxnSpLocks/>
                  </p:cNvCxnSpPr>
                  <p:nvPr/>
                </p:nvCxnSpPr>
                <p:spPr>
                  <a:xfrm flipV="1">
                    <a:off x="2338700" y="3304705"/>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E8D2975-3585-48F2-A648-205A7FCD4F86}"/>
                      </a:ext>
                    </a:extLst>
                  </p:cNvPr>
                  <p:cNvCxnSpPr>
                    <a:cxnSpLocks/>
                  </p:cNvCxnSpPr>
                  <p:nvPr/>
                </p:nvCxnSpPr>
                <p:spPr>
                  <a:xfrm flipV="1">
                    <a:off x="3399035" y="3301276"/>
                    <a:ext cx="0" cy="234934"/>
                  </a:xfrm>
                  <a:prstGeom prst="straightConnector1">
                    <a:avLst/>
                  </a:prstGeom>
                  <a:grpFill/>
                  <a:ln>
                    <a:tailEnd type="triangle"/>
                  </a:ln>
                </p:spPr>
                <p:style>
                  <a:lnRef idx="1">
                    <a:schemeClr val="accent1"/>
                  </a:lnRef>
                  <a:fillRef idx="0">
                    <a:schemeClr val="accent1"/>
                  </a:fillRef>
                  <a:effectRef idx="0">
                    <a:schemeClr val="accent1"/>
                  </a:effectRef>
                  <a:fontRef idx="minor">
                    <a:schemeClr val="tx1"/>
                  </a:fontRef>
                </p:style>
              </p:cxnSp>
            </p:grpSp>
            <p:cxnSp>
              <p:nvCxnSpPr>
                <p:cNvPr id="106" name="Straight Arrow Connector 105">
                  <a:extLst>
                    <a:ext uri="{FF2B5EF4-FFF2-40B4-BE49-F238E27FC236}">
                      <a16:creationId xmlns:a16="http://schemas.microsoft.com/office/drawing/2014/main" id="{568118A9-0A20-462C-92D7-9C2DC2031407}"/>
                    </a:ext>
                  </a:extLst>
                </p:cNvPr>
                <p:cNvCxnSpPr/>
                <p:nvPr/>
              </p:nvCxnSpPr>
              <p:spPr>
                <a:xfrm>
                  <a:off x="3874288" y="2881838"/>
                  <a:ext cx="45947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33A9B7B8-80C9-4681-9B5D-3A8E3AC07D30}"/>
                    </a:ext>
                  </a:extLst>
                </p:cNvPr>
                <p:cNvCxnSpPr>
                  <a:cxnSpLocks/>
                  <a:stCxn id="71" idx="3"/>
                  <a:endCxn id="70" idx="1"/>
                </p:cNvCxnSpPr>
                <p:nvPr/>
              </p:nvCxnSpPr>
              <p:spPr>
                <a:xfrm>
                  <a:off x="1689076" y="2859782"/>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38346B1-9B51-4D9D-B3D8-C82836248D8C}"/>
                    </a:ext>
                  </a:extLst>
                </p:cNvPr>
                <p:cNvCxnSpPr/>
                <p:nvPr/>
              </p:nvCxnSpPr>
              <p:spPr>
                <a:xfrm>
                  <a:off x="2791658" y="2881838"/>
                  <a:ext cx="228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49" name="Rectangle: Rounded Corners 48">
              <a:extLst>
                <a:ext uri="{FF2B5EF4-FFF2-40B4-BE49-F238E27FC236}">
                  <a16:creationId xmlns:a16="http://schemas.microsoft.com/office/drawing/2014/main" id="{3B3C30A4-B172-45C2-A04A-CF52CF5D3584}"/>
                </a:ext>
              </a:extLst>
            </p:cNvPr>
            <p:cNvSpPr/>
            <p:nvPr/>
          </p:nvSpPr>
          <p:spPr>
            <a:xfrm>
              <a:off x="8041621" y="2544473"/>
              <a:ext cx="864096" cy="57606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dec3</a:t>
              </a:r>
              <a:endParaRPr lang="vi-VN" dirty="0"/>
            </a:p>
          </p:txBody>
        </p:sp>
        <p:sp>
          <p:nvSpPr>
            <p:cNvPr id="50" name="TextBox 49">
              <a:extLst>
                <a:ext uri="{FF2B5EF4-FFF2-40B4-BE49-F238E27FC236}">
                  <a16:creationId xmlns:a16="http://schemas.microsoft.com/office/drawing/2014/main" id="{EDD73F5D-9D96-43DC-B89D-389713C1686C}"/>
                </a:ext>
              </a:extLst>
            </p:cNvPr>
            <p:cNvSpPr txBox="1"/>
            <p:nvPr/>
          </p:nvSpPr>
          <p:spPr>
            <a:xfrm>
              <a:off x="8039738" y="1904569"/>
              <a:ext cx="937288" cy="369332"/>
            </a:xfrm>
            <a:prstGeom prst="rect">
              <a:avLst/>
            </a:prstGeom>
            <a:noFill/>
          </p:spPr>
          <p:txBody>
            <a:bodyPr wrap="square" rtlCol="0">
              <a:spAutoFit/>
            </a:bodyPr>
            <a:lstStyle/>
            <a:p>
              <a:pPr algn="ctr"/>
              <a:r>
                <a:rPr lang="en-US" dirty="0"/>
                <a:t>&lt;EOS&gt;</a:t>
              </a:r>
              <a:endParaRPr lang="vi-VN" dirty="0"/>
            </a:p>
          </p:txBody>
        </p:sp>
        <p:cxnSp>
          <p:nvCxnSpPr>
            <p:cNvPr id="51" name="Straight Arrow Connector 50">
              <a:extLst>
                <a:ext uri="{FF2B5EF4-FFF2-40B4-BE49-F238E27FC236}">
                  <a16:creationId xmlns:a16="http://schemas.microsoft.com/office/drawing/2014/main" id="{6E672690-7C00-4477-A89C-C6F7704388D2}"/>
                </a:ext>
              </a:extLst>
            </p:cNvPr>
            <p:cNvCxnSpPr>
              <a:cxnSpLocks/>
              <a:stCxn id="49" idx="0"/>
            </p:cNvCxnSpPr>
            <p:nvPr/>
          </p:nvCxnSpPr>
          <p:spPr>
            <a:xfrm flipV="1">
              <a:off x="8473669" y="2175141"/>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9A92EFA6-987B-4849-8E1C-F7192583A39C}"/>
                </a:ext>
              </a:extLst>
            </p:cNvPr>
            <p:cNvCxnSpPr/>
            <p:nvPr/>
          </p:nvCxnSpPr>
          <p:spPr>
            <a:xfrm>
              <a:off x="7379180" y="2186051"/>
              <a:ext cx="1092606" cy="957248"/>
            </a:xfrm>
            <a:prstGeom prst="curvedConnector4">
              <a:avLst>
                <a:gd name="adj1" fmla="val 46323"/>
                <a:gd name="adj2" fmla="val 126330"/>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059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Xây Dựng Mô Hình</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Công cụ sử dụng</a:t>
            </a:r>
            <a:endParaRPr lang="ko-KR" altLang="en-US" sz="1600">
              <a:latin typeface="Georgia" panose="02040502050405020303" pitchFamily="18" charset="0"/>
            </a:endParaRPr>
          </a:p>
        </p:txBody>
      </p:sp>
      <p:sp>
        <p:nvSpPr>
          <p:cNvPr id="4" name="Slide Number Placeholder 3">
            <a:extLst>
              <a:ext uri="{FF2B5EF4-FFF2-40B4-BE49-F238E27FC236}">
                <a16:creationId xmlns:a16="http://schemas.microsoft.com/office/drawing/2014/main" id="{35E02ED2-001F-45F1-9C3D-730B1544605F}"/>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31</a:t>
            </a:fld>
            <a:endParaRPr lang="vi-VN"/>
          </a:p>
        </p:txBody>
      </p:sp>
      <p:sp>
        <p:nvSpPr>
          <p:cNvPr id="8" name="Round Same Side Corner Rectangle 6">
            <a:extLst>
              <a:ext uri="{FF2B5EF4-FFF2-40B4-BE49-F238E27FC236}">
                <a16:creationId xmlns:a16="http://schemas.microsoft.com/office/drawing/2014/main" id="{0DC13C10-DA09-414D-A38D-64E7EE4DF7B1}"/>
              </a:ext>
            </a:extLst>
          </p:cNvPr>
          <p:cNvSpPr>
            <a:spLocks noChangeAspect="1"/>
          </p:cNvSpPr>
          <p:nvPr/>
        </p:nvSpPr>
        <p:spPr>
          <a:xfrm rot="18900000" flipH="1">
            <a:off x="565895" y="1342966"/>
            <a:ext cx="81301"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0" name="Round Same Side Corner Rectangle 6">
            <a:extLst>
              <a:ext uri="{FF2B5EF4-FFF2-40B4-BE49-F238E27FC236}">
                <a16:creationId xmlns:a16="http://schemas.microsoft.com/office/drawing/2014/main" id="{7C5A3A5F-F733-4378-BD3C-2AD6575B3E6F}"/>
              </a:ext>
            </a:extLst>
          </p:cNvPr>
          <p:cNvSpPr>
            <a:spLocks noChangeAspect="1"/>
          </p:cNvSpPr>
          <p:nvPr/>
        </p:nvSpPr>
        <p:spPr>
          <a:xfrm rot="18900000" flipH="1">
            <a:off x="470250" y="1470309"/>
            <a:ext cx="94720" cy="325946"/>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4" name="TextBox 13">
            <a:extLst>
              <a:ext uri="{FF2B5EF4-FFF2-40B4-BE49-F238E27FC236}">
                <a16:creationId xmlns:a16="http://schemas.microsoft.com/office/drawing/2014/main" id="{5207046A-8E8A-43B4-8BBE-2F3FA12F05C9}"/>
              </a:ext>
            </a:extLst>
          </p:cNvPr>
          <p:cNvSpPr txBox="1"/>
          <p:nvPr/>
        </p:nvSpPr>
        <p:spPr>
          <a:xfrm>
            <a:off x="448904" y="1577408"/>
            <a:ext cx="3262301" cy="2554545"/>
          </a:xfrm>
          <a:prstGeom prst="rect">
            <a:avLst/>
          </a:prstGeom>
          <a:noFill/>
        </p:spPr>
        <p:txBody>
          <a:bodyPr wrap="square" rtlCol="0">
            <a:spAutoFit/>
          </a:bodyPr>
          <a:lstStyle/>
          <a:p>
            <a:pPr marL="171450" indent="-171450">
              <a:buFont typeface="Wingdings" panose="05000000000000000000" pitchFamily="2" charset="2"/>
              <a:buChar char="ü"/>
            </a:pPr>
            <a:r>
              <a:rPr lang="en-US" altLang="ko-KR" sz="1600" dirty="0">
                <a:solidFill>
                  <a:schemeClr val="tx1">
                    <a:lumMod val="75000"/>
                    <a:lumOff val="25000"/>
                  </a:schemeClr>
                </a:solidFill>
                <a:latin typeface="Georgia" panose="02040502050405020303" pitchFamily="18" charset="0"/>
                <a:cs typeface="Arial" pitchFamily="34" charset="0"/>
              </a:rPr>
              <a:t>NLTK: </a:t>
            </a:r>
            <a:r>
              <a:rPr lang="en-US" altLang="ko-KR" sz="1600" dirty="0" err="1">
                <a:solidFill>
                  <a:schemeClr val="tx1">
                    <a:lumMod val="75000"/>
                    <a:lumOff val="25000"/>
                  </a:schemeClr>
                </a:solidFill>
                <a:latin typeface="Georgia" panose="02040502050405020303" pitchFamily="18" charset="0"/>
                <a:cs typeface="Arial" pitchFamily="34" charset="0"/>
              </a:rPr>
              <a:t>Công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cụ</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xử</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lý</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ngôn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ngữ</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tự</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nhiên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mã</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nguồn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mở</a:t>
            </a:r>
            <a:endParaRPr lang="en-US" altLang="ko-KR" sz="1600"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Underthesea</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Công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cụ</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tách</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từ</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gán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nhãn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từ</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loại</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tiếng</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Việt</a:t>
            </a:r>
            <a:endParaRPr lang="en-US" altLang="ko-KR" sz="1600" dirty="0">
              <a:solidFill>
                <a:schemeClr val="tx1">
                  <a:lumMod val="75000"/>
                  <a:lumOff val="25000"/>
                </a:schemeClr>
              </a:solidFill>
              <a:latin typeface="Georgia" panose="02040502050405020303" pitchFamily="18" charset="0"/>
              <a:cs typeface="Arial" pitchFamily="34" charset="0"/>
            </a:endParaRPr>
          </a:p>
          <a:p>
            <a:pPr marL="171450" indent="-171450">
              <a:buFont typeface="Wingdings" panose="05000000000000000000" pitchFamily="2" charset="2"/>
              <a:buChar char="ü"/>
            </a:pPr>
            <a:r>
              <a:rPr lang="en-US" altLang="ko-KR" sz="1600" dirty="0" err="1">
                <a:solidFill>
                  <a:schemeClr val="tx1">
                    <a:lumMod val="75000"/>
                    <a:lumOff val="25000"/>
                  </a:schemeClr>
                </a:solidFill>
                <a:latin typeface="Georgia" panose="02040502050405020303" pitchFamily="18" charset="0"/>
                <a:cs typeface="Arial" pitchFamily="34" charset="0"/>
              </a:rPr>
              <a:t>Pytorch</a:t>
            </a:r>
            <a:r>
              <a:rPr lang="en-US" altLang="ko-KR" sz="1600" dirty="0">
                <a:solidFill>
                  <a:schemeClr val="tx1">
                    <a:lumMod val="75000"/>
                    <a:lumOff val="25000"/>
                  </a:schemeClr>
                </a:solidFill>
                <a:latin typeface="Georgia" panose="02040502050405020303" pitchFamily="18" charset="0"/>
                <a:cs typeface="Arial" pitchFamily="34" charset="0"/>
              </a:rPr>
              <a:t>: </a:t>
            </a:r>
            <a:r>
              <a:rPr lang="vi-VN" altLang="ko-KR" sz="1600" dirty="0">
                <a:solidFill>
                  <a:schemeClr val="tx1">
                    <a:lumMod val="75000"/>
                    <a:lumOff val="25000"/>
                  </a:schemeClr>
                </a:solidFill>
                <a:latin typeface="Georgia" panose="02040502050405020303" pitchFamily="18" charset="0"/>
                <a:cs typeface="Arial" pitchFamily="34" charset="0"/>
              </a:rPr>
              <a:t>PyTorch là một thư viện máy học mã nguồn mở cho Python, dựa trên Torch, được sử dụng cho các ứng dụng như xử lý ngôn ngữ tự nhiên</a:t>
            </a:r>
            <a:r>
              <a:rPr lang="en-US" altLang="ko-KR" sz="1600" dirty="0">
                <a:solidFill>
                  <a:schemeClr val="tx1">
                    <a:lumMod val="75000"/>
                    <a:lumOff val="25000"/>
                  </a:schemeClr>
                </a:solidFill>
                <a:latin typeface="Georgia" panose="02040502050405020303" pitchFamily="18" charset="0"/>
                <a:cs typeface="Arial" pitchFamily="34" charset="0"/>
              </a:rPr>
              <a:t>.</a:t>
            </a:r>
          </a:p>
          <a:p>
            <a:pPr marL="171450" indent="-171450">
              <a:buFont typeface="Wingdings" panose="05000000000000000000" pitchFamily="2" charset="2"/>
              <a:buChar char="ü"/>
            </a:pPr>
            <a:r>
              <a:rPr lang="en-US" altLang="ko-KR" sz="1600" dirty="0">
                <a:solidFill>
                  <a:schemeClr val="tx1">
                    <a:lumMod val="75000"/>
                    <a:lumOff val="25000"/>
                  </a:schemeClr>
                </a:solidFill>
                <a:latin typeface="Georgia" panose="02040502050405020303" pitchFamily="18" charset="0"/>
                <a:cs typeface="Arial" pitchFamily="34" charset="0"/>
              </a:rPr>
              <a:t>Python: </a:t>
            </a:r>
            <a:r>
              <a:rPr lang="en-US" altLang="ko-KR" sz="1600" dirty="0" err="1">
                <a:solidFill>
                  <a:schemeClr val="tx1">
                    <a:lumMod val="75000"/>
                    <a:lumOff val="25000"/>
                  </a:schemeClr>
                </a:solidFill>
                <a:latin typeface="Georgia" panose="02040502050405020303" pitchFamily="18" charset="0"/>
                <a:cs typeface="Arial" pitchFamily="34" charset="0"/>
              </a:rPr>
              <a:t>ngôn</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ngữ</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lập</a:t>
            </a:r>
            <a:r>
              <a:rPr lang="en-US" altLang="ko-KR" sz="1600" dirty="0">
                <a:solidFill>
                  <a:schemeClr val="tx1">
                    <a:lumMod val="75000"/>
                    <a:lumOff val="25000"/>
                  </a:schemeClr>
                </a:solidFill>
                <a:latin typeface="Georgia" panose="02040502050405020303" pitchFamily="18" charset="0"/>
                <a:cs typeface="Arial" pitchFamily="34" charset="0"/>
              </a:rPr>
              <a:t> </a:t>
            </a:r>
            <a:r>
              <a:rPr lang="en-US" altLang="ko-KR" sz="1600" dirty="0" err="1">
                <a:solidFill>
                  <a:schemeClr val="tx1">
                    <a:lumMod val="75000"/>
                    <a:lumOff val="25000"/>
                  </a:schemeClr>
                </a:solidFill>
                <a:latin typeface="Georgia" panose="02040502050405020303" pitchFamily="18" charset="0"/>
                <a:cs typeface="Arial" pitchFamily="34" charset="0"/>
              </a:rPr>
              <a:t>trình</a:t>
            </a:r>
            <a:endParaRPr lang="ko-KR" altLang="en-US" sz="1600" dirty="0">
              <a:solidFill>
                <a:schemeClr val="tx1">
                  <a:lumMod val="75000"/>
                  <a:lumOff val="25000"/>
                </a:schemeClr>
              </a:solidFill>
              <a:latin typeface="Georgia" panose="02040502050405020303" pitchFamily="18" charset="0"/>
              <a:cs typeface="Arial" pitchFamily="34" charset="0"/>
            </a:endParaRPr>
          </a:p>
        </p:txBody>
      </p:sp>
      <p:pic>
        <p:nvPicPr>
          <p:cNvPr id="5122" name="Picture 2" descr="Image result for nltk">
            <a:extLst>
              <a:ext uri="{FF2B5EF4-FFF2-40B4-BE49-F238E27FC236}">
                <a16:creationId xmlns:a16="http://schemas.microsoft.com/office/drawing/2014/main" id="{488CF835-E6AB-429D-ADAC-38BE4B5313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0133" y="1214103"/>
            <a:ext cx="2304256" cy="165618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Image result for tensorflow">
            <a:extLst>
              <a:ext uri="{FF2B5EF4-FFF2-40B4-BE49-F238E27FC236}">
                <a16:creationId xmlns:a16="http://schemas.microsoft.com/office/drawing/2014/main" id="{8FD98A28-31B0-4BE9-B832-D43A7795EDB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63692" y="2700751"/>
            <a:ext cx="1637361" cy="143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A7EE4D0-0F52-4D41-B68B-E107A8C59A9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1457" y="1702312"/>
            <a:ext cx="1776120" cy="659341"/>
          </a:xfrm>
          <a:prstGeom prst="rect">
            <a:avLst/>
          </a:prstGeom>
        </p:spPr>
      </p:pic>
      <p:pic>
        <p:nvPicPr>
          <p:cNvPr id="11" name="Picture 10">
            <a:extLst>
              <a:ext uri="{FF2B5EF4-FFF2-40B4-BE49-F238E27FC236}">
                <a16:creationId xmlns:a16="http://schemas.microsoft.com/office/drawing/2014/main" id="{A06F5718-6FD0-4AE0-9552-32B3CFDE6E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13100" y="2700750"/>
            <a:ext cx="3136392" cy="818388"/>
          </a:xfrm>
          <a:prstGeom prst="rect">
            <a:avLst/>
          </a:prstGeom>
        </p:spPr>
      </p:pic>
      <p:pic>
        <p:nvPicPr>
          <p:cNvPr id="15" name="Picture 14">
            <a:extLst>
              <a:ext uri="{FF2B5EF4-FFF2-40B4-BE49-F238E27FC236}">
                <a16:creationId xmlns:a16="http://schemas.microsoft.com/office/drawing/2014/main" id="{82308DF9-12C1-42F9-BB27-7EBF1D12F0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16890" y="3250156"/>
            <a:ext cx="1772493" cy="1772493"/>
          </a:xfrm>
          <a:prstGeom prst="rect">
            <a:avLst/>
          </a:prstGeom>
        </p:spPr>
      </p:pic>
    </p:spTree>
    <p:extLst>
      <p:ext uri="{BB962C8B-B14F-4D97-AF65-F5344CB8AC3E}">
        <p14:creationId xmlns:p14="http://schemas.microsoft.com/office/powerpoint/2010/main" val="8777737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err="1">
                <a:latin typeface="Georgia" panose="02040502050405020303" pitchFamily="18" charset="0"/>
              </a:rPr>
              <a:t>Kết</a:t>
            </a:r>
            <a:r>
              <a:rPr lang="en-US" altLang="ko-KR" dirty="0">
                <a:latin typeface="Georgia" panose="02040502050405020303" pitchFamily="18" charset="0"/>
              </a:rPr>
              <a:t> </a:t>
            </a:r>
            <a:r>
              <a:rPr lang="en-US" altLang="ko-KR" dirty="0" err="1">
                <a:latin typeface="Georgia" panose="02040502050405020303" pitchFamily="18" charset="0"/>
              </a:rPr>
              <a:t>Quả</a:t>
            </a:r>
            <a:r>
              <a:rPr lang="en-US" altLang="ko-KR" dirty="0">
                <a:latin typeface="Georgia" panose="02040502050405020303" pitchFamily="18" charset="0"/>
              </a:rPr>
              <a:t> &amp; </a:t>
            </a:r>
            <a:r>
              <a:rPr lang="en-US" altLang="ko-KR" dirty="0" err="1">
                <a:latin typeface="Georgia" panose="02040502050405020303" pitchFamily="18" charset="0"/>
              </a:rPr>
              <a:t>Đánh</a:t>
            </a:r>
            <a:r>
              <a:rPr lang="en-US" altLang="ko-KR" dirty="0">
                <a:latin typeface="Georgia" panose="02040502050405020303" pitchFamily="18" charset="0"/>
              </a:rPr>
              <a:t> </a:t>
            </a:r>
            <a:r>
              <a:rPr lang="en-US" altLang="ko-KR" dirty="0" err="1">
                <a:latin typeface="Georgia" panose="02040502050405020303" pitchFamily="18" charset="0"/>
              </a:rPr>
              <a:t>Giá</a:t>
            </a:r>
            <a:endParaRPr lang="ko-KR" altLang="en-US"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4C8AB9A7-E123-4E9A-A9B1-4D2584377C6A}"/>
              </a:ext>
            </a:extLst>
          </p:cNvPr>
          <p:cNvSpPr>
            <a:spLocks noGrp="1"/>
          </p:cNvSpPr>
          <p:nvPr>
            <p:ph type="sldNum" sz="quarter" idx="4294967295"/>
          </p:nvPr>
        </p:nvSpPr>
        <p:spPr>
          <a:xfrm>
            <a:off x="8476488" y="4614297"/>
            <a:ext cx="576064" cy="369332"/>
          </a:xfrm>
          <a:prstGeom prst="rect">
            <a:avLst/>
          </a:prstGeom>
        </p:spPr>
        <p:txBody>
          <a:bodyPr/>
          <a:lstStyle/>
          <a:p>
            <a:fld id="{2E9D0601-AD5E-470A-A05D-6619E3A3DD8E}" type="slidenum">
              <a:rPr lang="vi-VN" smtClean="0"/>
              <a:pPr/>
              <a:t>32</a:t>
            </a:fld>
            <a:endParaRPr lang="vi-VN"/>
          </a:p>
        </p:txBody>
      </p:sp>
    </p:spTree>
    <p:extLst>
      <p:ext uri="{BB962C8B-B14F-4D97-AF65-F5344CB8AC3E}">
        <p14:creationId xmlns:p14="http://schemas.microsoft.com/office/powerpoint/2010/main" val="1105637993"/>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D8B7FAF9-EAD0-44B7-90EC-89CD4FD4B9DE}"/>
              </a:ext>
            </a:extLst>
          </p:cNvPr>
          <p:cNvGraphicFramePr>
            <a:graphicFrameLocks noGrp="1"/>
          </p:cNvGraphicFramePr>
          <p:nvPr>
            <p:extLst>
              <p:ext uri="{D42A27DB-BD31-4B8C-83A1-F6EECF244321}">
                <p14:modId xmlns:p14="http://schemas.microsoft.com/office/powerpoint/2010/main" val="2227382470"/>
              </p:ext>
            </p:extLst>
          </p:nvPr>
        </p:nvGraphicFramePr>
        <p:xfrm>
          <a:off x="3369439" y="660530"/>
          <a:ext cx="5641762" cy="5120640"/>
        </p:xfrm>
        <a:graphic>
          <a:graphicData uri="http://schemas.openxmlformats.org/drawingml/2006/table">
            <a:tbl>
              <a:tblPr firstRow="1" bandRow="1">
                <a:tableStyleId>{5C22544A-7EE6-4342-B048-85BDC9FD1C3A}</a:tableStyleId>
              </a:tblPr>
              <a:tblGrid>
                <a:gridCol w="2820881">
                  <a:extLst>
                    <a:ext uri="{9D8B030D-6E8A-4147-A177-3AD203B41FA5}">
                      <a16:colId xmlns:a16="http://schemas.microsoft.com/office/drawing/2014/main" val="2624832798"/>
                    </a:ext>
                  </a:extLst>
                </a:gridCol>
                <a:gridCol w="2820881">
                  <a:extLst>
                    <a:ext uri="{9D8B030D-6E8A-4147-A177-3AD203B41FA5}">
                      <a16:colId xmlns:a16="http://schemas.microsoft.com/office/drawing/2014/main" val="1450443036"/>
                    </a:ext>
                  </a:extLst>
                </a:gridCol>
              </a:tblGrid>
              <a:tr h="164070">
                <a:tc>
                  <a:txBody>
                    <a:bodyPr/>
                    <a:lstStyle/>
                    <a:p>
                      <a:pPr algn="ctr"/>
                      <a:r>
                        <a:rPr lang="en-US" dirty="0"/>
                        <a:t>Good</a:t>
                      </a:r>
                      <a:endParaRPr lang="vi-VN" dirty="0"/>
                    </a:p>
                  </a:txBody>
                  <a:tcPr/>
                </a:tc>
                <a:tc>
                  <a:txBody>
                    <a:bodyPr/>
                    <a:lstStyle/>
                    <a:p>
                      <a:pPr algn="ctr"/>
                      <a:r>
                        <a:rPr lang="en-US" dirty="0"/>
                        <a:t>bad</a:t>
                      </a:r>
                      <a:endParaRPr lang="vi-VN" dirty="0"/>
                    </a:p>
                  </a:txBody>
                  <a:tcPr/>
                </a:tc>
                <a:extLst>
                  <a:ext uri="{0D108BD9-81ED-4DB2-BD59-A6C34878D82A}">
                    <a16:rowId xmlns:a16="http://schemas.microsoft.com/office/drawing/2014/main" val="112085060"/>
                  </a:ext>
                </a:extLst>
              </a:tr>
              <a:tr h="3200612">
                <a:tc>
                  <a:txBody>
                    <a:bodyPr/>
                    <a:lstStyle/>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xin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chào</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chào</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cưng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cậu tên gì thế</a:t>
                      </a:r>
                    </a:p>
                    <a:p>
                      <a:r>
                        <a:rPr lang="vi-VN" sz="1350" kern="1200" dirty="0">
                          <a:solidFill>
                            <a:schemeClr val="dk1"/>
                          </a:solidFill>
                          <a:effectLst/>
                          <a:latin typeface="+mn-lt"/>
                          <a:ea typeface="+mn-ea"/>
                          <a:cs typeface="+mn-cs"/>
                        </a:rPr>
                        <a:t>output: wheaton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ổn chứ</a:t>
                      </a:r>
                    </a:p>
                    <a:p>
                      <a:r>
                        <a:rPr lang="vi-VN" sz="1350" kern="1200" dirty="0">
                          <a:solidFill>
                            <a:schemeClr val="dk1"/>
                          </a:solidFill>
                          <a:effectLst/>
                          <a:latin typeface="+mn-lt"/>
                          <a:ea typeface="+mn-ea"/>
                          <a:cs typeface="+mn-cs"/>
                        </a:rPr>
                        <a:t>output: ừ tôi ổn</a:t>
                      </a:r>
                    </a:p>
                    <a:p>
                      <a:endParaRPr lang="vi-VN" sz="1350" kern="1200" dirty="0">
                        <a:solidFill>
                          <a:schemeClr val="dk1"/>
                        </a:solidFill>
                        <a:effectLst/>
                        <a:latin typeface="+mn-lt"/>
                        <a:ea typeface="+mn-ea"/>
                        <a:cs typeface="+mn-cs"/>
                      </a:endParaRPr>
                    </a:p>
                    <a:p>
                      <a:r>
                        <a:rPr lang="vi-VN" sz="1350" kern="1200" dirty="0">
                          <a:solidFill>
                            <a:schemeClr val="dk1"/>
                          </a:solidFill>
                          <a:effectLst/>
                          <a:latin typeface="+mn-lt"/>
                          <a:ea typeface="+mn-ea"/>
                          <a:cs typeface="+mn-cs"/>
                        </a:rPr>
                        <a:t>input: cậu ăn sáng chưa</a:t>
                      </a:r>
                    </a:p>
                    <a:p>
                      <a:r>
                        <a:rPr lang="vi-VN" sz="1350" kern="1200" dirty="0">
                          <a:solidFill>
                            <a:schemeClr val="dk1"/>
                          </a:solidFill>
                          <a:effectLst/>
                          <a:latin typeface="+mn-lt"/>
                          <a:ea typeface="+mn-ea"/>
                          <a:cs typeface="+mn-cs"/>
                        </a:rPr>
                        <a:t>output: chưa</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vi-VN" sz="1350" kern="1200" dirty="0">
                          <a:solidFill>
                            <a:schemeClr val="dk1"/>
                          </a:solidFill>
                          <a:effectLst/>
                          <a:latin typeface="+mn-lt"/>
                          <a:ea typeface="+mn-ea"/>
                          <a:cs typeface="+mn-cs"/>
                        </a:rPr>
                        <a:t>input: chúc_mừng sinh_nhật</a:t>
                      </a:r>
                    </a:p>
                    <a:p>
                      <a:r>
                        <a:rPr lang="vi-VN" sz="1350" kern="1200" dirty="0">
                          <a:solidFill>
                            <a:schemeClr val="dk1"/>
                          </a:solidFill>
                          <a:effectLst/>
                          <a:latin typeface="+mn-lt"/>
                          <a:ea typeface="+mn-ea"/>
                          <a:cs typeface="+mn-cs"/>
                        </a:rPr>
                        <a:t>output: cảm_ơn</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có</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tiền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có</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sống</a:t>
                      </a:r>
                      <a:r>
                        <a:rPr lang="en-US" sz="1350" kern="1200" dirty="0">
                          <a:solidFill>
                            <a:schemeClr val="dk1"/>
                          </a:solidFill>
                          <a:effectLst/>
                          <a:latin typeface="+mn-lt"/>
                          <a:ea typeface="+mn-ea"/>
                          <a:cs typeface="+mn-cs"/>
                        </a:rPr>
                        <a:t> ở </a:t>
                      </a:r>
                      <a:r>
                        <a:rPr lang="en-US" sz="1350" kern="1200" dirty="0" err="1">
                          <a:solidFill>
                            <a:schemeClr val="dk1"/>
                          </a:solidFill>
                          <a:effectLst/>
                          <a:latin typeface="+mn-lt"/>
                          <a:ea typeface="+mn-ea"/>
                          <a:cs typeface="+mn-cs"/>
                        </a:rPr>
                        <a:t>đâu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ở </a:t>
                      </a:r>
                      <a:r>
                        <a:rPr lang="en-US" sz="1350" kern="1200" dirty="0" err="1">
                          <a:solidFill>
                            <a:schemeClr val="dk1"/>
                          </a:solidFill>
                          <a:effectLst/>
                          <a:latin typeface="+mn-lt"/>
                          <a:ea typeface="+mn-ea"/>
                          <a:cs typeface="+mn-cs"/>
                        </a:rPr>
                        <a:t>bến</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tàu</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 	</a:t>
                      </a:r>
                    </a:p>
                    <a:p>
                      <a:r>
                        <a:rPr lang="en-US" sz="1350" kern="1200" dirty="0">
                          <a:solidFill>
                            <a:schemeClr val="dk1"/>
                          </a:solidFill>
                          <a:effectLst/>
                          <a:latin typeface="+mn-lt"/>
                          <a:ea typeface="+mn-ea"/>
                          <a:cs typeface="+mn-cs"/>
                        </a:rPr>
                        <a:t>input: </a:t>
                      </a:r>
                      <a:r>
                        <a:rPr lang="en-US" sz="1350" kern="1200" dirty="0" err="1">
                          <a:solidFill>
                            <a:schemeClr val="dk1"/>
                          </a:solidFill>
                          <a:effectLst/>
                          <a:latin typeface="+mn-lt"/>
                          <a:ea typeface="+mn-ea"/>
                          <a:cs typeface="+mn-cs"/>
                        </a:rPr>
                        <a:t>cậu</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rảnh</a:t>
                      </a:r>
                      <a:r>
                        <a:rPr lang="en-US" sz="1350" kern="1200" dirty="0">
                          <a:solidFill>
                            <a:schemeClr val="dk1"/>
                          </a:solidFill>
                          <a:effectLst/>
                          <a:latin typeface="+mn-lt"/>
                          <a:ea typeface="+mn-ea"/>
                          <a:cs typeface="+mn-cs"/>
                        </a:rPr>
                        <a:t> </a:t>
                      </a:r>
                      <a:r>
                        <a:rPr lang="en-US" sz="1350" kern="1200" dirty="0" err="1">
                          <a:solidFill>
                            <a:schemeClr val="dk1"/>
                          </a:solidFill>
                          <a:effectLst/>
                          <a:latin typeface="+mn-lt"/>
                          <a:ea typeface="+mn-ea"/>
                          <a:cs typeface="+mn-cs"/>
                        </a:rPr>
                        <a:t>không</a:t>
                      </a:r>
                      <a:endParaRPr lang="en-US" sz="1350" kern="1200" dirty="0">
                        <a:solidFill>
                          <a:schemeClr val="dk1"/>
                        </a:solidFill>
                        <a:effectLst/>
                        <a:latin typeface="+mn-lt"/>
                        <a:ea typeface="+mn-ea"/>
                        <a:cs typeface="+mn-cs"/>
                      </a:endParaRPr>
                    </a:p>
                    <a:p>
                      <a:r>
                        <a:rPr lang="en-US" sz="1350" kern="1200" dirty="0">
                          <a:solidFill>
                            <a:schemeClr val="dk1"/>
                          </a:solidFill>
                          <a:effectLst/>
                          <a:latin typeface="+mn-lt"/>
                          <a:ea typeface="+mn-ea"/>
                          <a:cs typeface="+mn-cs"/>
                        </a:rPr>
                        <a:t>output: </a:t>
                      </a:r>
                      <a:r>
                        <a:rPr lang="en-US" sz="1350" kern="1200" dirty="0" err="1">
                          <a:solidFill>
                            <a:schemeClr val="dk1"/>
                          </a:solidFill>
                          <a:effectLst/>
                          <a:latin typeface="+mn-lt"/>
                          <a:ea typeface="+mn-ea"/>
                          <a:cs typeface="+mn-cs"/>
                        </a:rPr>
                        <a:t>không</a:t>
                      </a:r>
                      <a:endParaRPr lang="vi-VN" sz="1200" dirty="0"/>
                    </a:p>
                  </a:txBody>
                  <a:tcPr/>
                </a:tc>
                <a:tc>
                  <a:txBody>
                    <a:bodyPr/>
                    <a:lstStyle/>
                    <a:p>
                      <a:r>
                        <a:rPr lang="vi-VN" sz="1200" kern="1200" dirty="0">
                          <a:solidFill>
                            <a:schemeClr val="dk1"/>
                          </a:solidFill>
                          <a:effectLst/>
                          <a:latin typeface="Georgia" panose="02040502050405020303" pitchFamily="18" charset="0"/>
                          <a:ea typeface="+mn-ea"/>
                          <a:cs typeface="+mn-cs"/>
                        </a:rPr>
                        <a:t>input: tôi đang buồn</a:t>
                      </a:r>
                    </a:p>
                    <a:p>
                      <a:r>
                        <a:rPr lang="vi-VN" sz="1200" kern="1200" dirty="0">
                          <a:solidFill>
                            <a:schemeClr val="dk1"/>
                          </a:solidFill>
                          <a:effectLst/>
                          <a:latin typeface="Georgia" panose="02040502050405020303" pitchFamily="18" charset="0"/>
                          <a:ea typeface="+mn-ea"/>
                          <a:cs typeface="+mn-cs"/>
                        </a:rPr>
                        <a:t>output: cậu đây à</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tôi yêu cậu</a:t>
                      </a:r>
                    </a:p>
                    <a:p>
                      <a:r>
                        <a:rPr lang="vi-VN" sz="1200" kern="1200" dirty="0">
                          <a:solidFill>
                            <a:schemeClr val="dk1"/>
                          </a:solidFill>
                          <a:effectLst/>
                          <a:latin typeface="Georgia" panose="02040502050405020303" pitchFamily="18" charset="0"/>
                          <a:ea typeface="+mn-ea"/>
                          <a:cs typeface="+mn-cs"/>
                        </a:rPr>
                        <a:t>output: tôi cậu rồi</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rảnh không</a:t>
                      </a:r>
                    </a:p>
                    <a:p>
                      <a:r>
                        <a:rPr lang="vi-VN" sz="1200" kern="1200" dirty="0">
                          <a:solidFill>
                            <a:schemeClr val="dk1"/>
                          </a:solidFill>
                          <a:effectLst/>
                          <a:latin typeface="Georgia" panose="02040502050405020303" pitchFamily="18" charset="0"/>
                          <a:ea typeface="+mn-ea"/>
                          <a:cs typeface="+mn-cs"/>
                        </a:rPr>
                        <a:t>output: cao cậu cảm_ơn</a:t>
                      </a:r>
                    </a:p>
                    <a:p>
                      <a:endParaRPr lang="vi-VN" sz="1200" kern="1200" dirty="0">
                        <a:solidFill>
                          <a:schemeClr val="dk1"/>
                        </a:solidFill>
                        <a:effectLst/>
                        <a:latin typeface="Georgia" panose="02040502050405020303" pitchFamily="18" charset="0"/>
                        <a:ea typeface="+mn-ea"/>
                        <a:cs typeface="+mn-cs"/>
                      </a:endParaRPr>
                    </a:p>
                    <a:p>
                      <a:r>
                        <a:rPr lang="vi-VN" sz="1200" kern="1200" dirty="0">
                          <a:solidFill>
                            <a:schemeClr val="dk1"/>
                          </a:solidFill>
                          <a:effectLst/>
                          <a:latin typeface="Georgia" panose="02040502050405020303" pitchFamily="18" charset="0"/>
                          <a:ea typeface="+mn-ea"/>
                          <a:cs typeface="+mn-cs"/>
                        </a:rPr>
                        <a:t>input: cậu có biết mặt_trời không</a:t>
                      </a:r>
                    </a:p>
                    <a:p>
                      <a:r>
                        <a:rPr lang="vi-VN" sz="1200" kern="1200" dirty="0">
                          <a:solidFill>
                            <a:schemeClr val="dk1"/>
                          </a:solidFill>
                          <a:effectLst/>
                          <a:latin typeface="Georgia" panose="02040502050405020303" pitchFamily="18" charset="0"/>
                          <a:ea typeface="+mn-ea"/>
                          <a:cs typeface="+mn-cs"/>
                        </a:rPr>
                        <a:t>output: chỉ là một game thôi</a:t>
                      </a:r>
                      <a:endParaRPr lang="vi-VN" sz="1200" dirty="0"/>
                    </a:p>
                  </a:txBody>
                  <a:tcPr/>
                </a:tc>
                <a:extLst>
                  <a:ext uri="{0D108BD9-81ED-4DB2-BD59-A6C34878D82A}">
                    <a16:rowId xmlns:a16="http://schemas.microsoft.com/office/drawing/2014/main" val="2639113082"/>
                  </a:ext>
                </a:extLst>
              </a:tr>
            </a:tbl>
          </a:graphicData>
        </a:graphic>
      </p:graphicFrame>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12" name="Slide Number Placeholder 11">
            <a:extLst>
              <a:ext uri="{FF2B5EF4-FFF2-40B4-BE49-F238E27FC236}">
                <a16:creationId xmlns:a16="http://schemas.microsoft.com/office/drawing/2014/main" id="{D62B2EF5-7390-438E-B25C-CD5C498D2AAB}"/>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33</a:t>
            </a:fld>
            <a:endParaRPr lang="vi-VN"/>
          </a:p>
        </p:txBody>
      </p:sp>
      <p:sp>
        <p:nvSpPr>
          <p:cNvPr id="3" name="Rectangle 2">
            <a:extLst>
              <a:ext uri="{FF2B5EF4-FFF2-40B4-BE49-F238E27FC236}">
                <a16:creationId xmlns:a16="http://schemas.microsoft.com/office/drawing/2014/main" id="{F95AE44F-44FD-4D82-9DC9-40A251948BF7}"/>
              </a:ext>
            </a:extLst>
          </p:cNvPr>
          <p:cNvSpPr/>
          <p:nvPr/>
        </p:nvSpPr>
        <p:spPr>
          <a:xfrm>
            <a:off x="0" y="1927214"/>
            <a:ext cx="3399924" cy="1022268"/>
          </a:xfrm>
          <a:prstGeom prst="rect">
            <a:avLst/>
          </a:prstGeom>
        </p:spPr>
        <p:txBody>
          <a:bodyPr wrap="square">
            <a:spAutoFit/>
          </a:bodyPr>
          <a:lstStyle/>
          <a:p>
            <a:pPr marR="0" lvl="0" algn="just">
              <a:lnSpc>
                <a:spcPct val="150000"/>
              </a:lnSpc>
              <a:spcBef>
                <a:spcPts val="0"/>
              </a:spcBef>
              <a:spcAft>
                <a:spcPts val="0"/>
              </a:spcAft>
            </a:pPr>
            <a:r>
              <a:rPr lang="pt-BR" sz="1400" dirty="0">
                <a:latin typeface="+mj-lt"/>
                <a:ea typeface="Times New Roman" panose="02020603050405020304" pitchFamily="18" charset="0"/>
              </a:rPr>
              <a:t>Intel(R) Xeon(R) CPU @ 2.30GHz 2 core</a:t>
            </a:r>
          </a:p>
          <a:p>
            <a:pPr marR="0" lvl="0" algn="just">
              <a:lnSpc>
                <a:spcPct val="150000"/>
              </a:lnSpc>
              <a:spcBef>
                <a:spcPts val="0"/>
              </a:spcBef>
              <a:spcAft>
                <a:spcPts val="0"/>
              </a:spcAft>
            </a:pPr>
            <a:r>
              <a:rPr lang="pt-BR" sz="1400" dirty="0">
                <a:latin typeface="+mj-lt"/>
                <a:ea typeface="Times New Roman" panose="02020603050405020304" pitchFamily="18" charset="0"/>
              </a:rPr>
              <a:t>RAM 8G</a:t>
            </a:r>
          </a:p>
          <a:p>
            <a:pPr marR="0" lvl="0" algn="just">
              <a:lnSpc>
                <a:spcPct val="150000"/>
              </a:lnSpc>
              <a:spcBef>
                <a:spcPts val="0"/>
              </a:spcBef>
              <a:spcAft>
                <a:spcPts val="0"/>
              </a:spcAft>
            </a:pPr>
            <a:r>
              <a:rPr lang="pt-BR" sz="1400" dirty="0">
                <a:latin typeface="+mj-lt"/>
                <a:ea typeface="Times New Roman" panose="02020603050405020304" pitchFamily="18" charset="0"/>
              </a:rPr>
              <a:t>Pytorch with GPU</a:t>
            </a:r>
          </a:p>
        </p:txBody>
      </p:sp>
    </p:spTree>
    <p:extLst>
      <p:ext uri="{BB962C8B-B14F-4D97-AF65-F5344CB8AC3E}">
        <p14:creationId xmlns:p14="http://schemas.microsoft.com/office/powerpoint/2010/main" val="1009363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Quả &amp; Đánh Giá</a:t>
            </a:r>
            <a:endParaRPr lang="ko-KR" altLang="en-US">
              <a:latin typeface="Georgia" panose="02040502050405020303" pitchFamily="18" charset="0"/>
            </a:endParaRPr>
          </a:p>
        </p:txBody>
      </p:sp>
      <p:sp>
        <p:nvSpPr>
          <p:cNvPr id="3" name="Text Placeholder 2"/>
          <p:cNvSpPr>
            <a:spLocks noGrp="1"/>
          </p:cNvSpPr>
          <p:nvPr>
            <p:ph type="body" sz="quarter" idx="11"/>
          </p:nvPr>
        </p:nvSpPr>
        <p:spPr/>
        <p:txBody>
          <a:bodyPr>
            <a:normAutofit fontScale="92500" lnSpcReduction="20000"/>
          </a:bodyPr>
          <a:lstStyle/>
          <a:p>
            <a:r>
              <a:rPr lang="en-US" altLang="ko-KR" sz="1600">
                <a:latin typeface="Georgia" panose="02040502050405020303" pitchFamily="18" charset="0"/>
              </a:rPr>
              <a:t>Đánh giá</a:t>
            </a:r>
            <a:endParaRPr lang="ko-KR" altLang="en-US" sz="1600">
              <a:latin typeface="Georgia" panose="02040502050405020303" pitchFamily="18" charset="0"/>
            </a:endParaRPr>
          </a:p>
        </p:txBody>
      </p:sp>
      <p:sp>
        <p:nvSpPr>
          <p:cNvPr id="18" name="Slide Number Placeholder 17">
            <a:extLst>
              <a:ext uri="{FF2B5EF4-FFF2-40B4-BE49-F238E27FC236}">
                <a16:creationId xmlns:a16="http://schemas.microsoft.com/office/drawing/2014/main" id="{C6137483-14B9-4C2E-993A-FF5DFFDAAEBD}"/>
              </a:ext>
            </a:extLst>
          </p:cNvPr>
          <p:cNvSpPr>
            <a:spLocks noGrp="1"/>
          </p:cNvSpPr>
          <p:nvPr>
            <p:ph type="sldNum" sz="quarter" idx="14"/>
          </p:nvPr>
        </p:nvSpPr>
        <p:spPr>
          <a:xfrm>
            <a:off x="8370148" y="4661643"/>
            <a:ext cx="792088" cy="274637"/>
          </a:xfrm>
          <a:prstGeom prst="rect">
            <a:avLst/>
          </a:prstGeom>
        </p:spPr>
        <p:txBody>
          <a:bodyPr/>
          <a:lstStyle/>
          <a:p>
            <a:fld id="{31F35D70-5FF0-496A-A8BD-7BB38762885C}" type="slidenum">
              <a:rPr lang="vi-VN" smtClean="0"/>
              <a:pPr/>
              <a:t>34</a:t>
            </a:fld>
            <a:endParaRPr lang="vi-VN"/>
          </a:p>
        </p:txBody>
      </p:sp>
      <p:sp>
        <p:nvSpPr>
          <p:cNvPr id="14" name="TextBox 13">
            <a:extLst>
              <a:ext uri="{FF2B5EF4-FFF2-40B4-BE49-F238E27FC236}">
                <a16:creationId xmlns:a16="http://schemas.microsoft.com/office/drawing/2014/main" id="{D16C957B-4169-44F0-AB4A-5A739BD67E2C}"/>
              </a:ext>
            </a:extLst>
          </p:cNvPr>
          <p:cNvSpPr txBox="1"/>
          <p:nvPr/>
        </p:nvSpPr>
        <p:spPr>
          <a:xfrm>
            <a:off x="1835696" y="3363838"/>
            <a:ext cx="4392488" cy="369332"/>
          </a:xfrm>
          <a:prstGeom prst="rect">
            <a:avLst/>
          </a:prstGeom>
          <a:noFill/>
        </p:spPr>
        <p:txBody>
          <a:bodyPr wrap="square" rtlCol="0">
            <a:spAutoFit/>
          </a:bodyPr>
          <a:lstStyle/>
          <a:p>
            <a:pPr marL="285750" indent="-285750">
              <a:buFontTx/>
              <a:buChar char="-"/>
            </a:pPr>
            <a:r>
              <a:rPr lang="en-US" dirty="0">
                <a:latin typeface="Georgia" panose="02040502050405020303" pitchFamily="18" charset="0"/>
              </a:rPr>
              <a:t>BLEU (LSTM): 0.07 / 1000 epoch</a:t>
            </a:r>
          </a:p>
        </p:txBody>
      </p:sp>
      <p:sp>
        <p:nvSpPr>
          <p:cNvPr id="10" name="TextBox 9">
            <a:extLst>
              <a:ext uri="{FF2B5EF4-FFF2-40B4-BE49-F238E27FC236}">
                <a16:creationId xmlns:a16="http://schemas.microsoft.com/office/drawing/2014/main" id="{2B6B84BC-CCCE-4E15-B338-20285311E6A6}"/>
              </a:ext>
            </a:extLst>
          </p:cNvPr>
          <p:cNvSpPr txBox="1"/>
          <p:nvPr/>
        </p:nvSpPr>
        <p:spPr>
          <a:xfrm>
            <a:off x="1829729" y="1563638"/>
            <a:ext cx="4392488" cy="923330"/>
          </a:xfrm>
          <a:prstGeom prst="rect">
            <a:avLst/>
          </a:prstGeom>
          <a:noFill/>
        </p:spPr>
        <p:txBody>
          <a:bodyPr wrap="square" rtlCol="0">
            <a:spAutoFit/>
          </a:bodyPr>
          <a:lstStyle/>
          <a:p>
            <a:r>
              <a:rPr lang="en-US" dirty="0" err="1">
                <a:latin typeface="Georgia" panose="02040502050405020303" pitchFamily="18" charset="0"/>
              </a:rPr>
              <a:t>Các</a:t>
            </a:r>
            <a:r>
              <a:rPr lang="en-US" dirty="0">
                <a:latin typeface="Georgia" panose="02040502050405020303" pitchFamily="18" charset="0"/>
              </a:rPr>
              <a:t> </a:t>
            </a:r>
            <a:r>
              <a:rPr lang="en-US" dirty="0" err="1">
                <a:latin typeface="Georgia" panose="02040502050405020303" pitchFamily="18" charset="0"/>
              </a:rPr>
              <a:t>cách</a:t>
            </a:r>
            <a:r>
              <a:rPr lang="en-US" dirty="0">
                <a:latin typeface="Georgia" panose="02040502050405020303" pitchFamily="18" charset="0"/>
              </a:rPr>
              <a:t> </a:t>
            </a:r>
            <a:r>
              <a:rPr lang="en-US" dirty="0" err="1">
                <a:latin typeface="Georgia" panose="02040502050405020303" pitchFamily="18" charset="0"/>
              </a:rPr>
              <a:t>đánh</a:t>
            </a:r>
            <a:r>
              <a:rPr lang="en-US" dirty="0">
                <a:latin typeface="Georgia" panose="02040502050405020303" pitchFamily="18" charset="0"/>
              </a:rPr>
              <a:t> </a:t>
            </a:r>
            <a:r>
              <a:rPr lang="en-US" dirty="0" err="1">
                <a:latin typeface="Georgia" panose="02040502050405020303" pitchFamily="18" charset="0"/>
              </a:rPr>
              <a:t>giá</a:t>
            </a:r>
            <a:endParaRPr lang="en-US" dirty="0">
              <a:latin typeface="Georgia" panose="02040502050405020303" pitchFamily="18" charset="0"/>
            </a:endParaRPr>
          </a:p>
          <a:p>
            <a:pPr marL="285750" indent="-285750">
              <a:buFontTx/>
              <a:buChar char="-"/>
            </a:pPr>
            <a:r>
              <a:rPr lang="en-US" altLang="ko-KR" dirty="0" err="1">
                <a:latin typeface="Georgia" panose="02040502050405020303" pitchFamily="18" charset="0"/>
              </a:rPr>
              <a:t>Thủ</a:t>
            </a:r>
            <a:r>
              <a:rPr lang="en-US" altLang="ko-KR" dirty="0">
                <a:latin typeface="Georgia" panose="02040502050405020303" pitchFamily="18" charset="0"/>
              </a:rPr>
              <a:t> </a:t>
            </a:r>
            <a:r>
              <a:rPr lang="en-US" altLang="ko-KR" dirty="0" err="1">
                <a:latin typeface="Georgia" panose="02040502050405020303" pitchFamily="18" charset="0"/>
              </a:rPr>
              <a:t>công</a:t>
            </a:r>
            <a:endParaRPr lang="en-US" altLang="ko-KR" dirty="0">
              <a:latin typeface="Georgia" panose="02040502050405020303" pitchFamily="18" charset="0"/>
            </a:endParaRPr>
          </a:p>
          <a:p>
            <a:pPr marL="285750" indent="-285750">
              <a:buFontTx/>
              <a:buChar char="-"/>
            </a:pPr>
            <a:r>
              <a:rPr lang="en-US" altLang="ko-KR" dirty="0" err="1">
                <a:latin typeface="Georgia" panose="02040502050405020303" pitchFamily="18" charset="0"/>
              </a:rPr>
              <a:t>Tự</a:t>
            </a:r>
            <a:r>
              <a:rPr lang="en-US" altLang="ko-KR" dirty="0">
                <a:latin typeface="Georgia" panose="02040502050405020303" pitchFamily="18" charset="0"/>
              </a:rPr>
              <a:t> </a:t>
            </a:r>
            <a:r>
              <a:rPr lang="en-US" altLang="ko-KR" dirty="0" err="1">
                <a:latin typeface="Georgia" panose="02040502050405020303" pitchFamily="18" charset="0"/>
              </a:rPr>
              <a:t>động</a:t>
            </a:r>
            <a:endParaRPr lang="ko-KR" altLang="en-US" dirty="0">
              <a:latin typeface="+mj-lt"/>
            </a:endParaRPr>
          </a:p>
        </p:txBody>
      </p:sp>
    </p:spTree>
    <p:extLst>
      <p:ext uri="{BB962C8B-B14F-4D97-AF65-F5344CB8AC3E}">
        <p14:creationId xmlns:p14="http://schemas.microsoft.com/office/powerpoint/2010/main" val="34200663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Kết Luận</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FC40245A-F048-49FE-89D1-C84692AADE4A}"/>
              </a:ext>
            </a:extLst>
          </p:cNvPr>
          <p:cNvSpPr>
            <a:spLocks noGrp="1"/>
          </p:cNvSpPr>
          <p:nvPr>
            <p:ph type="sldNum" sz="quarter" idx="4294967295"/>
          </p:nvPr>
        </p:nvSpPr>
        <p:spPr>
          <a:xfrm>
            <a:off x="8476488" y="4614297"/>
            <a:ext cx="576064" cy="369332"/>
          </a:xfrm>
          <a:prstGeom prst="rect">
            <a:avLst/>
          </a:prstGeom>
        </p:spPr>
        <p:txBody>
          <a:bodyPr/>
          <a:lstStyle/>
          <a:p>
            <a:fld id="{2E9D0601-AD5E-470A-A05D-6619E3A3DD8E}" type="slidenum">
              <a:rPr lang="vi-VN" smtClean="0"/>
              <a:pPr/>
              <a:t>35</a:t>
            </a:fld>
            <a:endParaRPr lang="vi-VN"/>
          </a:p>
        </p:txBody>
      </p:sp>
    </p:spTree>
    <p:extLst>
      <p:ext uri="{BB962C8B-B14F-4D97-AF65-F5344CB8AC3E}">
        <p14:creationId xmlns:p14="http://schemas.microsoft.com/office/powerpoint/2010/main" val="1203095677"/>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Tham Khảo</a:t>
            </a:r>
            <a:endParaRPr lang="ko-KR" altLang="en-US">
              <a:latin typeface="Georgia" panose="02040502050405020303" pitchFamily="18" charset="0"/>
            </a:endParaRPr>
          </a:p>
        </p:txBody>
      </p:sp>
      <p:sp>
        <p:nvSpPr>
          <p:cNvPr id="18" name="Slide Number Placeholder 17">
            <a:extLst>
              <a:ext uri="{FF2B5EF4-FFF2-40B4-BE49-F238E27FC236}">
                <a16:creationId xmlns:a16="http://schemas.microsoft.com/office/drawing/2014/main" id="{C6137483-14B9-4C2E-993A-FF5DFFDAAEBD}"/>
              </a:ext>
            </a:extLst>
          </p:cNvPr>
          <p:cNvSpPr>
            <a:spLocks noGrp="1"/>
          </p:cNvSpPr>
          <p:nvPr>
            <p:ph type="sldNum" sz="quarter" idx="14"/>
          </p:nvPr>
        </p:nvSpPr>
        <p:spPr>
          <a:xfrm>
            <a:off x="8370148" y="4661643"/>
            <a:ext cx="792088" cy="274637"/>
          </a:xfrm>
          <a:prstGeom prst="rect">
            <a:avLst/>
          </a:prstGeom>
        </p:spPr>
        <p:txBody>
          <a:bodyPr/>
          <a:lstStyle/>
          <a:p>
            <a:fld id="{31F35D70-5FF0-496A-A8BD-7BB38762885C}" type="slidenum">
              <a:rPr lang="vi-VN" smtClean="0"/>
              <a:pPr/>
              <a:t>36</a:t>
            </a:fld>
            <a:endParaRPr lang="vi-VN"/>
          </a:p>
        </p:txBody>
      </p:sp>
      <p:sp>
        <p:nvSpPr>
          <p:cNvPr id="7" name="TextBox 6">
            <a:extLst>
              <a:ext uri="{FF2B5EF4-FFF2-40B4-BE49-F238E27FC236}">
                <a16:creationId xmlns:a16="http://schemas.microsoft.com/office/drawing/2014/main" id="{EECE1680-CC3F-453D-AA9B-C28A39D73C6A}"/>
              </a:ext>
            </a:extLst>
          </p:cNvPr>
          <p:cNvSpPr txBox="1"/>
          <p:nvPr/>
        </p:nvSpPr>
        <p:spPr>
          <a:xfrm>
            <a:off x="107504" y="1059582"/>
            <a:ext cx="9036496" cy="1169551"/>
          </a:xfrm>
          <a:prstGeom prst="rect">
            <a:avLst/>
          </a:prstGeom>
          <a:noFill/>
        </p:spPr>
        <p:txBody>
          <a:bodyPr wrap="square" rtlCol="0">
            <a:spAutoFit/>
          </a:bodyPr>
          <a:lstStyle/>
          <a:p>
            <a:pPr algn="just"/>
            <a:r>
              <a:rPr lang="en-US" sz="1400" dirty="0"/>
              <a:t>1. </a:t>
            </a:r>
            <a:r>
              <a:rPr lang="en-US" sz="1400" dirty="0" err="1"/>
              <a:t>Ranzato</a:t>
            </a:r>
            <a:r>
              <a:rPr lang="en-US" sz="1400" dirty="0"/>
              <a:t>, M. A., Chopra, S., </a:t>
            </a:r>
            <a:r>
              <a:rPr lang="en-US" sz="1400" dirty="0" err="1"/>
              <a:t>Auli</a:t>
            </a:r>
            <a:r>
              <a:rPr lang="en-US" sz="1400" dirty="0"/>
              <a:t>, M., &amp; Zaremba, W., "Sequence level training with recurrent neural networks," </a:t>
            </a:r>
            <a:r>
              <a:rPr lang="en-US" sz="1400" dirty="0" err="1"/>
              <a:t>arXiv</a:t>
            </a:r>
            <a:r>
              <a:rPr lang="en-US" sz="1400" dirty="0"/>
              <a:t> preprint arXiv:1511.06732., 2015.</a:t>
            </a:r>
          </a:p>
          <a:p>
            <a:pPr algn="just"/>
            <a:endParaRPr lang="vi-VN" sz="1400" dirty="0">
              <a:latin typeface="Times New Roman" panose="02020603050405020304" pitchFamily="18" charset="0"/>
              <a:ea typeface="Times New Roman" panose="02020603050405020304" pitchFamily="18" charset="0"/>
            </a:endParaRPr>
          </a:p>
          <a:p>
            <a:pPr algn="just"/>
            <a:r>
              <a:rPr lang="en-US" sz="1400" dirty="0"/>
              <a:t>2. Rennie, S. J., </a:t>
            </a:r>
            <a:r>
              <a:rPr lang="en-US" sz="1400" dirty="0" err="1"/>
              <a:t>Marcheret</a:t>
            </a:r>
            <a:r>
              <a:rPr lang="en-US" sz="1400" dirty="0"/>
              <a:t>, E., </a:t>
            </a:r>
            <a:r>
              <a:rPr lang="en-US" sz="1400" dirty="0" err="1"/>
              <a:t>Mroueh</a:t>
            </a:r>
            <a:r>
              <a:rPr lang="en-US" sz="1400" dirty="0"/>
              <a:t>, Y., Ross, J., &amp; Goel, V, "Self-critical sequence training for image captioning," Proceedings of the IEEE Conference on Computer Vision and Pattern Recognition, pp. 7008-7024, 2017. </a:t>
            </a:r>
          </a:p>
        </p:txBody>
      </p:sp>
    </p:spTree>
    <p:extLst>
      <p:ext uri="{BB962C8B-B14F-4D97-AF65-F5344CB8AC3E}">
        <p14:creationId xmlns:p14="http://schemas.microsoft.com/office/powerpoint/2010/main" val="104960397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11560" y="1982639"/>
            <a:ext cx="6447501" cy="1178222"/>
          </a:xfrm>
        </p:spPr>
        <p:txBody>
          <a:bodyPr>
            <a:normAutofit/>
          </a:bodyPr>
          <a:lstStyle/>
          <a:p>
            <a:pPr algn="ctr"/>
            <a:r>
              <a:rPr lang="en-US" altLang="ko-KR" sz="3600" b="1" dirty="0">
                <a:latin typeface="Georgia" panose="02040502050405020303" pitchFamily="18" charset="0"/>
              </a:rPr>
              <a:t>Thanks!</a:t>
            </a:r>
            <a:endParaRPr lang="ko-KR" altLang="en-US" sz="3600" b="1" dirty="0">
              <a:latin typeface="Georgia" panose="02040502050405020303" pitchFamily="18" charset="0"/>
            </a:endParaRPr>
          </a:p>
        </p:txBody>
      </p:sp>
      <p:sp>
        <p:nvSpPr>
          <p:cNvPr id="3" name="Slide Number Placeholder 2">
            <a:extLst>
              <a:ext uri="{FF2B5EF4-FFF2-40B4-BE49-F238E27FC236}">
                <a16:creationId xmlns:a16="http://schemas.microsoft.com/office/drawing/2014/main" id="{3A463DA3-A93F-4A62-897D-666404621BBA}"/>
              </a:ext>
            </a:extLst>
          </p:cNvPr>
          <p:cNvSpPr>
            <a:spLocks noGrp="1"/>
          </p:cNvSpPr>
          <p:nvPr>
            <p:ph type="sldNum" sz="quarter" idx="4294967295"/>
          </p:nvPr>
        </p:nvSpPr>
        <p:spPr>
          <a:xfrm>
            <a:off x="8569325" y="4572000"/>
            <a:ext cx="574675" cy="369888"/>
          </a:xfrm>
          <a:prstGeom prst="rect">
            <a:avLst/>
          </a:prstGeom>
        </p:spPr>
        <p:txBody>
          <a:bodyPr/>
          <a:lstStyle/>
          <a:p>
            <a:fld id="{2E9D0601-AD5E-470A-A05D-6619E3A3DD8E}" type="slidenum">
              <a:rPr lang="vi-VN" smtClean="0"/>
              <a:pPr/>
              <a:t>37</a:t>
            </a:fld>
            <a:endParaRPr lang="vi-VN"/>
          </a:p>
        </p:txBody>
      </p:sp>
    </p:spTree>
    <p:extLst>
      <p:ext uri="{BB962C8B-B14F-4D97-AF65-F5344CB8AC3E}">
        <p14:creationId xmlns:p14="http://schemas.microsoft.com/office/powerpoint/2010/main" val="614559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823341"/>
            <a:ext cx="9144000" cy="40232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3ACD42B3-9785-45B4-8AEF-C7ADE15B7E24}"/>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4</a:t>
            </a:fld>
            <a:endParaRPr lang="vi-VN"/>
          </a:p>
        </p:txBody>
      </p:sp>
      <p:sp>
        <p:nvSpPr>
          <p:cNvPr id="13" name="TextBox 12"/>
          <p:cNvSpPr txBox="1"/>
          <p:nvPr/>
        </p:nvSpPr>
        <p:spPr>
          <a:xfrm>
            <a:off x="115992" y="2310216"/>
            <a:ext cx="938184" cy="1200329"/>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Tính</a:t>
            </a:r>
            <a:r>
              <a:rPr lang="en-US" altLang="ko-KR" sz="2400" b="1" dirty="0">
                <a:solidFill>
                  <a:schemeClr val="bg1"/>
                </a:solidFill>
                <a:latin typeface="Georgia" panose="02040502050405020303" pitchFamily="18" charset="0"/>
                <a:cs typeface="Arial" pitchFamily="34" charset="0"/>
              </a:rPr>
              <a:t> </a:t>
            </a:r>
          </a:p>
          <a:p>
            <a:pPr algn="ctr"/>
            <a:r>
              <a:rPr lang="en-US" altLang="ko-KR" sz="2400" b="1" dirty="0" err="1">
                <a:solidFill>
                  <a:schemeClr val="bg1"/>
                </a:solidFill>
                <a:latin typeface="Georgia" panose="02040502050405020303" pitchFamily="18" charset="0"/>
                <a:cs typeface="Arial" pitchFamily="34" charset="0"/>
              </a:rPr>
              <a:t>cấp</a:t>
            </a:r>
            <a:r>
              <a:rPr lang="en-US" altLang="ko-KR" sz="2400" b="1" dirty="0">
                <a:solidFill>
                  <a:schemeClr val="bg1"/>
                </a:solidFill>
                <a:latin typeface="Georgia" panose="02040502050405020303" pitchFamily="18" charset="0"/>
                <a:cs typeface="Arial" pitchFamily="34" charset="0"/>
              </a:rPr>
              <a:t> </a:t>
            </a:r>
          </a:p>
          <a:p>
            <a:pPr algn="ctr"/>
            <a:r>
              <a:rPr lang="en-US" altLang="ko-KR" sz="2400" b="1" dirty="0" err="1">
                <a:solidFill>
                  <a:schemeClr val="bg1"/>
                </a:solidFill>
                <a:latin typeface="Georgia" panose="02040502050405020303" pitchFamily="18" charset="0"/>
                <a:cs typeface="Arial" pitchFamily="34" charset="0"/>
              </a:rPr>
              <a:t>thiết</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191975" y="1647441"/>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052" name="Picture 4" descr="Image result for trá»£ lÃ½ áº£o">
            <a:extLst>
              <a:ext uri="{FF2B5EF4-FFF2-40B4-BE49-F238E27FC236}">
                <a16:creationId xmlns:a16="http://schemas.microsoft.com/office/drawing/2014/main" id="{DA2D0280-07FB-4542-9E57-111BB0C6DE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2850829"/>
            <a:ext cx="2483704" cy="1798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0" name="Picture 12" descr="Image result for trá»£ lÃ½ áº£o amazon alexa">
            <a:extLst>
              <a:ext uri="{FF2B5EF4-FFF2-40B4-BE49-F238E27FC236}">
                <a16:creationId xmlns:a16="http://schemas.microsoft.com/office/drawing/2014/main" id="{4E6B9578-BA4B-47F9-B8D4-0CC87B0D5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1992" y="1815666"/>
            <a:ext cx="2486016"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2062" name="Picture 14" descr="Related image">
            <a:extLst>
              <a:ext uri="{FF2B5EF4-FFF2-40B4-BE49-F238E27FC236}">
                <a16:creationId xmlns:a16="http://schemas.microsoft.com/office/drawing/2014/main" id="{31D3985B-A4DF-44D3-9529-D608497325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8423" y="960266"/>
            <a:ext cx="2493577" cy="169487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119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60"/>
                                        </p:tgtEl>
                                        <p:attrNameLst>
                                          <p:attrName>style.visibility</p:attrName>
                                        </p:attrNameLst>
                                      </p:cBhvr>
                                      <p:to>
                                        <p:strVal val="visible"/>
                                      </p:to>
                                    </p:set>
                                    <p:animEffect transition="in" filter="fade">
                                      <p:cBhvr>
                                        <p:cTn id="7" dur="500"/>
                                        <p:tgtEl>
                                          <p:spTgt spid="2060"/>
                                        </p:tgtEl>
                                      </p:cBhvr>
                                    </p:animEffect>
                                  </p:childTnLst>
                                </p:cTn>
                              </p:par>
                              <p:par>
                                <p:cTn id="8" presetID="10" presetClass="entr" presetSubtype="0" fill="hold" nodeType="withEffect">
                                  <p:stCondLst>
                                    <p:cond delay="0"/>
                                  </p:stCondLst>
                                  <p:childTnLst>
                                    <p:set>
                                      <p:cBhvr>
                                        <p:cTn id="9" dur="1" fill="hold">
                                          <p:stCondLst>
                                            <p:cond delay="0"/>
                                          </p:stCondLst>
                                        </p:cTn>
                                        <p:tgtEl>
                                          <p:spTgt spid="2062"/>
                                        </p:tgtEl>
                                        <p:attrNameLst>
                                          <p:attrName>style.visibility</p:attrName>
                                        </p:attrNameLst>
                                      </p:cBhvr>
                                      <p:to>
                                        <p:strVal val="visible"/>
                                      </p:to>
                                    </p:set>
                                    <p:animEffect transition="in" filter="fade">
                                      <p:cBhvr>
                                        <p:cTn id="10" dur="500"/>
                                        <p:tgtEl>
                                          <p:spTgt spid="2062"/>
                                        </p:tgtEl>
                                      </p:cBhvr>
                                    </p:animEffect>
                                  </p:childTnLst>
                                </p:cTn>
                              </p:par>
                              <p:par>
                                <p:cTn id="11" presetID="10" presetClass="entr" presetSubtype="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fade">
                                      <p:cBhvr>
                                        <p:cTn id="13" dur="500"/>
                                        <p:tgtEl>
                                          <p:spTgt spid="205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Effect transition="in" filter="fade">
                                      <p:cBhvr>
                                        <p:cTn id="19" dur="500"/>
                                        <p:tgtEl>
                                          <p:spTgt spid="2">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fade">
                                      <p:cBhvr>
                                        <p:cTn id="3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build="p"/>
      <p:bldP spid="3" grpId="0"/>
      <p:bldP spid="13"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902855"/>
            <a:ext cx="9144000" cy="39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2" name="Text Placeholder 1"/>
          <p:cNvSpPr>
            <a:spLocks noGrp="1"/>
          </p:cNvSpPr>
          <p:nvPr>
            <p:ph type="body" sz="quarter" idx="10"/>
          </p:nvPr>
        </p:nvSpPr>
        <p:spPr>
          <a:xfrm>
            <a:off x="16514" y="120784"/>
            <a:ext cx="9144000" cy="576064"/>
          </a:xfrm>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13" name="TextBox 12"/>
          <p:cNvSpPr txBox="1"/>
          <p:nvPr/>
        </p:nvSpPr>
        <p:spPr>
          <a:xfrm>
            <a:off x="-17472" y="2671331"/>
            <a:ext cx="1295925" cy="830997"/>
          </a:xfrm>
          <a:prstGeom prst="rect">
            <a:avLst/>
          </a:prstGeom>
          <a:noFill/>
        </p:spPr>
        <p:txBody>
          <a:bodyPr wrap="square" rtlCol="0">
            <a:spAutoFit/>
          </a:bodyPr>
          <a:lstStyle/>
          <a:p>
            <a:pPr algn="ctr"/>
            <a:r>
              <a:rPr lang="en-US" altLang="ko-KR" sz="2400" b="1">
                <a:solidFill>
                  <a:schemeClr val="bg1"/>
                </a:solidFill>
                <a:latin typeface="Georgia" panose="02040502050405020303" pitchFamily="18" charset="0"/>
                <a:cs typeface="Arial" pitchFamily="34" charset="0"/>
              </a:rPr>
              <a:t>Mục</a:t>
            </a:r>
          </a:p>
          <a:p>
            <a:pPr algn="ctr"/>
            <a:r>
              <a:rPr lang="en-US" altLang="ko-KR" sz="2400" b="1">
                <a:solidFill>
                  <a:schemeClr val="bg1"/>
                </a:solidFill>
                <a:latin typeface="Georgia" panose="02040502050405020303" pitchFamily="18" charset="0"/>
                <a:cs typeface="Arial" pitchFamily="34" charset="0"/>
              </a:rPr>
              <a:t>tiêu</a:t>
            </a:r>
            <a:endParaRPr lang="ko-KR" altLang="en-US" sz="2400" b="1">
              <a:solidFill>
                <a:schemeClr val="bg1"/>
              </a:solidFill>
              <a:latin typeface="Georgia" panose="02040502050405020303" pitchFamily="18" charset="0"/>
              <a:cs typeface="Arial" pitchFamily="34" charset="0"/>
            </a:endParaRPr>
          </a:p>
        </p:txBody>
      </p:sp>
      <p:sp>
        <p:nvSpPr>
          <p:cNvPr id="8" name="Rectangle 7"/>
          <p:cNvSpPr/>
          <p:nvPr/>
        </p:nvSpPr>
        <p:spPr>
          <a:xfrm>
            <a:off x="1230614"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648682" y="1635646"/>
            <a:ext cx="6264704" cy="2308324"/>
          </a:xfrm>
          <a:prstGeom prst="rect">
            <a:avLst/>
          </a:prstGeom>
          <a:noFill/>
        </p:spPr>
        <p:txBody>
          <a:bodyPr wrap="square" rtlCol="0">
            <a:spAutoFit/>
          </a:bodyPr>
          <a:lstStyle/>
          <a:p>
            <a:pPr marL="342900" indent="-342900">
              <a:buFontTx/>
              <a:buChar char="-"/>
            </a:pP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mô</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hình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sinh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văn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bản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sử</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dụng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phương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pháp</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học</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tăng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cường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và</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tự</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phê</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bình</a:t>
            </a:r>
            <a:endParaRPr lang="en-US" altLang="ko-KR" sz="2400" b="1" dirty="0">
              <a:solidFill>
                <a:schemeClr val="bg1"/>
              </a:solidFill>
              <a:latin typeface="Georgia" panose="02040502050405020303" pitchFamily="18" charset="0"/>
              <a:cs typeface="Arial" pitchFamily="34" charset="0"/>
            </a:endParaRPr>
          </a:p>
          <a:p>
            <a:pPr marL="342900" indent="-342900">
              <a:buFontTx/>
              <a:buChar char="-"/>
            </a:pPr>
            <a:endParaRPr lang="en-US" altLang="ko-KR" sz="2400" b="1" dirty="0">
              <a:solidFill>
                <a:schemeClr val="bg1"/>
              </a:solidFill>
              <a:latin typeface="Georgia" panose="02040502050405020303" pitchFamily="18" charset="0"/>
              <a:cs typeface="Arial" pitchFamily="34" charset="0"/>
            </a:endParaRPr>
          </a:p>
          <a:p>
            <a:pPr marL="342900" indent="-342900">
              <a:buFontTx/>
              <a:buChar char="-"/>
            </a:pPr>
            <a:r>
              <a:rPr lang="en-US" altLang="ko-KR" sz="2400" b="1" dirty="0" err="1">
                <a:solidFill>
                  <a:schemeClr val="bg1"/>
                </a:solidFill>
                <a:latin typeface="Georgia" panose="02040502050405020303" pitchFamily="18" charset="0"/>
                <a:cs typeface="Arial" pitchFamily="34" charset="0"/>
              </a:rPr>
              <a:t>Cài</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đặt</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thử</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nghiệm</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mô</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hình</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tập</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dữ</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liệu</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nguồn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mở</a:t>
            </a:r>
            <a:endParaRPr lang="ko-KR" altLang="en-US" sz="2400" b="1" dirty="0">
              <a:solidFill>
                <a:schemeClr val="bg1"/>
              </a:solidFill>
              <a:latin typeface="Georgia" panose="02040502050405020303" pitchFamily="18" charset="0"/>
              <a:cs typeface="Arial" pitchFamily="34" charset="0"/>
            </a:endParaRPr>
          </a:p>
        </p:txBody>
      </p:sp>
      <p:sp>
        <p:nvSpPr>
          <p:cNvPr id="10" name="Slide Number Placeholder 2">
            <a:extLst>
              <a:ext uri="{FF2B5EF4-FFF2-40B4-BE49-F238E27FC236}">
                <a16:creationId xmlns:a16="http://schemas.microsoft.com/office/drawing/2014/main" id="{EA2CF235-EDA7-4F80-B416-AE8096DF921A}"/>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5</a:t>
            </a:fld>
            <a:endParaRPr lang="vi-VN" dirty="0"/>
          </a:p>
        </p:txBody>
      </p:sp>
    </p:spTree>
    <p:extLst>
      <p:ext uri="{BB962C8B-B14F-4D97-AF65-F5344CB8AC3E}">
        <p14:creationId xmlns:p14="http://schemas.microsoft.com/office/powerpoint/2010/main" val="14235690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500"/>
                                        <p:tgtEl>
                                          <p:spTgt spid="2">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build="p"/>
      <p:bldP spid="13" grpId="0"/>
      <p:bldP spid="8" grpId="0" animBg="1"/>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6" name="Rectangle 5"/>
          <p:cNvSpPr/>
          <p:nvPr/>
        </p:nvSpPr>
        <p:spPr>
          <a:xfrm>
            <a:off x="0" y="902855"/>
            <a:ext cx="9144000" cy="3973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13" name="TextBox 12"/>
          <p:cNvSpPr txBox="1"/>
          <p:nvPr/>
        </p:nvSpPr>
        <p:spPr>
          <a:xfrm>
            <a:off x="-28215" y="2302000"/>
            <a:ext cx="1330829" cy="1569660"/>
          </a:xfrm>
          <a:prstGeom prst="rect">
            <a:avLst/>
          </a:prstGeom>
          <a:noFill/>
        </p:spPr>
        <p:txBody>
          <a:bodyPr wrap="square" rtlCol="0">
            <a:spAutoFit/>
          </a:bodyPr>
          <a:lstStyle/>
          <a:p>
            <a:pPr algn="ctr"/>
            <a:r>
              <a:rPr lang="en-US" altLang="ko-KR" sz="2400" b="1" dirty="0" err="1">
                <a:solidFill>
                  <a:schemeClr val="bg1"/>
                </a:solidFill>
                <a:latin typeface="Georgia" panose="02040502050405020303" pitchFamily="18" charset="0"/>
                <a:cs typeface="Arial" pitchFamily="34" charset="0"/>
              </a:rPr>
              <a:t>Phạm</a:t>
            </a:r>
            <a:r>
              <a:rPr lang="en-US" altLang="ko-KR" sz="2400" b="1" dirty="0">
                <a:solidFill>
                  <a:schemeClr val="bg1"/>
                </a:solidFill>
                <a:latin typeface="Georgia" panose="02040502050405020303" pitchFamily="18" charset="0"/>
                <a:cs typeface="Arial" pitchFamily="34" charset="0"/>
              </a:rPr>
              <a:t> vi </a:t>
            </a:r>
            <a:r>
              <a:rPr lang="en-US" altLang="ko-KR" sz="2400" b="1" dirty="0" err="1">
                <a:solidFill>
                  <a:schemeClr val="bg1"/>
                </a:solidFill>
                <a:latin typeface="Georgia" panose="02040502050405020303" pitchFamily="18" charset="0"/>
                <a:cs typeface="Arial" pitchFamily="34" charset="0"/>
              </a:rPr>
              <a:t>nghiên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cứu</a:t>
            </a:r>
            <a:endParaRPr lang="ko-KR" altLang="en-US" sz="2400" b="1" dirty="0">
              <a:solidFill>
                <a:schemeClr val="bg1"/>
              </a:solidFill>
              <a:latin typeface="Georgia" panose="02040502050405020303" pitchFamily="18" charset="0"/>
              <a:cs typeface="Arial" pitchFamily="34" charset="0"/>
            </a:endParaRPr>
          </a:p>
        </p:txBody>
      </p:sp>
      <p:sp>
        <p:nvSpPr>
          <p:cNvPr id="8" name="Rectangle 7"/>
          <p:cNvSpPr/>
          <p:nvPr/>
        </p:nvSpPr>
        <p:spPr>
          <a:xfrm>
            <a:off x="1330829" y="1736830"/>
            <a:ext cx="36000" cy="270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FF9AE0FD-31CA-450B-86AA-43EF94DA3100}"/>
              </a:ext>
            </a:extLst>
          </p:cNvPr>
          <p:cNvSpPr>
            <a:spLocks noGrp="1"/>
          </p:cNvSpPr>
          <p:nvPr>
            <p:ph type="sldNum" sz="quarter" idx="14"/>
          </p:nvPr>
        </p:nvSpPr>
        <p:spPr>
          <a:xfrm>
            <a:off x="8368476" y="4661644"/>
            <a:ext cx="792088" cy="274637"/>
          </a:xfrm>
          <a:prstGeom prst="rect">
            <a:avLst/>
          </a:prstGeom>
        </p:spPr>
        <p:txBody>
          <a:bodyPr/>
          <a:lstStyle/>
          <a:p>
            <a:fld id="{31F35D70-5FF0-496A-A8BD-7BB38762885C}" type="slidenum">
              <a:rPr lang="vi-VN" smtClean="0"/>
              <a:pPr/>
              <a:t>6</a:t>
            </a:fld>
            <a:endParaRPr lang="vi-VN" dirty="0"/>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5896" y="658393"/>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FA553C8-2B76-41DF-AAE0-FF35CD898FFA}"/>
              </a:ext>
            </a:extLst>
          </p:cNvPr>
          <p:cNvSpPr txBox="1"/>
          <p:nvPr/>
        </p:nvSpPr>
        <p:spPr>
          <a:xfrm>
            <a:off x="1835696" y="2104601"/>
            <a:ext cx="6077690" cy="830997"/>
          </a:xfrm>
          <a:prstGeom prst="rect">
            <a:avLst/>
          </a:prstGeom>
          <a:noFill/>
        </p:spPr>
        <p:txBody>
          <a:bodyPr wrap="square" rtlCol="0">
            <a:spAutoFit/>
          </a:bodyPr>
          <a:lstStyle/>
          <a:p>
            <a:r>
              <a:rPr lang="en-US" altLang="ko-KR" sz="2400" b="1" dirty="0" err="1">
                <a:solidFill>
                  <a:schemeClr val="bg1"/>
                </a:solidFill>
                <a:latin typeface="Georgia" panose="02040502050405020303" pitchFamily="18" charset="0"/>
                <a:cs typeface="Arial" pitchFamily="34" charset="0"/>
              </a:rPr>
              <a:t>Xây</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dựng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hệ</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thống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trả</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lời</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tự</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động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trên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ngôn</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ngữ</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tiếng</a:t>
            </a:r>
            <a:r>
              <a:rPr lang="en-US" altLang="ko-KR" sz="2400" b="1" dirty="0">
                <a:solidFill>
                  <a:schemeClr val="bg1"/>
                </a:solidFill>
                <a:latin typeface="Georgia" panose="02040502050405020303" pitchFamily="18" charset="0"/>
                <a:cs typeface="Arial" pitchFamily="34" charset="0"/>
              </a:rPr>
              <a:t> </a:t>
            </a:r>
            <a:r>
              <a:rPr lang="en-US" altLang="ko-KR" sz="2400" b="1" dirty="0" err="1">
                <a:solidFill>
                  <a:schemeClr val="bg1"/>
                </a:solidFill>
                <a:latin typeface="Georgia" panose="02040502050405020303" pitchFamily="18" charset="0"/>
                <a:cs typeface="Arial" pitchFamily="34" charset="0"/>
              </a:rPr>
              <a:t>Việt</a:t>
            </a:r>
            <a:endParaRPr lang="ko-KR" altLang="en-US" sz="2400" b="1" dirty="0">
              <a:solidFill>
                <a:schemeClr val="bg1"/>
              </a:solidFill>
              <a:latin typeface="Georgia" panose="02040502050405020303" pitchFamily="18" charset="0"/>
              <a:cs typeface="Arial" pitchFamily="34" charset="0"/>
            </a:endParaRPr>
          </a:p>
        </p:txBody>
      </p:sp>
      <p:sp>
        <p:nvSpPr>
          <p:cNvPr id="10" name="Slide Number Placeholder 2">
            <a:extLst>
              <a:ext uri="{FF2B5EF4-FFF2-40B4-BE49-F238E27FC236}">
                <a16:creationId xmlns:a16="http://schemas.microsoft.com/office/drawing/2014/main" id="{E18E96F8-685E-4206-BD92-B1A515B58C4F}"/>
              </a:ext>
            </a:extLst>
          </p:cNvPr>
          <p:cNvSpPr txBox="1">
            <a:spLocks/>
          </p:cNvSpPr>
          <p:nvPr/>
        </p:nvSpPr>
        <p:spPr>
          <a:xfrm>
            <a:off x="8370023" y="4650807"/>
            <a:ext cx="792088" cy="274637"/>
          </a:xfrm>
          <a:prstGeom prst="rect">
            <a:avLst/>
          </a:prstGeom>
        </p:spPr>
        <p:txBody>
          <a:bodyPr vert="horz" lIns="91440" tIns="45720" rIns="91440" bIns="45720" rtlCol="0" anchor="ctr"/>
          <a:lstStyle>
            <a:defPPr>
              <a:defRPr lang="ko-KR"/>
            </a:defPPr>
            <a:lvl1pPr marL="0" algn="r" defTabSz="914400" rtl="0" eaLnBrk="1" latinLnBrk="1" hangingPunct="1">
              <a:defRPr sz="1200" b="0" kern="1200" cap="none" spc="0">
                <a:ln w="0"/>
                <a:solidFill>
                  <a:schemeClr val="tx1"/>
                </a:solidFill>
                <a:effectLst>
                  <a:outerShdw blurRad="38100" dist="19050" dir="2700000" algn="tl" rotWithShape="0">
                    <a:schemeClr val="dk1">
                      <a:alpha val="40000"/>
                    </a:schemeClr>
                  </a:outerShdw>
                </a:effectLst>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31F35D70-5FF0-496A-A8BD-7BB38762885C}" type="slidenum">
              <a:rPr lang="vi-VN" smtClean="0"/>
              <a:pPr/>
              <a:t>6</a:t>
            </a:fld>
            <a:endParaRPr lang="vi-VN" dirty="0"/>
          </a:p>
        </p:txBody>
      </p:sp>
    </p:spTree>
    <p:extLst>
      <p:ext uri="{BB962C8B-B14F-4D97-AF65-F5344CB8AC3E}">
        <p14:creationId xmlns:p14="http://schemas.microsoft.com/office/powerpoint/2010/main" val="14063663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6" grpId="0" animBg="1"/>
      <p:bldP spid="13" grpId="0"/>
      <p:bldP spid="8" grpId="0" animBg="1"/>
      <p:bldP spid="3"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986" y="153234"/>
            <a:ext cx="9144000" cy="576064"/>
          </a:xfrm>
        </p:spPr>
        <p:txBody>
          <a:bodyPr>
            <a:normAutofit fontScale="92500" lnSpcReduction="10000"/>
          </a:bodyPr>
          <a:lstStyle/>
          <a:p>
            <a:r>
              <a:rPr lang="en-US" altLang="ko-KR">
                <a:latin typeface="Georgia" panose="02040502050405020303" pitchFamily="18" charset="0"/>
              </a:rPr>
              <a:t>Mở Đầu</a:t>
            </a:r>
            <a:endParaRPr lang="ko-KR" altLang="en-US">
              <a:latin typeface="Georgia" panose="02040502050405020303" pitchFamily="18" charset="0"/>
            </a:endParaRPr>
          </a:p>
        </p:txBody>
      </p:sp>
      <p:sp>
        <p:nvSpPr>
          <p:cNvPr id="13" name="TextBox 12"/>
          <p:cNvSpPr txBox="1"/>
          <p:nvPr/>
        </p:nvSpPr>
        <p:spPr>
          <a:xfrm>
            <a:off x="83209" y="1925661"/>
            <a:ext cx="1295925" cy="1200329"/>
          </a:xfrm>
          <a:prstGeom prst="rect">
            <a:avLst/>
          </a:prstGeom>
          <a:noFill/>
        </p:spPr>
        <p:txBody>
          <a:bodyPr wrap="square" rtlCol="0">
            <a:spAutoFit/>
          </a:bodyPr>
          <a:lstStyle/>
          <a:p>
            <a:pPr algn="ctr"/>
            <a:r>
              <a:rPr lang="en-US" altLang="ko-KR" sz="2400" dirty="0" err="1">
                <a:ln w="0"/>
                <a:solidFill>
                  <a:schemeClr val="accent1">
                    <a:lumMod val="75000"/>
                  </a:schemeClr>
                </a:solidFill>
                <a:effectLst>
                  <a:outerShdw blurRad="38100" dist="25400" dir="5400000" algn="ctr" rotWithShape="0">
                    <a:srgbClr val="6E747A">
                      <a:alpha val="43000"/>
                    </a:srgbClr>
                  </a:outerShdw>
                </a:effectLst>
                <a:latin typeface="Georgia" panose="02040502050405020303" pitchFamily="18" charset="0"/>
                <a:cs typeface="Arial" pitchFamily="34" charset="0"/>
              </a:rPr>
              <a:t>Nghiên</a:t>
            </a:r>
            <a:r>
              <a:rPr lang="en-US" altLang="ko-KR" sz="2400" dirty="0">
                <a:ln w="0"/>
                <a:solidFill>
                  <a:schemeClr val="accent1">
                    <a:lumMod val="75000"/>
                  </a:schemeClr>
                </a:solidFill>
                <a:effectLst>
                  <a:outerShdw blurRad="38100" dist="25400" dir="5400000" algn="ctr" rotWithShape="0">
                    <a:srgbClr val="6E747A">
                      <a:alpha val="43000"/>
                    </a:srgbClr>
                  </a:outerShdw>
                </a:effectLst>
                <a:latin typeface="Georgia" panose="02040502050405020303" pitchFamily="18" charset="0"/>
                <a:cs typeface="Arial" pitchFamily="34" charset="0"/>
              </a:rPr>
              <a:t> </a:t>
            </a:r>
            <a:r>
              <a:rPr lang="en-US" altLang="ko-KR" sz="2400" dirty="0" err="1">
                <a:ln w="0"/>
                <a:solidFill>
                  <a:schemeClr val="accent1">
                    <a:lumMod val="75000"/>
                  </a:schemeClr>
                </a:solidFill>
                <a:effectLst>
                  <a:outerShdw blurRad="38100" dist="25400" dir="5400000" algn="ctr" rotWithShape="0">
                    <a:srgbClr val="6E747A">
                      <a:alpha val="43000"/>
                    </a:srgbClr>
                  </a:outerShdw>
                </a:effectLst>
                <a:latin typeface="Georgia" panose="02040502050405020303" pitchFamily="18" charset="0"/>
                <a:cs typeface="Arial" pitchFamily="34" charset="0"/>
              </a:rPr>
              <a:t>cứu</a:t>
            </a:r>
            <a:r>
              <a:rPr lang="en-US" altLang="ko-KR" sz="2400" dirty="0">
                <a:ln w="0"/>
                <a:solidFill>
                  <a:schemeClr val="accent1">
                    <a:lumMod val="75000"/>
                  </a:schemeClr>
                </a:solidFill>
                <a:effectLst>
                  <a:outerShdw blurRad="38100" dist="25400" dir="5400000" algn="ctr" rotWithShape="0">
                    <a:srgbClr val="6E747A">
                      <a:alpha val="43000"/>
                    </a:srgbClr>
                  </a:outerShdw>
                </a:effectLst>
                <a:latin typeface="Georgia" panose="02040502050405020303" pitchFamily="18" charset="0"/>
                <a:cs typeface="Arial" pitchFamily="34" charset="0"/>
              </a:rPr>
              <a:t> </a:t>
            </a:r>
            <a:r>
              <a:rPr lang="en-US" altLang="ko-KR" sz="2400" dirty="0" err="1">
                <a:ln w="0"/>
                <a:solidFill>
                  <a:schemeClr val="accent1">
                    <a:lumMod val="75000"/>
                  </a:schemeClr>
                </a:solidFill>
                <a:effectLst>
                  <a:outerShdw blurRad="38100" dist="25400" dir="5400000" algn="ctr" rotWithShape="0">
                    <a:srgbClr val="6E747A">
                      <a:alpha val="43000"/>
                    </a:srgbClr>
                  </a:outerShdw>
                </a:effectLst>
                <a:latin typeface="Georgia" panose="02040502050405020303" pitchFamily="18" charset="0"/>
                <a:cs typeface="Arial" pitchFamily="34" charset="0"/>
              </a:rPr>
              <a:t>liên</a:t>
            </a:r>
            <a:r>
              <a:rPr lang="en-US" altLang="ko-KR" sz="2400" dirty="0">
                <a:ln w="0"/>
                <a:solidFill>
                  <a:schemeClr val="accent1">
                    <a:lumMod val="75000"/>
                  </a:schemeClr>
                </a:solidFill>
                <a:effectLst>
                  <a:outerShdw blurRad="38100" dist="25400" dir="5400000" algn="ctr" rotWithShape="0">
                    <a:srgbClr val="6E747A">
                      <a:alpha val="43000"/>
                    </a:srgbClr>
                  </a:outerShdw>
                </a:effectLst>
                <a:latin typeface="Georgia" panose="02040502050405020303" pitchFamily="18" charset="0"/>
                <a:cs typeface="Arial" pitchFamily="34" charset="0"/>
              </a:rPr>
              <a:t> </a:t>
            </a:r>
            <a:r>
              <a:rPr lang="en-US" altLang="ko-KR" sz="2400" dirty="0" err="1">
                <a:ln w="0"/>
                <a:solidFill>
                  <a:schemeClr val="accent1">
                    <a:lumMod val="75000"/>
                  </a:schemeClr>
                </a:solidFill>
                <a:effectLst>
                  <a:outerShdw blurRad="38100" dist="25400" dir="5400000" algn="ctr" rotWithShape="0">
                    <a:srgbClr val="6E747A">
                      <a:alpha val="43000"/>
                    </a:srgbClr>
                  </a:outerShdw>
                </a:effectLst>
                <a:latin typeface="Georgia" panose="02040502050405020303" pitchFamily="18" charset="0"/>
                <a:cs typeface="Arial" pitchFamily="34" charset="0"/>
              </a:rPr>
              <a:t>quan</a:t>
            </a:r>
            <a:endParaRPr lang="ko-KR" altLang="en-US" sz="2400" dirty="0">
              <a:ln w="0"/>
              <a:solidFill>
                <a:schemeClr val="accent1">
                  <a:lumMod val="75000"/>
                </a:schemeClr>
              </a:solidFill>
              <a:effectLst>
                <a:outerShdw blurRad="38100" dist="25400" dir="5400000" algn="ctr" rotWithShape="0">
                  <a:srgbClr val="6E747A">
                    <a:alpha val="43000"/>
                  </a:srgbClr>
                </a:outerShdw>
              </a:effectLst>
              <a:latin typeface="Georgia" panose="02040502050405020303" pitchFamily="18" charset="0"/>
              <a:cs typeface="Arial" pitchFamily="34" charset="0"/>
            </a:endParaRPr>
          </a:p>
        </p:txBody>
      </p:sp>
      <p:cxnSp>
        <p:nvCxnSpPr>
          <p:cNvPr id="39" name="Straight Connector 38">
            <a:extLst>
              <a:ext uri="{FF2B5EF4-FFF2-40B4-BE49-F238E27FC236}">
                <a16:creationId xmlns:a16="http://schemas.microsoft.com/office/drawing/2014/main" id="{1F355522-4563-4EE0-9422-5FE3C25C2FF2}"/>
              </a:ext>
            </a:extLst>
          </p:cNvPr>
          <p:cNvCxnSpPr/>
          <p:nvPr/>
        </p:nvCxnSpPr>
        <p:spPr>
          <a:xfrm>
            <a:off x="3630910" y="688149"/>
            <a:ext cx="187220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0948BBA-49ED-48C5-A9F7-558F31859690}"/>
              </a:ext>
            </a:extLst>
          </p:cNvPr>
          <p:cNvSpPr>
            <a:spLocks noGrp="1"/>
          </p:cNvSpPr>
          <p:nvPr>
            <p:ph type="sldNum" sz="quarter" idx="14"/>
          </p:nvPr>
        </p:nvSpPr>
        <p:spPr>
          <a:xfrm>
            <a:off x="8363490" y="4691400"/>
            <a:ext cx="792088" cy="274637"/>
          </a:xfrm>
          <a:prstGeom prst="rect">
            <a:avLst/>
          </a:prstGeom>
        </p:spPr>
        <p:txBody>
          <a:bodyPr/>
          <a:lstStyle/>
          <a:p>
            <a:fld id="{31F35D70-5FF0-496A-A8BD-7BB38762885C}" type="slidenum">
              <a:rPr lang="vi-VN" smtClean="0"/>
              <a:pPr/>
              <a:t>7</a:t>
            </a:fld>
            <a:endParaRPr lang="vi-VN"/>
          </a:p>
        </p:txBody>
      </p:sp>
      <p:sp>
        <p:nvSpPr>
          <p:cNvPr id="4" name="Oval 3">
            <a:extLst>
              <a:ext uri="{FF2B5EF4-FFF2-40B4-BE49-F238E27FC236}">
                <a16:creationId xmlns:a16="http://schemas.microsoft.com/office/drawing/2014/main" id="{FC8FE689-4F20-44E0-B7F6-04C51B8B35FF}"/>
              </a:ext>
            </a:extLst>
          </p:cNvPr>
          <p:cNvSpPr/>
          <p:nvPr/>
        </p:nvSpPr>
        <p:spPr>
          <a:xfrm>
            <a:off x="2428655" y="984500"/>
            <a:ext cx="1476168" cy="63704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b="1" dirty="0">
                <a:solidFill>
                  <a:schemeClr val="bg1"/>
                </a:solidFill>
                <a:latin typeface="Georgia" panose="02040502050405020303" pitchFamily="18" charset="0"/>
                <a:cs typeface="Arial" pitchFamily="34" charset="0"/>
              </a:rPr>
              <a:t>Rennie 2016</a:t>
            </a:r>
          </a:p>
        </p:txBody>
      </p:sp>
      <p:sp>
        <p:nvSpPr>
          <p:cNvPr id="10" name="Rectangle 9">
            <a:extLst>
              <a:ext uri="{FF2B5EF4-FFF2-40B4-BE49-F238E27FC236}">
                <a16:creationId xmlns:a16="http://schemas.microsoft.com/office/drawing/2014/main" id="{3B0B294B-5A89-45A4-ACB1-55A083D92E7F}"/>
              </a:ext>
            </a:extLst>
          </p:cNvPr>
          <p:cNvSpPr/>
          <p:nvPr/>
        </p:nvSpPr>
        <p:spPr>
          <a:xfrm>
            <a:off x="1470670" y="1251506"/>
            <a:ext cx="36000" cy="2700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n w="0"/>
              <a:solidFill>
                <a:schemeClr val="accent1"/>
              </a:solidFill>
              <a:effectLst>
                <a:outerShdw blurRad="38100" dist="25400" dir="5400000" algn="ctr" rotWithShape="0">
                  <a:srgbClr val="6E747A">
                    <a:alpha val="43000"/>
                  </a:srgbClr>
                </a:outerShdw>
              </a:effectLst>
              <a:latin typeface="Georgia" panose="02040502050405020303" pitchFamily="18" charset="0"/>
            </a:endParaRPr>
          </a:p>
        </p:txBody>
      </p:sp>
      <p:sp>
        <p:nvSpPr>
          <p:cNvPr id="5" name="Rectangle 4">
            <a:extLst>
              <a:ext uri="{FF2B5EF4-FFF2-40B4-BE49-F238E27FC236}">
                <a16:creationId xmlns:a16="http://schemas.microsoft.com/office/drawing/2014/main" id="{80AD2FE4-276C-4EDA-AAB2-3377EF661D94}"/>
              </a:ext>
            </a:extLst>
          </p:cNvPr>
          <p:cNvSpPr/>
          <p:nvPr/>
        </p:nvSpPr>
        <p:spPr>
          <a:xfrm>
            <a:off x="4843359" y="802409"/>
            <a:ext cx="2232268"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accent2">
                    <a:lumMod val="75000"/>
                  </a:schemeClr>
                </a:solidFill>
              </a:rPr>
              <a:t>Image Captioning</a:t>
            </a:r>
          </a:p>
        </p:txBody>
      </p:sp>
      <p:sp>
        <p:nvSpPr>
          <p:cNvPr id="12" name="Rectangle 11">
            <a:extLst>
              <a:ext uri="{FF2B5EF4-FFF2-40B4-BE49-F238E27FC236}">
                <a16:creationId xmlns:a16="http://schemas.microsoft.com/office/drawing/2014/main" id="{E96F7A6D-072A-44A3-9CDC-E019E034C0B9}"/>
              </a:ext>
            </a:extLst>
          </p:cNvPr>
          <p:cNvSpPr/>
          <p:nvPr/>
        </p:nvSpPr>
        <p:spPr>
          <a:xfrm>
            <a:off x="4843359" y="1621548"/>
            <a:ext cx="2232268"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accent2">
                    <a:lumMod val="75000"/>
                  </a:schemeClr>
                </a:solidFill>
              </a:rPr>
              <a:t>Self-critic for </a:t>
            </a:r>
          </a:p>
          <a:p>
            <a:pPr algn="ctr"/>
            <a:r>
              <a:rPr lang="en-US" dirty="0">
                <a:solidFill>
                  <a:schemeClr val="accent2">
                    <a:lumMod val="75000"/>
                  </a:schemeClr>
                </a:solidFill>
              </a:rPr>
              <a:t>sequence training</a:t>
            </a:r>
          </a:p>
        </p:txBody>
      </p:sp>
      <p:sp>
        <p:nvSpPr>
          <p:cNvPr id="14" name="Rectangle 13">
            <a:extLst>
              <a:ext uri="{FF2B5EF4-FFF2-40B4-BE49-F238E27FC236}">
                <a16:creationId xmlns:a16="http://schemas.microsoft.com/office/drawing/2014/main" id="{61F81667-018E-44BE-9DA1-732A42037CDC}"/>
              </a:ext>
            </a:extLst>
          </p:cNvPr>
          <p:cNvSpPr/>
          <p:nvPr/>
        </p:nvSpPr>
        <p:spPr>
          <a:xfrm>
            <a:off x="4843359" y="2427734"/>
            <a:ext cx="2232268"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accent2">
                    <a:lumMod val="75000"/>
                  </a:schemeClr>
                </a:solidFill>
              </a:rPr>
              <a:t>Seq2Seq</a:t>
            </a:r>
          </a:p>
        </p:txBody>
      </p:sp>
      <p:sp>
        <p:nvSpPr>
          <p:cNvPr id="15" name="Rectangle 14">
            <a:extLst>
              <a:ext uri="{FF2B5EF4-FFF2-40B4-BE49-F238E27FC236}">
                <a16:creationId xmlns:a16="http://schemas.microsoft.com/office/drawing/2014/main" id="{A854BD9F-4895-4FB6-9AFE-6E413B90DC4A}"/>
              </a:ext>
            </a:extLst>
          </p:cNvPr>
          <p:cNvSpPr/>
          <p:nvPr/>
        </p:nvSpPr>
        <p:spPr>
          <a:xfrm>
            <a:off x="4855046" y="3201670"/>
            <a:ext cx="2232268"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accent2">
                    <a:lumMod val="75000"/>
                  </a:schemeClr>
                </a:solidFill>
              </a:rPr>
              <a:t>LSTM</a:t>
            </a:r>
          </a:p>
        </p:txBody>
      </p:sp>
      <p:cxnSp>
        <p:nvCxnSpPr>
          <p:cNvPr id="9" name="Straight Connector 8">
            <a:extLst>
              <a:ext uri="{FF2B5EF4-FFF2-40B4-BE49-F238E27FC236}">
                <a16:creationId xmlns:a16="http://schemas.microsoft.com/office/drawing/2014/main" id="{DB518EE0-2C14-4281-BA1D-65B92702E4BA}"/>
              </a:ext>
            </a:extLst>
          </p:cNvPr>
          <p:cNvCxnSpPr>
            <a:cxnSpLocks/>
            <a:stCxn id="4" idx="6"/>
            <a:endCxn id="5" idx="1"/>
          </p:cNvCxnSpPr>
          <p:nvPr/>
        </p:nvCxnSpPr>
        <p:spPr>
          <a:xfrm flipV="1">
            <a:off x="3904823" y="1090441"/>
            <a:ext cx="938536" cy="212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F98EF8-1CC9-48CB-A8BB-8923CAF9BA37}"/>
              </a:ext>
            </a:extLst>
          </p:cNvPr>
          <p:cNvCxnSpPr>
            <a:stCxn id="4" idx="6"/>
            <a:endCxn id="12" idx="1"/>
          </p:cNvCxnSpPr>
          <p:nvPr/>
        </p:nvCxnSpPr>
        <p:spPr>
          <a:xfrm>
            <a:off x="3904823" y="1303024"/>
            <a:ext cx="938536" cy="606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22E7F45-1599-422D-93EC-4F4147BCC415}"/>
              </a:ext>
            </a:extLst>
          </p:cNvPr>
          <p:cNvCxnSpPr>
            <a:stCxn id="4" idx="6"/>
            <a:endCxn id="4" idx="6"/>
          </p:cNvCxnSpPr>
          <p:nvPr/>
        </p:nvCxnSpPr>
        <p:spPr>
          <a:xfrm>
            <a:off x="3904823" y="130302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295C38-54EE-446E-B02E-5246B97BC257}"/>
              </a:ext>
            </a:extLst>
          </p:cNvPr>
          <p:cNvCxnSpPr>
            <a:stCxn id="4" idx="6"/>
            <a:endCxn id="14" idx="1"/>
          </p:cNvCxnSpPr>
          <p:nvPr/>
        </p:nvCxnSpPr>
        <p:spPr>
          <a:xfrm>
            <a:off x="3904823" y="1303024"/>
            <a:ext cx="938536" cy="14127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2592EBF-3ED0-4CD1-8668-F85402E055C4}"/>
              </a:ext>
            </a:extLst>
          </p:cNvPr>
          <p:cNvCxnSpPr>
            <a:cxnSpLocks/>
            <a:stCxn id="4" idx="6"/>
            <a:endCxn id="15" idx="1"/>
          </p:cNvCxnSpPr>
          <p:nvPr/>
        </p:nvCxnSpPr>
        <p:spPr>
          <a:xfrm>
            <a:off x="3904823" y="1303024"/>
            <a:ext cx="950223" cy="2186678"/>
          </a:xfrm>
          <a:prstGeom prst="line">
            <a:avLst/>
          </a:prstGeom>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7A9EB8E1-0BD7-4EE8-95E4-D3D5A6FB2623}"/>
              </a:ext>
            </a:extLst>
          </p:cNvPr>
          <p:cNvPicPr>
            <a:picLocks noChangeAspect="1"/>
          </p:cNvPicPr>
          <p:nvPr/>
        </p:nvPicPr>
        <p:blipFill>
          <a:blip r:embed="rId3"/>
          <a:stretch>
            <a:fillRect/>
          </a:stretch>
        </p:blipFill>
        <p:spPr>
          <a:xfrm>
            <a:off x="2002190" y="2468795"/>
            <a:ext cx="2276793" cy="1295581"/>
          </a:xfrm>
          <a:prstGeom prst="rect">
            <a:avLst/>
          </a:prstGeom>
        </p:spPr>
      </p:pic>
    </p:spTree>
    <p:extLst>
      <p:ext uri="{BB962C8B-B14F-4D97-AF65-F5344CB8AC3E}">
        <p14:creationId xmlns:p14="http://schemas.microsoft.com/office/powerpoint/2010/main" val="4074866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10" presetClass="entr" presetSubtype="0" fill="hold"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3" grpId="0"/>
      <p:bldP spid="3" grpId="0"/>
      <p:bldP spid="4" grpId="0" animBg="1"/>
      <p:bldP spid="10" grpId="0" animBg="1"/>
      <p:bldP spid="5" grpId="0" animBg="1"/>
      <p:bldP spid="12"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Nội Dung</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E3766ABB-7EF3-4128-89BD-AF9AB082F2FC}"/>
              </a:ext>
            </a:extLst>
          </p:cNvPr>
          <p:cNvSpPr>
            <a:spLocks noGrp="1"/>
          </p:cNvSpPr>
          <p:nvPr>
            <p:ph type="sldNum" sz="quarter" idx="4294967295"/>
          </p:nvPr>
        </p:nvSpPr>
        <p:spPr>
          <a:xfrm>
            <a:off x="8476488" y="4614297"/>
            <a:ext cx="576064" cy="369332"/>
          </a:xfrm>
          <a:prstGeom prst="rect">
            <a:avLst/>
          </a:prstGeom>
        </p:spPr>
        <p:txBody>
          <a:bodyPr/>
          <a:lstStyle/>
          <a:p>
            <a:fld id="{2E9D0601-AD5E-470A-A05D-6619E3A3DD8E}" type="slidenum">
              <a:rPr lang="vi-VN" smtClean="0"/>
              <a:pPr/>
              <a:t>8</a:t>
            </a:fld>
            <a:endParaRPr lang="vi-VN"/>
          </a:p>
        </p:txBody>
      </p:sp>
    </p:spTree>
    <p:extLst>
      <p:ext uri="{BB962C8B-B14F-4D97-AF65-F5344CB8AC3E}">
        <p14:creationId xmlns:p14="http://schemas.microsoft.com/office/powerpoint/2010/main" val="390026094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a:latin typeface="Georgia" panose="02040502050405020303" pitchFamily="18" charset="0"/>
              </a:rPr>
              <a:t>Nội Dung</a:t>
            </a:r>
            <a:endParaRPr lang="ko-KR" altLang="en-US">
              <a:latin typeface="Georgia" panose="02040502050405020303" pitchFamily="18" charset="0"/>
            </a:endParaRPr>
          </a:p>
        </p:txBody>
      </p:sp>
      <p:sp>
        <p:nvSpPr>
          <p:cNvPr id="3" name="Slide Number Placeholder 2">
            <a:extLst>
              <a:ext uri="{FF2B5EF4-FFF2-40B4-BE49-F238E27FC236}">
                <a16:creationId xmlns:a16="http://schemas.microsoft.com/office/drawing/2014/main" id="{94F3E527-4522-48F2-97AA-277CF1C08F8C}"/>
              </a:ext>
            </a:extLst>
          </p:cNvPr>
          <p:cNvSpPr>
            <a:spLocks noGrp="1"/>
          </p:cNvSpPr>
          <p:nvPr>
            <p:ph type="sldNum" sz="quarter" idx="14"/>
          </p:nvPr>
        </p:nvSpPr>
        <p:spPr>
          <a:xfrm>
            <a:off x="8479968" y="4666329"/>
            <a:ext cx="576064" cy="274637"/>
          </a:xfrm>
          <a:prstGeom prst="rect">
            <a:avLst/>
          </a:prstGeom>
        </p:spPr>
        <p:txBody>
          <a:bodyPr/>
          <a:lstStyle/>
          <a:p>
            <a:fld id="{2E9D0601-AD5E-470A-A05D-6619E3A3DD8E}" type="slidenum">
              <a:rPr lang="vi-VN" smtClean="0"/>
              <a:pPr/>
              <a:t>9</a:t>
            </a:fld>
            <a:endParaRPr lang="vi-VN" dirty="0"/>
          </a:p>
        </p:txBody>
      </p:sp>
      <p:grpSp>
        <p:nvGrpSpPr>
          <p:cNvPr id="12" name="Group 11">
            <a:extLst>
              <a:ext uri="{FF2B5EF4-FFF2-40B4-BE49-F238E27FC236}">
                <a16:creationId xmlns:a16="http://schemas.microsoft.com/office/drawing/2014/main" id="{8FC2D318-2B8E-4167-BF8A-9FACCAA3EFEB}"/>
              </a:ext>
            </a:extLst>
          </p:cNvPr>
          <p:cNvGrpSpPr/>
          <p:nvPr/>
        </p:nvGrpSpPr>
        <p:grpSpPr>
          <a:xfrm>
            <a:off x="428418" y="1211414"/>
            <a:ext cx="3705951" cy="798743"/>
            <a:chOff x="683568" y="1978118"/>
            <a:chExt cx="3705951" cy="798743"/>
          </a:xfrm>
        </p:grpSpPr>
        <p:sp>
          <p:nvSpPr>
            <p:cNvPr id="20" name="Rectangle 19"/>
            <p:cNvSpPr/>
            <p:nvPr/>
          </p:nvSpPr>
          <p:spPr>
            <a:xfrm>
              <a:off x="683568" y="201382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0" name="TextBox 29"/>
            <p:cNvSpPr txBox="1"/>
            <p:nvPr/>
          </p:nvSpPr>
          <p:spPr>
            <a:xfrm>
              <a:off x="1503090" y="2002995"/>
              <a:ext cx="2371794" cy="400110"/>
            </a:xfrm>
            <a:prstGeom prst="rect">
              <a:avLst/>
            </a:prstGeom>
            <a:noFill/>
          </p:spPr>
          <p:txBody>
            <a:bodyPr wrap="square" rtlCol="0">
              <a:spAutoFit/>
            </a:bodyPr>
            <a:lstStyle/>
            <a:p>
              <a:pPr algn="r"/>
              <a:r>
                <a:rPr lang="en-US" altLang="ko-KR" sz="2000" b="1" dirty="0" err="1">
                  <a:solidFill>
                    <a:schemeClr val="bg1"/>
                  </a:solidFill>
                  <a:latin typeface="Georgia" panose="02040502050405020303" pitchFamily="18" charset="0"/>
                  <a:cs typeface="Arial" pitchFamily="34" charset="0"/>
                </a:rPr>
                <a:t>ChatBot</a:t>
              </a:r>
              <a:endParaRPr lang="ko-KR" altLang="en-US" sz="2000" b="1" dirty="0">
                <a:solidFill>
                  <a:schemeClr val="bg1"/>
                </a:solidFill>
                <a:latin typeface="Georgia" panose="02040502050405020303" pitchFamily="18" charset="0"/>
                <a:cs typeface="Arial" pitchFamily="34" charset="0"/>
              </a:endParaRPr>
            </a:p>
          </p:txBody>
        </p:sp>
        <p:sp>
          <p:nvSpPr>
            <p:cNvPr id="37" name="TextBox 36"/>
            <p:cNvSpPr txBox="1"/>
            <p:nvPr/>
          </p:nvSpPr>
          <p:spPr>
            <a:xfrm>
              <a:off x="786278" y="2407529"/>
              <a:ext cx="3399605" cy="369332"/>
            </a:xfrm>
            <a:prstGeom prst="rect">
              <a:avLst/>
            </a:prstGeom>
            <a:noFill/>
          </p:spPr>
          <p:txBody>
            <a:bodyPr wrap="square" rtlCol="0">
              <a:spAutoFit/>
            </a:bodyPr>
            <a:lstStyle/>
            <a:p>
              <a:pPr algn="r"/>
              <a:r>
                <a:rPr lang="en-US" altLang="ko-KR" dirty="0" err="1">
                  <a:solidFill>
                    <a:schemeClr val="tx1">
                      <a:lumMod val="75000"/>
                      <a:lumOff val="25000"/>
                    </a:schemeClr>
                  </a:solidFill>
                  <a:latin typeface="Georgia" panose="02040502050405020303" pitchFamily="18" charset="0"/>
                  <a:cs typeface="Arial" pitchFamily="34" charset="0"/>
                </a:rPr>
                <a:t>Giới</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thiệu</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tổng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quan</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về</a:t>
              </a:r>
              <a:r>
                <a:rPr lang="en-US" altLang="ko-KR" dirty="0">
                  <a:solidFill>
                    <a:schemeClr val="tx1">
                      <a:lumMod val="75000"/>
                      <a:lumOff val="25000"/>
                    </a:schemeClr>
                  </a:solidFill>
                  <a:latin typeface="Georgia" panose="02040502050405020303" pitchFamily="18" charset="0"/>
                  <a:cs typeface="Arial" pitchFamily="34" charset="0"/>
                </a:rPr>
                <a:t> chatbot</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42" name="Oval 41">
              <a:extLst>
                <a:ext uri="{FF2B5EF4-FFF2-40B4-BE49-F238E27FC236}">
                  <a16:creationId xmlns:a16="http://schemas.microsoft.com/office/drawing/2014/main" id="{7E81DB97-C385-42D8-9C98-1945FF1F2179}"/>
                </a:ext>
              </a:extLst>
            </p:cNvPr>
            <p:cNvSpPr/>
            <p:nvPr/>
          </p:nvSpPr>
          <p:spPr>
            <a:xfrm>
              <a:off x="3885442" y="2029450"/>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1" name="TextBox 40">
              <a:extLst>
                <a:ext uri="{FF2B5EF4-FFF2-40B4-BE49-F238E27FC236}">
                  <a16:creationId xmlns:a16="http://schemas.microsoft.com/office/drawing/2014/main" id="{F73DDA2F-2166-44C6-B4E9-44A3C1C0B6E7}"/>
                </a:ext>
              </a:extLst>
            </p:cNvPr>
            <p:cNvSpPr txBox="1"/>
            <p:nvPr/>
          </p:nvSpPr>
          <p:spPr>
            <a:xfrm>
              <a:off x="3845684" y="1978118"/>
              <a:ext cx="533522" cy="400110"/>
            </a:xfrm>
            <a:prstGeom prst="rect">
              <a:avLst/>
            </a:prstGeom>
            <a:noFill/>
          </p:spPr>
          <p:txBody>
            <a:bodyPr wrap="square" rtlCol="0">
              <a:spAutoFit/>
            </a:bodyPr>
            <a:lstStyle/>
            <a:p>
              <a:pPr algn="ctr"/>
              <a:r>
                <a:rPr lang="en-US" altLang="ko-KR" sz="2000" b="1" dirty="0">
                  <a:solidFill>
                    <a:schemeClr val="accent1"/>
                  </a:solidFill>
                  <a:latin typeface="Georgia" panose="02040502050405020303" pitchFamily="18" charset="0"/>
                  <a:cs typeface="Arial" pitchFamily="34" charset="0"/>
                </a:rPr>
                <a:t>01</a:t>
              </a:r>
              <a:endParaRPr lang="ko-KR" altLang="en-US" sz="2000" b="1" dirty="0">
                <a:solidFill>
                  <a:schemeClr val="accent1"/>
                </a:solidFill>
                <a:latin typeface="Georgia" panose="02040502050405020303" pitchFamily="18" charset="0"/>
                <a:cs typeface="Arial" pitchFamily="34" charset="0"/>
              </a:endParaRPr>
            </a:p>
          </p:txBody>
        </p:sp>
      </p:grpSp>
      <p:sp>
        <p:nvSpPr>
          <p:cNvPr id="44" name="Oval 43">
            <a:extLst>
              <a:ext uri="{FF2B5EF4-FFF2-40B4-BE49-F238E27FC236}">
                <a16:creationId xmlns:a16="http://schemas.microsoft.com/office/drawing/2014/main" id="{BB1E95EB-7461-47EA-A78E-7D05CF37FF5B}"/>
              </a:ext>
            </a:extLst>
          </p:cNvPr>
          <p:cNvSpPr/>
          <p:nvPr/>
        </p:nvSpPr>
        <p:spPr>
          <a:xfrm>
            <a:off x="4880389" y="2754304"/>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grpSp>
        <p:nvGrpSpPr>
          <p:cNvPr id="5" name="Group 4">
            <a:extLst>
              <a:ext uri="{FF2B5EF4-FFF2-40B4-BE49-F238E27FC236}">
                <a16:creationId xmlns:a16="http://schemas.microsoft.com/office/drawing/2014/main" id="{BFF29600-DEA6-42B7-880D-E0D95F747388}"/>
              </a:ext>
            </a:extLst>
          </p:cNvPr>
          <p:cNvGrpSpPr/>
          <p:nvPr/>
        </p:nvGrpSpPr>
        <p:grpSpPr>
          <a:xfrm>
            <a:off x="4146092" y="2166975"/>
            <a:ext cx="4242332" cy="795168"/>
            <a:chOff x="4844467" y="2706952"/>
            <a:chExt cx="4242332" cy="795168"/>
          </a:xfrm>
        </p:grpSpPr>
        <p:sp>
          <p:nvSpPr>
            <p:cNvPr id="25" name="Rectangle 24"/>
            <p:cNvSpPr/>
            <p:nvPr/>
          </p:nvSpPr>
          <p:spPr>
            <a:xfrm>
              <a:off x="4872859" y="2738677"/>
              <a:ext cx="421394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grpSp>
          <p:nvGrpSpPr>
            <p:cNvPr id="4" name="Group 3">
              <a:extLst>
                <a:ext uri="{FF2B5EF4-FFF2-40B4-BE49-F238E27FC236}">
                  <a16:creationId xmlns:a16="http://schemas.microsoft.com/office/drawing/2014/main" id="{31BF603F-DD5A-40C7-A5F9-3A1ECBD394AE}"/>
                </a:ext>
              </a:extLst>
            </p:cNvPr>
            <p:cNvGrpSpPr/>
            <p:nvPr/>
          </p:nvGrpSpPr>
          <p:grpSpPr>
            <a:xfrm>
              <a:off x="4844467" y="2706952"/>
              <a:ext cx="3944336" cy="795168"/>
              <a:chOff x="4844467" y="2706952"/>
              <a:chExt cx="3944336" cy="795168"/>
            </a:xfrm>
          </p:grpSpPr>
          <p:sp>
            <p:nvSpPr>
              <p:cNvPr id="28" name="TextBox 27"/>
              <p:cNvSpPr txBox="1"/>
              <p:nvPr/>
            </p:nvSpPr>
            <p:spPr>
              <a:xfrm>
                <a:off x="5337399" y="2718621"/>
                <a:ext cx="2691053" cy="400110"/>
              </a:xfrm>
              <a:prstGeom prst="rect">
                <a:avLst/>
              </a:prstGeom>
              <a:noFill/>
            </p:spPr>
            <p:txBody>
              <a:bodyPr wrap="square" rtlCol="0">
                <a:spAutoFit/>
              </a:bodyPr>
              <a:lstStyle/>
              <a:p>
                <a:r>
                  <a:rPr lang="vi-VN" altLang="ko-KR" sz="2000" b="1" dirty="0">
                    <a:solidFill>
                      <a:schemeClr val="bg1"/>
                    </a:solidFill>
                    <a:latin typeface="Georgia" panose="02040502050405020303" pitchFamily="18" charset="0"/>
                    <a:cs typeface="Arial" pitchFamily="34" charset="0"/>
                  </a:rPr>
                  <a:t>Cơ sở lý thuyết</a:t>
                </a:r>
                <a:endParaRPr lang="ko-KR" altLang="en-US" sz="2000" b="1" dirty="0">
                  <a:solidFill>
                    <a:schemeClr val="bg1"/>
                  </a:solidFill>
                  <a:latin typeface="Georgia" panose="02040502050405020303" pitchFamily="18" charset="0"/>
                  <a:cs typeface="Arial" pitchFamily="34" charset="0"/>
                </a:endParaRPr>
              </a:p>
            </p:txBody>
          </p:sp>
          <p:sp>
            <p:nvSpPr>
              <p:cNvPr id="35" name="TextBox 34"/>
              <p:cNvSpPr txBox="1"/>
              <p:nvPr/>
            </p:nvSpPr>
            <p:spPr>
              <a:xfrm>
                <a:off x="4874965" y="3132788"/>
                <a:ext cx="3913838" cy="369332"/>
              </a:xfrm>
              <a:prstGeom prst="rect">
                <a:avLst/>
              </a:prstGeom>
              <a:noFill/>
            </p:spPr>
            <p:txBody>
              <a:bodyPr wrap="square" rtlCol="0">
                <a:spAutoFit/>
              </a:bodyPr>
              <a:lstStyle/>
              <a:p>
                <a:r>
                  <a:rPr lang="vi-VN" altLang="ko-KR" dirty="0">
                    <a:solidFill>
                      <a:schemeClr val="tx1">
                        <a:lumMod val="75000"/>
                        <a:lumOff val="25000"/>
                      </a:schemeClr>
                    </a:solidFill>
                    <a:latin typeface="Georgia" panose="02040502050405020303" pitchFamily="18" charset="0"/>
                    <a:cs typeface="Arial" pitchFamily="34" charset="0"/>
                  </a:rPr>
                  <a:t>C</a:t>
                </a:r>
                <a:r>
                  <a:rPr lang="en-US" altLang="ko-KR" dirty="0">
                    <a:solidFill>
                      <a:schemeClr val="tx1">
                        <a:lumMod val="75000"/>
                        <a:lumOff val="25000"/>
                      </a:schemeClr>
                    </a:solidFill>
                    <a:latin typeface="Georgia" panose="02040502050405020303" pitchFamily="18" charset="0"/>
                    <a:cs typeface="Arial" pitchFamily="34" charset="0"/>
                  </a:rPr>
                  <a:t>ơ</a:t>
                </a:r>
                <a:r>
                  <a:rPr lang="vi-VN" altLang="ko-KR" dirty="0">
                    <a:solidFill>
                      <a:schemeClr val="tx1">
                        <a:lumMod val="75000"/>
                        <a:lumOff val="25000"/>
                      </a:schemeClr>
                    </a:solidFill>
                    <a:latin typeface="Georgia" panose="02040502050405020303" pitchFamily="18" charset="0"/>
                    <a:cs typeface="Arial" pitchFamily="34" charset="0"/>
                  </a:rPr>
                  <a:t> sở lý thuyết để xây dựng mô hình</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43" name="TextBox 42">
                <a:extLst>
                  <a:ext uri="{FF2B5EF4-FFF2-40B4-BE49-F238E27FC236}">
                    <a16:creationId xmlns:a16="http://schemas.microsoft.com/office/drawing/2014/main" id="{25C186B1-AE23-4ED8-B6C5-7692BF8E95F6}"/>
                  </a:ext>
                </a:extLst>
              </p:cNvPr>
              <p:cNvSpPr txBox="1"/>
              <p:nvPr/>
            </p:nvSpPr>
            <p:spPr>
              <a:xfrm>
                <a:off x="4844467" y="2706952"/>
                <a:ext cx="533522" cy="400110"/>
              </a:xfrm>
              <a:prstGeom prst="rect">
                <a:avLst/>
              </a:prstGeom>
              <a:noFill/>
            </p:spPr>
            <p:txBody>
              <a:bodyPr wrap="square" rtlCol="0">
                <a:spAutoFit/>
              </a:bodyPr>
              <a:lstStyle/>
              <a:p>
                <a:pPr algn="ctr"/>
                <a:r>
                  <a:rPr lang="en-US" altLang="ko-KR" sz="2000" b="1" dirty="0">
                    <a:solidFill>
                      <a:schemeClr val="bg1"/>
                    </a:solidFill>
                    <a:latin typeface="Georgia" panose="02040502050405020303" pitchFamily="18" charset="0"/>
                    <a:cs typeface="Arial" pitchFamily="34" charset="0"/>
                  </a:rPr>
                  <a:t>02</a:t>
                </a:r>
                <a:endParaRPr lang="ko-KR" altLang="en-US" sz="2000" b="1" dirty="0">
                  <a:solidFill>
                    <a:schemeClr val="bg1"/>
                  </a:solidFill>
                  <a:latin typeface="Georgia" panose="02040502050405020303" pitchFamily="18" charset="0"/>
                  <a:cs typeface="Arial" pitchFamily="34" charset="0"/>
                </a:endParaRPr>
              </a:p>
            </p:txBody>
          </p:sp>
        </p:grpSp>
      </p:grpSp>
      <p:grpSp>
        <p:nvGrpSpPr>
          <p:cNvPr id="14" name="Group 13">
            <a:extLst>
              <a:ext uri="{FF2B5EF4-FFF2-40B4-BE49-F238E27FC236}">
                <a16:creationId xmlns:a16="http://schemas.microsoft.com/office/drawing/2014/main" id="{63D1768F-91FF-4108-825C-AE972637328B}"/>
              </a:ext>
            </a:extLst>
          </p:cNvPr>
          <p:cNvGrpSpPr/>
          <p:nvPr/>
        </p:nvGrpSpPr>
        <p:grpSpPr>
          <a:xfrm>
            <a:off x="317069" y="3133344"/>
            <a:ext cx="3817300" cy="1106306"/>
            <a:chOff x="572219" y="3426190"/>
            <a:chExt cx="3817300" cy="1106306"/>
          </a:xfrm>
        </p:grpSpPr>
        <p:sp>
          <p:nvSpPr>
            <p:cNvPr id="23" name="Rectangle 22"/>
            <p:cNvSpPr/>
            <p:nvPr/>
          </p:nvSpPr>
          <p:spPr>
            <a:xfrm>
              <a:off x="683568" y="3490403"/>
              <a:ext cx="3705951"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latin typeface="Georgia" panose="02040502050405020303" pitchFamily="18" charset="0"/>
              </a:endParaRPr>
            </a:p>
          </p:txBody>
        </p:sp>
        <p:sp>
          <p:nvSpPr>
            <p:cNvPr id="32" name="TextBox 31"/>
            <p:cNvSpPr txBox="1"/>
            <p:nvPr/>
          </p:nvSpPr>
          <p:spPr>
            <a:xfrm>
              <a:off x="689309" y="3450293"/>
              <a:ext cx="3277196" cy="400110"/>
            </a:xfrm>
            <a:prstGeom prst="rect">
              <a:avLst/>
            </a:prstGeom>
            <a:noFill/>
          </p:spPr>
          <p:txBody>
            <a:bodyPr wrap="square" rtlCol="0">
              <a:spAutoFit/>
            </a:bodyPr>
            <a:lstStyle/>
            <a:p>
              <a:r>
                <a:rPr lang="en-US" altLang="ko-KR" sz="2000" b="1" dirty="0">
                  <a:solidFill>
                    <a:schemeClr val="bg1"/>
                  </a:solidFill>
                  <a:latin typeface="Georgia" panose="02040502050405020303" pitchFamily="18" charset="0"/>
                  <a:cs typeface="Arial" pitchFamily="34" charset="0"/>
                </a:rPr>
                <a:t>Ph</a:t>
              </a:r>
              <a:r>
                <a:rPr lang="vi-VN" altLang="ko-KR" sz="2000" b="1" dirty="0">
                  <a:solidFill>
                    <a:schemeClr val="bg1"/>
                  </a:solidFill>
                  <a:latin typeface="Georgia" panose="02040502050405020303" pitchFamily="18" charset="0"/>
                  <a:cs typeface="Arial" pitchFamily="34" charset="0"/>
                </a:rPr>
                <a:t>ư</a:t>
              </a:r>
              <a:r>
                <a:rPr lang="en-US" altLang="ko-KR" sz="2000" b="1" dirty="0" err="1">
                  <a:solidFill>
                    <a:schemeClr val="bg1"/>
                  </a:solidFill>
                  <a:latin typeface="Georgia" panose="02040502050405020303" pitchFamily="18" charset="0"/>
                  <a:cs typeface="Arial" pitchFamily="34" charset="0"/>
                </a:rPr>
                <a:t>ơng</a:t>
              </a:r>
              <a:r>
                <a:rPr lang="en-US" altLang="ko-KR" sz="2000" b="1" dirty="0">
                  <a:solidFill>
                    <a:schemeClr val="bg1"/>
                  </a:solidFill>
                  <a:latin typeface="Georgia" panose="02040502050405020303" pitchFamily="18" charset="0"/>
                  <a:cs typeface="Arial" pitchFamily="34" charset="0"/>
                </a:rPr>
                <a:t> </a:t>
              </a:r>
              <a:r>
                <a:rPr lang="en-US" altLang="ko-KR" sz="2000" b="1" dirty="0" err="1">
                  <a:solidFill>
                    <a:schemeClr val="bg1"/>
                  </a:solidFill>
                  <a:latin typeface="Georgia" panose="02040502050405020303" pitchFamily="18" charset="0"/>
                  <a:cs typeface="Arial" pitchFamily="34" charset="0"/>
                </a:rPr>
                <a:t>pháp</a:t>
              </a:r>
              <a:r>
                <a:rPr lang="en-US" altLang="ko-KR" sz="2000" b="1" dirty="0">
                  <a:solidFill>
                    <a:schemeClr val="bg1"/>
                  </a:solidFill>
                  <a:latin typeface="Georgia" panose="02040502050405020303" pitchFamily="18" charset="0"/>
                  <a:cs typeface="Arial" pitchFamily="34" charset="0"/>
                </a:rPr>
                <a:t> </a:t>
              </a:r>
              <a:r>
                <a:rPr lang="en-US" altLang="ko-KR" sz="2000" b="1" dirty="0" err="1">
                  <a:solidFill>
                    <a:schemeClr val="bg1"/>
                  </a:solidFill>
                  <a:latin typeface="Georgia" panose="02040502050405020303" pitchFamily="18" charset="0"/>
                  <a:cs typeface="Arial" pitchFamily="34" charset="0"/>
                </a:rPr>
                <a:t>thực</a:t>
              </a:r>
              <a:r>
                <a:rPr lang="en-US" altLang="ko-KR" sz="2000" b="1" dirty="0">
                  <a:solidFill>
                    <a:schemeClr val="bg1"/>
                  </a:solidFill>
                  <a:latin typeface="Georgia" panose="02040502050405020303" pitchFamily="18" charset="0"/>
                  <a:cs typeface="Arial" pitchFamily="34" charset="0"/>
                </a:rPr>
                <a:t> </a:t>
              </a:r>
              <a:r>
                <a:rPr lang="en-US" altLang="ko-KR" sz="2000" b="1" dirty="0" err="1">
                  <a:solidFill>
                    <a:schemeClr val="bg1"/>
                  </a:solidFill>
                  <a:latin typeface="Georgia" panose="02040502050405020303" pitchFamily="18" charset="0"/>
                  <a:cs typeface="Arial" pitchFamily="34" charset="0"/>
                </a:rPr>
                <a:t>hiện</a:t>
              </a:r>
              <a:endParaRPr lang="ko-KR" altLang="en-US" sz="2000" b="1" dirty="0">
                <a:solidFill>
                  <a:schemeClr val="bg1"/>
                </a:solidFill>
                <a:latin typeface="Georgia" panose="02040502050405020303" pitchFamily="18" charset="0"/>
                <a:cs typeface="Arial" pitchFamily="34" charset="0"/>
              </a:endParaRPr>
            </a:p>
          </p:txBody>
        </p:sp>
        <p:sp>
          <p:nvSpPr>
            <p:cNvPr id="39" name="TextBox 38"/>
            <p:cNvSpPr txBox="1"/>
            <p:nvPr/>
          </p:nvSpPr>
          <p:spPr>
            <a:xfrm>
              <a:off x="572219" y="3886165"/>
              <a:ext cx="3502315" cy="646331"/>
            </a:xfrm>
            <a:prstGeom prst="rect">
              <a:avLst/>
            </a:prstGeom>
            <a:noFill/>
          </p:spPr>
          <p:txBody>
            <a:bodyPr wrap="square" rtlCol="0">
              <a:spAutoFit/>
            </a:bodyPr>
            <a:lstStyle/>
            <a:p>
              <a:pPr algn="ctr"/>
              <a:r>
                <a:rPr lang="en-US" altLang="ko-KR" dirty="0" err="1">
                  <a:solidFill>
                    <a:schemeClr val="tx1">
                      <a:lumMod val="75000"/>
                      <a:lumOff val="25000"/>
                    </a:schemeClr>
                  </a:solidFill>
                  <a:latin typeface="Georgia" panose="02040502050405020303" pitchFamily="18" charset="0"/>
                  <a:cs typeface="Arial" pitchFamily="34" charset="0"/>
                </a:rPr>
                <a:t>Các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ơng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pháp</a:t>
              </a:r>
              <a:r>
                <a:rPr lang="en-US" altLang="ko-KR" dirty="0">
                  <a:solidFill>
                    <a:schemeClr val="tx1">
                      <a:lumMod val="75000"/>
                      <a:lumOff val="25000"/>
                    </a:schemeClr>
                  </a:solidFill>
                  <a:latin typeface="Georgia" panose="02040502050405020303" pitchFamily="18" charset="0"/>
                  <a:cs typeface="Arial" pitchFamily="34" charset="0"/>
                </a:rPr>
                <a:t> đ</a:t>
              </a:r>
              <a:r>
                <a:rPr lang="vi-VN" altLang="ko-KR" dirty="0">
                  <a:solidFill>
                    <a:schemeClr val="tx1">
                      <a:lumMod val="75000"/>
                      <a:lumOff val="25000"/>
                    </a:schemeClr>
                  </a:solidFill>
                  <a:latin typeface="Georgia" panose="02040502050405020303" pitchFamily="18" charset="0"/>
                  <a:cs typeface="Arial" pitchFamily="34" charset="0"/>
                </a:rPr>
                <a:t>ư</a:t>
              </a:r>
              <a:r>
                <a:rPr lang="en-US" altLang="ko-KR" dirty="0" err="1">
                  <a:solidFill>
                    <a:schemeClr val="tx1">
                      <a:lumMod val="75000"/>
                      <a:lumOff val="25000"/>
                    </a:schemeClr>
                  </a:solidFill>
                  <a:latin typeface="Georgia" panose="02040502050405020303" pitchFamily="18" charset="0"/>
                  <a:cs typeface="Arial" pitchFamily="34" charset="0"/>
                </a:rPr>
                <a:t>ợc</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sử</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dụng</a:t>
              </a:r>
              <a:r>
                <a:rPr lang="en-US" altLang="ko-KR" dirty="0">
                  <a:solidFill>
                    <a:schemeClr val="tx1">
                      <a:lumMod val="75000"/>
                      <a:lumOff val="25000"/>
                    </a:schemeClr>
                  </a:solidFill>
                  <a:latin typeface="Georgia" panose="02040502050405020303" pitchFamily="18" charset="0"/>
                  <a:cs typeface="Arial" pitchFamily="34" charset="0"/>
                </a:rPr>
                <a:t> </a:t>
              </a:r>
              <a:r>
                <a:rPr lang="vi-VN" altLang="ko-KR" dirty="0">
                  <a:solidFill>
                    <a:schemeClr val="tx1">
                      <a:lumMod val="75000"/>
                      <a:lumOff val="25000"/>
                    </a:schemeClr>
                  </a:solidFill>
                  <a:latin typeface="Georgia" panose="02040502050405020303" pitchFamily="18" charset="0"/>
                  <a:cs typeface="Arial" pitchFamily="34" charset="0"/>
                </a:rPr>
                <a:t>khi </a:t>
              </a:r>
              <a:r>
                <a:rPr lang="en-US" altLang="ko-KR" dirty="0" err="1">
                  <a:solidFill>
                    <a:schemeClr val="tx1">
                      <a:lumMod val="75000"/>
                      <a:lumOff val="25000"/>
                    </a:schemeClr>
                  </a:solidFill>
                  <a:latin typeface="Georgia" panose="02040502050405020303" pitchFamily="18" charset="0"/>
                  <a:cs typeface="Arial" pitchFamily="34" charset="0"/>
                </a:rPr>
                <a:t>xây</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dựng</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mô</a:t>
              </a:r>
              <a:r>
                <a:rPr lang="en-US" altLang="ko-KR" dirty="0">
                  <a:solidFill>
                    <a:schemeClr val="tx1">
                      <a:lumMod val="75000"/>
                      <a:lumOff val="25000"/>
                    </a:schemeClr>
                  </a:solidFill>
                  <a:latin typeface="Georgia" panose="02040502050405020303" pitchFamily="18" charset="0"/>
                  <a:cs typeface="Arial" pitchFamily="34" charset="0"/>
                </a:rPr>
                <a:t> </a:t>
              </a:r>
              <a:r>
                <a:rPr lang="en-US" altLang="ko-KR" dirty="0" err="1">
                  <a:solidFill>
                    <a:schemeClr val="tx1">
                      <a:lumMod val="75000"/>
                      <a:lumOff val="25000"/>
                    </a:schemeClr>
                  </a:solidFill>
                  <a:latin typeface="Georgia" panose="02040502050405020303" pitchFamily="18" charset="0"/>
                  <a:cs typeface="Arial" pitchFamily="34" charset="0"/>
                </a:rPr>
                <a:t>hình</a:t>
              </a:r>
              <a:endParaRPr lang="ko-KR" altLang="en-US" dirty="0">
                <a:solidFill>
                  <a:schemeClr val="tx1">
                    <a:lumMod val="75000"/>
                    <a:lumOff val="25000"/>
                  </a:schemeClr>
                </a:solidFill>
                <a:latin typeface="Georgia" panose="02040502050405020303" pitchFamily="18" charset="0"/>
                <a:cs typeface="Arial" pitchFamily="34" charset="0"/>
              </a:endParaRPr>
            </a:p>
          </p:txBody>
        </p:sp>
        <p:sp>
          <p:nvSpPr>
            <p:cNvPr id="46" name="Oval 45">
              <a:extLst>
                <a:ext uri="{FF2B5EF4-FFF2-40B4-BE49-F238E27FC236}">
                  <a16:creationId xmlns:a16="http://schemas.microsoft.com/office/drawing/2014/main" id="{438D81AB-3F13-4854-964B-F6FFB97E00E0}"/>
                </a:ext>
              </a:extLst>
            </p:cNvPr>
            <p:cNvSpPr/>
            <p:nvPr/>
          </p:nvSpPr>
          <p:spPr>
            <a:xfrm>
              <a:off x="3881397" y="3497298"/>
              <a:ext cx="462096" cy="32874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latin typeface="Georgia" panose="02040502050405020303" pitchFamily="18" charset="0"/>
              </a:endParaRPr>
            </a:p>
          </p:txBody>
        </p:sp>
        <p:sp>
          <p:nvSpPr>
            <p:cNvPr id="45" name="TextBox 44">
              <a:extLst>
                <a:ext uri="{FF2B5EF4-FFF2-40B4-BE49-F238E27FC236}">
                  <a16:creationId xmlns:a16="http://schemas.microsoft.com/office/drawing/2014/main" id="{28518081-749A-4AC4-92CE-5FD8594D8265}"/>
                </a:ext>
              </a:extLst>
            </p:cNvPr>
            <p:cNvSpPr txBox="1"/>
            <p:nvPr/>
          </p:nvSpPr>
          <p:spPr>
            <a:xfrm>
              <a:off x="3843254" y="3426190"/>
              <a:ext cx="533522" cy="400110"/>
            </a:xfrm>
            <a:prstGeom prst="rect">
              <a:avLst/>
            </a:prstGeom>
            <a:noFill/>
          </p:spPr>
          <p:txBody>
            <a:bodyPr wrap="square" rtlCol="0">
              <a:spAutoFit/>
            </a:bodyPr>
            <a:lstStyle/>
            <a:p>
              <a:pPr algn="ctr"/>
              <a:r>
                <a:rPr lang="en-US" altLang="ko-KR" sz="2000" b="1">
                  <a:solidFill>
                    <a:schemeClr val="accent1"/>
                  </a:solidFill>
                  <a:latin typeface="Georgia" panose="02040502050405020303" pitchFamily="18" charset="0"/>
                  <a:cs typeface="Arial" pitchFamily="34" charset="0"/>
                </a:rPr>
                <a:t>03</a:t>
              </a:r>
              <a:endParaRPr lang="ko-KR" altLang="en-US" sz="2000" b="1">
                <a:solidFill>
                  <a:schemeClr val="accent1"/>
                </a:solidFill>
                <a:latin typeface="Georgia" panose="02040502050405020303" pitchFamily="18" charset="0"/>
                <a:cs typeface="Arial" pitchFamily="34" charset="0"/>
              </a:endParaRPr>
            </a:p>
          </p:txBody>
        </p:sp>
      </p:grpSp>
      <p:cxnSp>
        <p:nvCxnSpPr>
          <p:cNvPr id="16" name="Straight Connector 15">
            <a:extLst>
              <a:ext uri="{FF2B5EF4-FFF2-40B4-BE49-F238E27FC236}">
                <a16:creationId xmlns:a16="http://schemas.microsoft.com/office/drawing/2014/main" id="{237722B5-FACB-4520-8322-92FEA59E213A}"/>
              </a:ext>
            </a:extLst>
          </p:cNvPr>
          <p:cNvCxnSpPr/>
          <p:nvPr/>
        </p:nvCxnSpPr>
        <p:spPr>
          <a:xfrm>
            <a:off x="3527884" y="699542"/>
            <a:ext cx="2088232"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626567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fade">
                                      <p:cBhvr>
                                        <p:cTn id="10" dur="500"/>
                                        <p:tgtEl>
                                          <p:spTgt spid="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4"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B9723EF-E238-4573-A5CE-4938F1716EF8}">
  <we:reference id="wa104380121" version="2.0.0.0" store="en-US" storeType="OMEX"/>
  <we:alternateReferences>
    <we:reference id="wa104380121" version="2.0.0.0" store="WA1043801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5845</TotalTime>
  <Words>1871</Words>
  <Application>Microsoft Office PowerPoint</Application>
  <PresentationFormat>On-screen Show (16:9)</PresentationFormat>
  <Paragraphs>402</Paragraphs>
  <Slides>37</Slides>
  <Notes>27</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Cambria Math</vt:lpstr>
      <vt:lpstr>Georgia</vt:lpstr>
      <vt:lpstr>Tahoma</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Vĩ Kudo</cp:lastModifiedBy>
  <cp:revision>1102</cp:revision>
  <dcterms:created xsi:type="dcterms:W3CDTF">2016-12-05T23:26:54Z</dcterms:created>
  <dcterms:modified xsi:type="dcterms:W3CDTF">2019-05-14T14:41:32Z</dcterms:modified>
</cp:coreProperties>
</file>