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5"/>
  </p:notesMasterIdLst>
  <p:handoutMasterIdLst>
    <p:handoutMasterId r:id="rId46"/>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42" r:id="rId39"/>
    <p:sldId id="262" r:id="rId40"/>
    <p:sldId id="328" r:id="rId41"/>
    <p:sldId id="337" r:id="rId42"/>
    <p:sldId id="341" r:id="rId43"/>
    <p:sldId id="343"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42"/>
            <p14:sldId id="262"/>
            <p14:sldId id="328"/>
            <p14:sldId id="337"/>
            <p14:sldId id="341"/>
            <p14:sldId id="343"/>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p:scale>
          <a:sx n="100" d="100"/>
          <a:sy n="100" d="100"/>
        </p:scale>
        <p:origin x="564" y="-60"/>
      </p:cViewPr>
      <p:guideLst>
        <p:guide orient="horz" pos="1393"/>
        <p:guide pos="2880"/>
      </p:guideLst>
    </p:cSldViewPr>
  </p:slideViewPr>
  <p:outlineViewPr>
    <p:cViewPr>
      <p:scale>
        <a:sx n="33" d="100"/>
        <a:sy n="33" d="100"/>
      </p:scale>
      <p:origin x="0" y="-9558"/>
    </p:cViewPr>
  </p:outlineViewPr>
  <p:notesTextViewPr>
    <p:cViewPr>
      <p:scale>
        <a:sx n="125" d="100"/>
        <a:sy n="125" d="100"/>
      </p:scale>
      <p:origin x="0" y="0"/>
    </p:cViewPr>
  </p:notesTextViewPr>
  <p:sorterViewPr>
    <p:cViewPr>
      <p:scale>
        <a:sx n="100" d="100"/>
        <a:sy n="100" d="100"/>
      </p:scale>
      <p:origin x="0" y="-6012"/>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23/05/2019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23/05/2019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Ví dụ, ta có câu: “</a:t>
            </a:r>
            <a:r>
              <a:rPr lang="en-US" sz="1000" kern="1200" dirty="0" err="1">
                <a:solidFill>
                  <a:schemeClr val="tx1"/>
                </a:solidFill>
                <a:latin typeface="+mn-lt"/>
                <a:ea typeface="+mn-ea"/>
                <a:cs typeface="+mn-cs"/>
              </a:rPr>
              <a:t>Thử</a:t>
            </a:r>
            <a:r>
              <a:rPr lang="en-US" sz="1000" kern="1200" dirty="0">
                <a:solidFill>
                  <a:schemeClr val="tx1"/>
                </a:solidFill>
                <a:latin typeface="+mn-lt"/>
                <a:ea typeface="+mn-ea"/>
                <a:cs typeface="+mn-cs"/>
              </a:rPr>
              <a:t> </a:t>
            </a:r>
            <a:r>
              <a:rPr lang="en-US" sz="1000" kern="1200" dirty="0" err="1">
                <a:solidFill>
                  <a:schemeClr val="tx1"/>
                </a:solidFill>
                <a:latin typeface="+mn-lt"/>
                <a:ea typeface="+mn-ea"/>
                <a:cs typeface="+mn-cs"/>
              </a:rPr>
              <a:t>thách</a:t>
            </a:r>
            <a:r>
              <a:rPr lang="en-US" sz="1000" kern="1200" dirty="0">
                <a:solidFill>
                  <a:schemeClr val="tx1"/>
                </a:solidFill>
                <a:latin typeface="+mn-lt"/>
                <a:ea typeface="+mn-ea"/>
                <a:cs typeface="+mn-cs"/>
              </a:rPr>
              <a:t> </a:t>
            </a:r>
            <a:r>
              <a:rPr lang="en-US" sz="1000" kern="1200" dirty="0" err="1">
                <a:solidFill>
                  <a:schemeClr val="tx1"/>
                </a:solidFill>
                <a:latin typeface="+mn-lt"/>
                <a:ea typeface="+mn-ea"/>
                <a:cs typeface="+mn-cs"/>
              </a:rPr>
              <a:t>thần</a:t>
            </a:r>
            <a:r>
              <a:rPr lang="en-US" sz="1000" kern="1200" dirty="0">
                <a:solidFill>
                  <a:schemeClr val="tx1"/>
                </a:solidFill>
                <a:latin typeface="+mn-lt"/>
                <a:ea typeface="+mn-ea"/>
                <a:cs typeface="+mn-cs"/>
              </a:rPr>
              <a:t> t</a:t>
            </a:r>
            <a:r>
              <a:rPr lang="vi-VN" sz="1000" kern="1200" dirty="0">
                <a:solidFill>
                  <a:schemeClr val="tx1"/>
                </a:solidFill>
                <a:latin typeface="+mn-lt"/>
                <a:ea typeface="+mn-ea"/>
                <a:cs typeface="+mn-cs"/>
              </a:rPr>
              <a:t>ư</a:t>
            </a:r>
            <a:r>
              <a:rPr lang="en-US" sz="1000" kern="1200" dirty="0" err="1">
                <a:solidFill>
                  <a:schemeClr val="tx1"/>
                </a:solidFill>
                <a:latin typeface="+mn-lt"/>
                <a:ea typeface="+mn-ea"/>
                <a:cs typeface="+mn-cs"/>
              </a:rPr>
              <a:t>ợng</a:t>
            </a:r>
            <a:r>
              <a:rPr lang="vi-VN" sz="1000" kern="1200" dirty="0">
                <a:solidFill>
                  <a:schemeClr val="tx1"/>
                </a:solidFill>
                <a:latin typeface="+mn-lt"/>
                <a:ea typeface="+mn-ea"/>
                <a:cs typeface="+mn-cs"/>
              </a:rPr>
              <a:t> là chương trình </a:t>
            </a:r>
            <a:r>
              <a:rPr lang="vi-VN" sz="1000" kern="1200" dirty="0">
                <a:solidFill>
                  <a:schemeClr val="accent5"/>
                </a:solidFill>
                <a:latin typeface="+mn-lt"/>
                <a:ea typeface="+mn-ea"/>
                <a:cs typeface="+mn-cs"/>
              </a:rPr>
              <a:t>Hàn Quốc</a:t>
            </a:r>
            <a:r>
              <a:rPr lang="vi-VN" sz="1200" b="0" i="0" kern="1200" dirty="0">
                <a:solidFill>
                  <a:schemeClr val="tx1"/>
                </a:solidFill>
                <a:effectLst/>
                <a:latin typeface="+mn-lt"/>
                <a:ea typeface="+mn-ea"/>
                <a:cs typeface="+mn-cs"/>
              </a:rPr>
              <a:t>” thì ta chỉ cần đọc tới “</a:t>
            </a:r>
            <a:r>
              <a:rPr lang="en-US" sz="1200" b="0" i="1" kern="1200" dirty="0" err="1">
                <a:solidFill>
                  <a:schemeClr val="tx1"/>
                </a:solidFill>
                <a:effectLst/>
                <a:latin typeface="+mn-lt"/>
                <a:ea typeface="+mn-ea"/>
                <a:cs typeface="+mn-cs"/>
              </a:rPr>
              <a:t>Hàn</a:t>
            </a:r>
            <a:r>
              <a:rPr lang="vi-VN" sz="1200" b="0" i="0" kern="1200" dirty="0">
                <a:solidFill>
                  <a:schemeClr val="tx1"/>
                </a:solidFill>
                <a:effectLst/>
                <a:latin typeface="+mn-lt"/>
                <a:ea typeface="+mn-ea"/>
                <a:cs typeface="+mn-cs"/>
              </a:rPr>
              <a:t>” là đủ biết được chữ tiếp theo là “</a:t>
            </a:r>
            <a:r>
              <a:rPr lang="en-US" sz="1200" b="0" i="1" kern="1200" dirty="0" err="1">
                <a:solidFill>
                  <a:schemeClr val="tx1"/>
                </a:solidFill>
                <a:effectLst/>
                <a:latin typeface="+mn-lt"/>
                <a:ea typeface="+mn-ea"/>
                <a:cs typeface="+mn-cs"/>
              </a:rPr>
              <a:t>Quốc</a:t>
            </a:r>
            <a:r>
              <a:rPr lang="vi-VN" sz="1200" b="0" i="0" kern="1200" dirty="0">
                <a:solidFill>
                  <a:schemeClr val="tx1"/>
                </a:solidFill>
                <a:effectLst/>
                <a:latin typeface="+mn-lt"/>
                <a:ea typeface="+mn-ea"/>
                <a:cs typeface="+mn-cs"/>
              </a:rPr>
              <a:t>” rồi. Trong tình huống này, khoảng cách tới thông tin có được cần để dự đoán là nhỏ, nên RNN hoàn toàn có thể học được.</a:t>
            </a:r>
            <a:endParaRPr lang="en-US" sz="1200" b="0" i="0" kern="1200" dirty="0">
              <a:solidFill>
                <a:schemeClr val="tx1"/>
              </a:solidFill>
              <a:effectLst/>
              <a:latin typeface="+mn-lt"/>
              <a:ea typeface="+mn-ea"/>
              <a:cs typeface="+mn-cs"/>
            </a:endParaRPr>
          </a:p>
          <a:p>
            <a:r>
              <a:rPr lang="en-US" dirty="0"/>
              <a:t>- </a:t>
            </a:r>
            <a:r>
              <a:rPr lang="vi-VN" sz="1200" b="0" i="0" kern="1200" dirty="0">
                <a:solidFill>
                  <a:schemeClr val="tx1"/>
                </a:solidFill>
                <a:effectLst/>
                <a:latin typeface="+mn-lt"/>
                <a:ea typeface="+mn-ea"/>
                <a:cs typeface="+mn-cs"/>
              </a:rPr>
              <a:t>Nhưng trong nhiều tình huống ta buộc phải sử dụng nhiều ngữ cảnh hơn để suy luận. Ví dụ, dự đoán chữ cuối cùng trong đoạn: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ở </a:t>
            </a:r>
            <a:r>
              <a:rPr lang="en-US" sz="1000" i="1" kern="1200" dirty="0" err="1">
                <a:solidFill>
                  <a:schemeClr val="tx1"/>
                </a:solidFill>
                <a:latin typeface="+mn-lt"/>
                <a:ea typeface="+mn-ea"/>
                <a:cs typeface="+mn-cs"/>
              </a:rPr>
              <a:t>Việt</a:t>
            </a:r>
            <a:r>
              <a:rPr lang="en-US" sz="1000" i="1" kern="1200" dirty="0">
                <a:solidFill>
                  <a:schemeClr val="tx1"/>
                </a:solidFill>
                <a:latin typeface="+mn-lt"/>
                <a:ea typeface="+mn-ea"/>
                <a:cs typeface="+mn-cs"/>
              </a:rPr>
              <a:t> Nam.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là</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sinh</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viên</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Đại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học</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Cần</a:t>
            </a:r>
            <a:r>
              <a:rPr lang="en-US" sz="1000" i="1" kern="1200" dirty="0">
                <a:solidFill>
                  <a:schemeClr val="tx1"/>
                </a:solidFill>
                <a:latin typeface="+mn-lt"/>
                <a:ea typeface="+mn-ea"/>
                <a:cs typeface="+mn-cs"/>
              </a:rPr>
              <a:t> Th</a:t>
            </a:r>
            <a:r>
              <a:rPr lang="vi-VN" sz="1000" i="1" kern="1200" dirty="0">
                <a:solidFill>
                  <a:schemeClr val="tx1"/>
                </a:solidFill>
                <a:latin typeface="+mn-lt"/>
                <a:ea typeface="+mn-ea"/>
                <a:cs typeface="+mn-cs"/>
              </a:rPr>
              <a:t>ơ</a:t>
            </a:r>
            <a:r>
              <a:rPr lang="en-US" sz="1000" i="1" kern="1200" dirty="0">
                <a:solidFill>
                  <a:schemeClr val="tx1"/>
                </a:solidFill>
                <a:latin typeface="+mn-lt"/>
                <a:ea typeface="+mn-ea"/>
                <a:cs typeface="+mn-cs"/>
              </a:rPr>
              <a:t>. …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nói</a:t>
            </a:r>
            <a:r>
              <a:rPr lang="en-US" sz="1000" i="1" kern="1200" dirty="0">
                <a:solidFill>
                  <a:schemeClr val="tx1"/>
                </a:solidFill>
                <a:latin typeface="+mn-lt"/>
                <a:ea typeface="+mn-ea"/>
                <a:cs typeface="+mn-cs"/>
              </a:rPr>
              <a:t> </a:t>
            </a:r>
            <a:r>
              <a:rPr lang="en-US" sz="1000" i="1" kern="1200" dirty="0" err="1">
                <a:solidFill>
                  <a:schemeClr val="accent5"/>
                </a:solidFill>
                <a:latin typeface="+mn-lt"/>
                <a:ea typeface="+mn-ea"/>
                <a:cs typeface="+mn-cs"/>
              </a:rPr>
              <a:t>tiếng</a:t>
            </a:r>
            <a:r>
              <a:rPr lang="en-US" sz="1000" i="1" kern="1200" dirty="0">
                <a:solidFill>
                  <a:schemeClr val="accent5"/>
                </a:solidFill>
                <a:latin typeface="+mn-lt"/>
                <a:ea typeface="+mn-ea"/>
                <a:cs typeface="+mn-cs"/>
              </a:rPr>
              <a:t> </a:t>
            </a:r>
            <a:r>
              <a:rPr lang="en-US" sz="1000" i="1" kern="1200" dirty="0" err="1">
                <a:solidFill>
                  <a:schemeClr val="accent5"/>
                </a:solidFill>
                <a:latin typeface="+mn-lt"/>
                <a:ea typeface="+mn-ea"/>
                <a:cs typeface="+mn-cs"/>
              </a:rPr>
              <a:t>Việt</a:t>
            </a:r>
            <a:r>
              <a:rPr lang="vi-VN" sz="1200" b="0" i="0" kern="1200" dirty="0">
                <a:solidFill>
                  <a:schemeClr val="tx1"/>
                </a:solidFill>
                <a:effectLst/>
                <a:latin typeface="+mn-lt"/>
                <a:ea typeface="+mn-ea"/>
                <a:cs typeface="+mn-cs"/>
              </a:rPr>
              <a:t>”. Rõ ràng là các thông tin gần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nói</a:t>
            </a:r>
            <a:r>
              <a:rPr lang="vi-VN" sz="1200" b="0" i="0" kern="1200" dirty="0">
                <a:solidFill>
                  <a:schemeClr val="tx1"/>
                </a:solidFill>
                <a:effectLst/>
                <a:latin typeface="+mn-lt"/>
                <a:ea typeface="+mn-ea"/>
                <a:cs typeface="+mn-cs"/>
              </a:rPr>
              <a:t>”) chỉ có phép ta biết được đằng sau nó sẽ là tên của một ngôn ngữ nào đó, còn không thể nào biết được đó là tiếng gì. Muốn biết là tiếng gì, thì ta cần phải có thêm ngữ cảnh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ở </a:t>
            </a:r>
            <a:r>
              <a:rPr lang="en-US" sz="1200" b="0" i="1" kern="1200" dirty="0" err="1">
                <a:solidFill>
                  <a:schemeClr val="tx1"/>
                </a:solidFill>
                <a:effectLst/>
                <a:latin typeface="+mn-lt"/>
                <a:ea typeface="+mn-ea"/>
                <a:cs typeface="+mn-cs"/>
              </a:rPr>
              <a:t>Việt</a:t>
            </a:r>
            <a:r>
              <a:rPr lang="en-US" sz="1200" b="0" i="1" kern="1200" dirty="0">
                <a:solidFill>
                  <a:schemeClr val="tx1"/>
                </a:solidFill>
                <a:effectLst/>
                <a:latin typeface="+mn-lt"/>
                <a:ea typeface="+mn-ea"/>
                <a:cs typeface="+mn-cs"/>
              </a:rPr>
              <a:t> Nam</a:t>
            </a:r>
            <a:r>
              <a:rPr lang="vi-VN" sz="1200" b="0" i="0" kern="1200" dirty="0">
                <a:solidFill>
                  <a:schemeClr val="tx1"/>
                </a:solidFill>
                <a:effectLst/>
                <a:latin typeface="+mn-lt"/>
                <a:ea typeface="+mn-ea"/>
                <a:cs typeface="+mn-cs"/>
              </a:rPr>
              <a:t>” nữa mới có thể suy luận được. </a:t>
            </a:r>
            <a:r>
              <a:rPr lang="en-US" sz="1200" b="0" i="0" kern="1200" dirty="0" err="1">
                <a:solidFill>
                  <a:schemeClr val="tx1"/>
                </a:solidFill>
                <a:effectLst/>
                <a:latin typeface="+mn-lt"/>
                <a:ea typeface="+mn-ea"/>
                <a:cs typeface="+mn-cs"/>
              </a:rPr>
              <a:t>Và</a:t>
            </a:r>
            <a:r>
              <a:rPr lang="vi-VN" sz="1200" b="0" i="0" kern="1200" dirty="0">
                <a:solidFill>
                  <a:schemeClr val="tx1"/>
                </a:solidFill>
                <a:effectLst/>
                <a:latin typeface="+mn-lt"/>
                <a:ea typeface="+mn-ea"/>
                <a:cs typeface="+mn-cs"/>
              </a:rPr>
              <a:t> khoảng cách thông tin lúc này có thể đã khá xa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sau</a:t>
            </a:r>
            <a:r>
              <a:rPr lang="en-US" dirty="0"/>
              <a:t>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171450" indent="-171450">
              <a:buFontTx/>
              <a:buChar char="-"/>
            </a:pPr>
            <a:r>
              <a:rPr lang="en-US" dirty="0" err="1"/>
              <a:t>Câu</a:t>
            </a:r>
            <a:r>
              <a:rPr lang="en-US" dirty="0"/>
              <a:t> </a:t>
            </a:r>
            <a:r>
              <a:rPr lang="en-US" dirty="0" err="1"/>
              <a:t>đầu</a:t>
            </a:r>
            <a:r>
              <a:rPr lang="en-US" dirty="0"/>
              <a:t> </a:t>
            </a:r>
            <a:r>
              <a:rPr lang="en-US" dirty="0" err="1"/>
              <a:t>vào</a:t>
            </a:r>
            <a:r>
              <a:rPr lang="en-US" dirty="0"/>
              <a:t> đ</a:t>
            </a:r>
            <a:r>
              <a:rPr lang="vi-VN" dirty="0"/>
              <a:t>ư</a:t>
            </a:r>
            <a:r>
              <a:rPr lang="en-US" dirty="0" err="1"/>
              <a:t>ợc</a:t>
            </a:r>
            <a:r>
              <a:rPr lang="en-US" dirty="0"/>
              <a:t> </a:t>
            </a:r>
            <a:r>
              <a:rPr lang="en-US" dirty="0" err="1"/>
              <a:t>xử</a:t>
            </a:r>
            <a:r>
              <a:rPr lang="en-US" dirty="0"/>
              <a:t> </a:t>
            </a:r>
            <a:r>
              <a:rPr lang="en-US" dirty="0" err="1"/>
              <a:t>lí</a:t>
            </a:r>
            <a:r>
              <a:rPr lang="en-US" dirty="0"/>
              <a:t> </a:t>
            </a:r>
            <a:r>
              <a:rPr lang="en-US" dirty="0" err="1"/>
              <a:t>tách</a:t>
            </a:r>
            <a:r>
              <a:rPr lang="en-US" dirty="0"/>
              <a:t> </a:t>
            </a:r>
            <a:r>
              <a:rPr lang="en-US" dirty="0" err="1"/>
              <a:t>từ</a:t>
            </a:r>
            <a:r>
              <a:rPr lang="en-US" dirty="0"/>
              <a:t> </a:t>
            </a:r>
            <a:r>
              <a:rPr lang="en-US" dirty="0" err="1"/>
              <a:t>thành</a:t>
            </a:r>
            <a:r>
              <a:rPr lang="en-US" dirty="0"/>
              <a:t> </a:t>
            </a:r>
            <a:r>
              <a:rPr lang="en-US" dirty="0" err="1"/>
              <a:t>từng</a:t>
            </a:r>
            <a:r>
              <a:rPr lang="en-US" dirty="0"/>
              <a:t> </a:t>
            </a:r>
            <a:r>
              <a:rPr lang="en-US" dirty="0" err="1"/>
              <a:t>từng</a:t>
            </a:r>
            <a:r>
              <a:rPr lang="en-US" dirty="0"/>
              <a:t> </a:t>
            </a:r>
            <a:r>
              <a:rPr lang="en-US" dirty="0" err="1"/>
              <a:t>riêng</a:t>
            </a:r>
            <a:r>
              <a:rPr lang="en-US" dirty="0"/>
              <a:t> </a:t>
            </a:r>
            <a:r>
              <a:rPr lang="en-US" dirty="0" err="1"/>
              <a:t>lẻ</a:t>
            </a:r>
            <a:r>
              <a:rPr lang="en-US" dirty="0"/>
              <a:t>, </a:t>
            </a:r>
            <a:r>
              <a:rPr lang="en-US" dirty="0" err="1"/>
              <a:t>sau</a:t>
            </a:r>
            <a:r>
              <a:rPr lang="en-US" dirty="0"/>
              <a:t> </a:t>
            </a:r>
            <a:r>
              <a:rPr lang="en-US" dirty="0" err="1"/>
              <a:t>đó</a:t>
            </a:r>
            <a:r>
              <a:rPr lang="en-US" dirty="0"/>
              <a:t> </a:t>
            </a:r>
            <a:r>
              <a:rPr lang="en-US" dirty="0" err="1"/>
              <a:t>thông</a:t>
            </a:r>
            <a:r>
              <a:rPr lang="en-US" dirty="0"/>
              <a:t> qua word embedding </a:t>
            </a:r>
            <a:r>
              <a:rPr lang="en-US" dirty="0" err="1"/>
              <a:t>chúng</a:t>
            </a:r>
            <a:r>
              <a:rPr lang="en-US" dirty="0"/>
              <a:t> ta </a:t>
            </a:r>
            <a:r>
              <a:rPr lang="en-US" dirty="0" err="1"/>
              <a:t>lấy</a:t>
            </a:r>
            <a:r>
              <a:rPr lang="en-US" dirty="0"/>
              <a:t> đ</a:t>
            </a:r>
            <a:r>
              <a:rPr lang="vi-VN" dirty="0"/>
              <a:t>ư</a:t>
            </a:r>
            <a:r>
              <a:rPr lang="en-US" dirty="0" err="1"/>
              <a:t>ợc</a:t>
            </a:r>
            <a:r>
              <a:rPr lang="en-US" dirty="0"/>
              <a:t> </a:t>
            </a:r>
            <a:r>
              <a:rPr lang="en-US" dirty="0" err="1"/>
              <a:t>phân</a:t>
            </a:r>
            <a:r>
              <a:rPr lang="en-US" dirty="0"/>
              <a:t> </a:t>
            </a:r>
            <a:r>
              <a:rPr lang="en-US" dirty="0" err="1"/>
              <a:t>phối</a:t>
            </a:r>
            <a:r>
              <a:rPr lang="en-US" dirty="0"/>
              <a:t> </a:t>
            </a:r>
            <a:r>
              <a:rPr lang="en-US" dirty="0" err="1"/>
              <a:t>xác</a:t>
            </a:r>
            <a:r>
              <a:rPr lang="en-US" dirty="0"/>
              <a:t> </a:t>
            </a:r>
            <a:r>
              <a:rPr lang="en-US" dirty="0" err="1"/>
              <a:t>xuất</a:t>
            </a:r>
            <a:r>
              <a:rPr lang="en-US" dirty="0"/>
              <a:t> </a:t>
            </a:r>
            <a:r>
              <a:rPr lang="en-US" dirty="0" err="1"/>
              <a:t>của</a:t>
            </a:r>
            <a:r>
              <a:rPr lang="en-US" dirty="0"/>
              <a:t> </a:t>
            </a:r>
            <a:r>
              <a:rPr lang="en-US" dirty="0" err="1"/>
              <a:t>các</a:t>
            </a:r>
            <a:r>
              <a:rPr lang="en-US" dirty="0"/>
              <a:t> </a:t>
            </a:r>
            <a:r>
              <a:rPr lang="en-US" dirty="0" err="1"/>
              <a:t>từ</a:t>
            </a:r>
            <a:r>
              <a:rPr lang="en-US" dirty="0"/>
              <a:t> </a:t>
            </a:r>
            <a:r>
              <a:rPr lang="en-US" dirty="0" err="1"/>
              <a:t>này</a:t>
            </a:r>
            <a:r>
              <a:rPr lang="en-US" dirty="0"/>
              <a:t>. </a:t>
            </a:r>
            <a:r>
              <a:rPr lang="en-US" dirty="0" err="1"/>
              <a:t>Các</a:t>
            </a:r>
            <a:r>
              <a:rPr lang="en-US" dirty="0"/>
              <a:t> </a:t>
            </a:r>
            <a:r>
              <a:rPr lang="en-US" dirty="0" err="1"/>
              <a:t>phân</a:t>
            </a:r>
            <a:r>
              <a:rPr lang="en-US" dirty="0"/>
              <a:t> </a:t>
            </a:r>
            <a:r>
              <a:rPr lang="en-US" dirty="0" err="1"/>
              <a:t>phối</a:t>
            </a:r>
            <a:r>
              <a:rPr lang="en-US" dirty="0"/>
              <a:t> </a:t>
            </a:r>
            <a:r>
              <a:rPr lang="en-US" dirty="0" err="1"/>
              <a:t>xác</a:t>
            </a:r>
            <a:r>
              <a:rPr lang="en-US" dirty="0"/>
              <a:t> </a:t>
            </a:r>
            <a:r>
              <a:rPr lang="en-US" dirty="0" err="1"/>
              <a:t>xuất</a:t>
            </a:r>
            <a:r>
              <a:rPr lang="en-US" dirty="0"/>
              <a:t> </a:t>
            </a:r>
            <a:r>
              <a:rPr lang="en-US" dirty="0" err="1"/>
              <a:t>này</a:t>
            </a:r>
            <a:r>
              <a:rPr lang="en-US" dirty="0"/>
              <a:t> đ</a:t>
            </a:r>
            <a:r>
              <a:rPr lang="vi-VN" dirty="0"/>
              <a:t>ư</a:t>
            </a:r>
            <a:r>
              <a:rPr lang="en-US" dirty="0" err="1"/>
              <a:t>ợc</a:t>
            </a:r>
            <a:r>
              <a:rPr lang="en-US" dirty="0"/>
              <a:t> </a:t>
            </a:r>
            <a:r>
              <a:rPr lang="en-US" dirty="0" err="1"/>
              <a:t>bộ</a:t>
            </a:r>
            <a:r>
              <a:rPr lang="en-US" dirty="0"/>
              <a:t> </a:t>
            </a:r>
            <a:r>
              <a:rPr lang="en-US" dirty="0" err="1"/>
              <a:t>mã</a:t>
            </a:r>
            <a:r>
              <a:rPr lang="en-US" dirty="0"/>
              <a:t> </a:t>
            </a:r>
            <a:r>
              <a:rPr lang="en-US" dirty="0" err="1"/>
              <a:t>hóa</a:t>
            </a:r>
            <a:r>
              <a:rPr lang="en-US" dirty="0"/>
              <a:t> </a:t>
            </a:r>
            <a:r>
              <a:rPr lang="en-US" dirty="0" err="1"/>
              <a:t>mã</a:t>
            </a:r>
            <a:r>
              <a:rPr lang="en-US" dirty="0"/>
              <a:t> </a:t>
            </a:r>
            <a:r>
              <a:rPr lang="en-US" dirty="0" err="1"/>
              <a:t>hóa</a:t>
            </a:r>
            <a:r>
              <a:rPr lang="en-US" dirty="0"/>
              <a:t> </a:t>
            </a:r>
            <a:r>
              <a:rPr lang="en-US" dirty="0" err="1"/>
              <a:t>thành</a:t>
            </a:r>
            <a:r>
              <a:rPr lang="en-US" dirty="0"/>
              <a:t> 1 </a:t>
            </a:r>
            <a:r>
              <a:rPr lang="en-US" dirty="0" err="1"/>
              <a:t>đại</a:t>
            </a:r>
            <a:r>
              <a:rPr lang="en-US" dirty="0"/>
              <a:t> </a:t>
            </a:r>
            <a:r>
              <a:rPr lang="en-US" dirty="0" err="1"/>
              <a:t>diện</a:t>
            </a:r>
            <a:r>
              <a:rPr lang="en-US" dirty="0"/>
              <a:t> </a:t>
            </a:r>
            <a:r>
              <a:rPr lang="en-US" dirty="0" err="1"/>
              <a:t>gọi</a:t>
            </a:r>
            <a:r>
              <a:rPr lang="en-US" dirty="0"/>
              <a:t> </a:t>
            </a:r>
            <a:r>
              <a:rPr lang="en-US" dirty="0" err="1"/>
              <a:t>là</a:t>
            </a:r>
            <a:r>
              <a:rPr lang="en-US" dirty="0"/>
              <a:t> encoded sentence</a:t>
            </a:r>
          </a:p>
          <a:p>
            <a:pPr marL="171450" indent="-171450">
              <a:buFontTx/>
              <a:buChar char="-"/>
            </a:pPr>
            <a:r>
              <a:rPr lang="en-US" dirty="0"/>
              <a:t>Sau </a:t>
            </a:r>
            <a:r>
              <a:rPr lang="en-US" dirty="0" err="1"/>
              <a:t>đó</a:t>
            </a:r>
            <a:r>
              <a:rPr lang="en-US" dirty="0"/>
              <a:t> encoded </a:t>
            </a:r>
            <a:r>
              <a:rPr lang="en-US" dirty="0" err="1"/>
              <a:t>sencetence</a:t>
            </a:r>
            <a:r>
              <a:rPr lang="en-US" dirty="0"/>
              <a:t> </a:t>
            </a:r>
            <a:r>
              <a:rPr lang="en-US" dirty="0" err="1"/>
              <a:t>này</a:t>
            </a:r>
            <a:r>
              <a:rPr lang="en-US" dirty="0"/>
              <a:t> </a:t>
            </a:r>
            <a:r>
              <a:rPr lang="en-US" dirty="0" err="1"/>
              <a:t>sẽ</a:t>
            </a:r>
            <a:r>
              <a:rPr lang="en-US" dirty="0"/>
              <a:t> đ</a:t>
            </a:r>
            <a:r>
              <a:rPr lang="vi-VN" dirty="0"/>
              <a:t>ư</a:t>
            </a:r>
            <a:r>
              <a:rPr lang="en-US" dirty="0" err="1"/>
              <a:t>ợc</a:t>
            </a:r>
            <a:r>
              <a:rPr lang="en-US" dirty="0"/>
              <a:t> </a:t>
            </a:r>
            <a:r>
              <a:rPr lang="en-US" dirty="0" err="1"/>
              <a:t>chọn</a:t>
            </a:r>
            <a:r>
              <a:rPr lang="en-US" dirty="0"/>
              <a:t> </a:t>
            </a:r>
            <a:r>
              <a:rPr lang="en-US" dirty="0" err="1"/>
              <a:t>ngẫu</a:t>
            </a:r>
            <a:r>
              <a:rPr lang="en-US" dirty="0"/>
              <a:t> </a:t>
            </a:r>
            <a:r>
              <a:rPr lang="en-US" dirty="0" err="1"/>
              <a:t>nhiên</a:t>
            </a:r>
            <a:r>
              <a:rPr lang="en-US" dirty="0"/>
              <a:t> </a:t>
            </a:r>
            <a:r>
              <a:rPr lang="en-US" dirty="0" err="1"/>
              <a:t>giữa</a:t>
            </a:r>
            <a:r>
              <a:rPr lang="en-US" dirty="0"/>
              <a:t> 2 </a:t>
            </a:r>
            <a:r>
              <a:rPr lang="en-US" dirty="0" err="1"/>
              <a:t>cách</a:t>
            </a:r>
            <a:r>
              <a:rPr lang="en-US" dirty="0"/>
              <a:t> </a:t>
            </a:r>
            <a:r>
              <a:rPr lang="en-US" dirty="0" err="1"/>
              <a:t>giải</a:t>
            </a:r>
            <a:r>
              <a:rPr lang="en-US" dirty="0"/>
              <a:t> </a:t>
            </a:r>
            <a:r>
              <a:rPr lang="en-US" dirty="0" err="1"/>
              <a:t>mả</a:t>
            </a:r>
            <a:r>
              <a:rPr lang="en-US" dirty="0"/>
              <a:t>.</a:t>
            </a:r>
          </a:p>
          <a:p>
            <a:pPr marL="171450" indent="-171450">
              <a:buFontTx/>
              <a:buChar char="-"/>
            </a:pPr>
            <a:r>
              <a:rPr lang="en-US" dirty="0" err="1"/>
              <a:t>Cả</a:t>
            </a:r>
            <a:r>
              <a:rPr lang="en-US" dirty="0"/>
              <a:t> 2 </a:t>
            </a:r>
            <a:r>
              <a:rPr lang="en-US" dirty="0" err="1"/>
              <a:t>cách</a:t>
            </a:r>
            <a:r>
              <a:rPr lang="en-US" dirty="0"/>
              <a:t> </a:t>
            </a:r>
            <a:r>
              <a:rPr lang="en-US" dirty="0" err="1"/>
              <a:t>giải</a:t>
            </a:r>
            <a:r>
              <a:rPr lang="en-US" dirty="0"/>
              <a:t> </a:t>
            </a:r>
            <a:r>
              <a:rPr lang="en-US" dirty="0" err="1"/>
              <a:t>mả</a:t>
            </a:r>
            <a:r>
              <a:rPr lang="en-US" dirty="0"/>
              <a:t> </a:t>
            </a:r>
            <a:r>
              <a:rPr lang="en-US" dirty="0" err="1"/>
              <a:t>đều</a:t>
            </a:r>
            <a:r>
              <a:rPr lang="en-US" dirty="0"/>
              <a:t> </a:t>
            </a:r>
            <a:r>
              <a:rPr lang="en-US" dirty="0" err="1"/>
              <a:t>nhận</a:t>
            </a:r>
            <a:r>
              <a:rPr lang="en-US" dirty="0"/>
              <a:t> </a:t>
            </a:r>
            <a:r>
              <a:rPr lang="en-US" dirty="0" err="1"/>
              <a:t>đầu</a:t>
            </a:r>
            <a:r>
              <a:rPr lang="en-US" dirty="0"/>
              <a:t> </a:t>
            </a:r>
            <a:r>
              <a:rPr lang="en-US" dirty="0" err="1"/>
              <a:t>vào</a:t>
            </a:r>
            <a:r>
              <a:rPr lang="en-US" dirty="0"/>
              <a:t> </a:t>
            </a:r>
            <a:r>
              <a:rPr lang="en-US" dirty="0" err="1"/>
              <a:t>là</a:t>
            </a:r>
            <a:r>
              <a:rPr lang="en-US" dirty="0"/>
              <a:t> encoded sentence ở </a:t>
            </a:r>
            <a:r>
              <a:rPr lang="en-US" dirty="0" err="1"/>
              <a:t>bên</a:t>
            </a:r>
            <a:r>
              <a:rPr lang="en-US" dirty="0"/>
              <a:t> </a:t>
            </a:r>
            <a:r>
              <a:rPr lang="en-US" dirty="0" err="1"/>
              <a:t>trên</a:t>
            </a:r>
            <a:endParaRPr lang="en-US" dirty="0"/>
          </a:p>
          <a:p>
            <a:pPr marL="171450" indent="-171450">
              <a:buFontTx/>
              <a:buChar char="-"/>
            </a:pPr>
            <a:r>
              <a:rPr lang="en-US" dirty="0" err="1"/>
              <a:t>Đối</a:t>
            </a:r>
            <a:r>
              <a:rPr lang="en-US" dirty="0"/>
              <a:t> </a:t>
            </a:r>
            <a:r>
              <a:rPr lang="en-US" dirty="0" err="1"/>
              <a:t>với</a:t>
            </a:r>
            <a:r>
              <a:rPr lang="en-US" dirty="0"/>
              <a:t> </a:t>
            </a:r>
            <a:r>
              <a:rPr lang="en-US" dirty="0" err="1"/>
              <a:t>chế</a:t>
            </a:r>
            <a:r>
              <a:rPr lang="en-US" dirty="0"/>
              <a:t> </a:t>
            </a:r>
            <a:r>
              <a:rPr lang="en-US" dirty="0" err="1"/>
              <a:t>độ</a:t>
            </a:r>
            <a:r>
              <a:rPr lang="en-US" dirty="0"/>
              <a:t> teacher forcing </a:t>
            </a:r>
            <a:r>
              <a:rPr lang="en-US" dirty="0" err="1"/>
              <a:t>thì</a:t>
            </a:r>
            <a:r>
              <a:rPr lang="en-US" dirty="0"/>
              <a:t> </a:t>
            </a:r>
            <a:r>
              <a:rPr lang="en-US" dirty="0" err="1"/>
              <a:t>bộ</a:t>
            </a:r>
            <a:r>
              <a:rPr lang="en-US" dirty="0"/>
              <a:t> </a:t>
            </a:r>
            <a:r>
              <a:rPr lang="en-US" dirty="0" err="1"/>
              <a:t>giả</a:t>
            </a:r>
            <a:r>
              <a:rPr lang="en-US" dirty="0"/>
              <a:t> </a:t>
            </a:r>
            <a:r>
              <a:rPr lang="en-US" dirty="0" err="1"/>
              <a:t>mả</a:t>
            </a:r>
            <a:r>
              <a:rPr lang="en-US" dirty="0"/>
              <a:t> </a:t>
            </a:r>
            <a:r>
              <a:rPr lang="en-US" dirty="0" err="1"/>
              <a:t>nhận</a:t>
            </a:r>
            <a:r>
              <a:rPr lang="en-US" dirty="0"/>
              <a:t> </a:t>
            </a:r>
            <a:r>
              <a:rPr lang="en-US" dirty="0" err="1"/>
              <a:t>thêm</a:t>
            </a:r>
            <a:r>
              <a:rPr lang="en-US" dirty="0"/>
              <a:t> </a:t>
            </a:r>
            <a:r>
              <a:rPr lang="en-US" dirty="0" err="1"/>
              <a:t>đầu</a:t>
            </a:r>
            <a:r>
              <a:rPr lang="en-US" dirty="0"/>
              <a:t> </a:t>
            </a:r>
            <a:r>
              <a:rPr lang="en-US" dirty="0" err="1"/>
              <a:t>vào</a:t>
            </a:r>
            <a:r>
              <a:rPr lang="en-US" dirty="0"/>
              <a:t> </a:t>
            </a:r>
            <a:r>
              <a:rPr lang="en-US" dirty="0" err="1"/>
              <a:t>là</a:t>
            </a:r>
            <a:r>
              <a:rPr lang="en-US" dirty="0"/>
              <a:t> true output (</a:t>
            </a:r>
            <a:r>
              <a:rPr lang="en-US" dirty="0" err="1"/>
              <a:t>là</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đúng</a:t>
            </a:r>
            <a:r>
              <a:rPr lang="en-US" dirty="0"/>
              <a:t> </a:t>
            </a:r>
            <a:r>
              <a:rPr lang="en-US" dirty="0" err="1"/>
              <a:t>cho</a:t>
            </a:r>
            <a:r>
              <a:rPr lang="en-US" dirty="0"/>
              <a:t> </a:t>
            </a:r>
            <a:r>
              <a:rPr lang="en-US" dirty="0" err="1"/>
              <a:t>câu</a:t>
            </a:r>
            <a:r>
              <a:rPr lang="en-US" dirty="0"/>
              <a:t> input)</a:t>
            </a:r>
          </a:p>
          <a:p>
            <a:pPr marL="171450" indent="-171450">
              <a:buFontTx/>
              <a:buChar char="-"/>
            </a:pPr>
            <a:r>
              <a:rPr lang="en-US" dirty="0"/>
              <a:t>Sau </a:t>
            </a:r>
            <a:r>
              <a:rPr lang="en-US" dirty="0" err="1"/>
              <a:t>đó</a:t>
            </a:r>
            <a:r>
              <a:rPr lang="en-US" dirty="0"/>
              <a:t> </a:t>
            </a:r>
            <a:r>
              <a:rPr lang="en-US" dirty="0" err="1"/>
              <a:t>chúng</a:t>
            </a:r>
            <a:r>
              <a:rPr lang="en-US" dirty="0"/>
              <a:t> ta </a:t>
            </a:r>
            <a:r>
              <a:rPr lang="en-US" dirty="0" err="1"/>
              <a:t>có</a:t>
            </a:r>
            <a:r>
              <a:rPr lang="en-US" dirty="0"/>
              <a:t> đ</a:t>
            </a:r>
            <a:r>
              <a:rPr lang="vi-VN" dirty="0"/>
              <a:t>ư</a:t>
            </a:r>
            <a:r>
              <a:rPr lang="en-US" dirty="0" err="1"/>
              <a:t>ợc</a:t>
            </a:r>
            <a:r>
              <a:rPr lang="en-US" dirty="0"/>
              <a:t> </a:t>
            </a:r>
            <a:r>
              <a:rPr lang="en-US" dirty="0" err="1"/>
              <a:t>các</a:t>
            </a:r>
            <a:r>
              <a:rPr lang="en-US" dirty="0"/>
              <a:t> </a:t>
            </a:r>
            <a:r>
              <a:rPr lang="en-US" dirty="0" err="1"/>
              <a:t>xác</a:t>
            </a:r>
            <a:r>
              <a:rPr lang="en-US" dirty="0"/>
              <a:t> </a:t>
            </a:r>
            <a:r>
              <a:rPr lang="en-US" dirty="0" err="1"/>
              <a:t>xuất</a:t>
            </a:r>
            <a:r>
              <a:rPr lang="en-US" dirty="0"/>
              <a:t> p. Cross entropy </a:t>
            </a:r>
            <a:r>
              <a:rPr lang="en-US" dirty="0" err="1"/>
              <a:t>giửa</a:t>
            </a:r>
            <a:r>
              <a:rPr lang="en-US" dirty="0"/>
              <a:t> </a:t>
            </a:r>
            <a:r>
              <a:rPr lang="en-US" dirty="0" err="1"/>
              <a:t>các</a:t>
            </a:r>
            <a:r>
              <a:rPr lang="en-US" dirty="0"/>
              <a:t> </a:t>
            </a:r>
            <a:r>
              <a:rPr lang="en-US" dirty="0" err="1"/>
              <a:t>xác</a:t>
            </a:r>
            <a:r>
              <a:rPr lang="en-US" dirty="0"/>
              <a:t> </a:t>
            </a:r>
            <a:r>
              <a:rPr lang="en-US" dirty="0" err="1"/>
              <a:t>suất</a:t>
            </a:r>
            <a:r>
              <a:rPr lang="en-US" dirty="0"/>
              <a:t> </a:t>
            </a:r>
            <a:r>
              <a:rPr lang="en-US" dirty="0" err="1"/>
              <a:t>này</a:t>
            </a:r>
            <a:r>
              <a:rPr lang="en-US" dirty="0"/>
              <a:t> </a:t>
            </a:r>
            <a:r>
              <a:rPr lang="en-US" dirty="0" err="1"/>
              <a:t>và</a:t>
            </a:r>
            <a:r>
              <a:rPr lang="en-US" dirty="0"/>
              <a:t> true </a:t>
            </a:r>
            <a:r>
              <a:rPr lang="en-US" dirty="0" err="1"/>
              <a:t>ouput</a:t>
            </a:r>
            <a:r>
              <a:rPr lang="en-US" dirty="0"/>
              <a:t> đ</a:t>
            </a:r>
            <a:r>
              <a:rPr lang="vi-VN" dirty="0"/>
              <a:t>ư</a:t>
            </a:r>
            <a:r>
              <a:rPr lang="en-US" dirty="0" err="1"/>
              <a:t>ợc</a:t>
            </a:r>
            <a:r>
              <a:rPr lang="en-US" dirty="0"/>
              <a:t> </a:t>
            </a:r>
            <a:r>
              <a:rPr lang="en-US" dirty="0" err="1"/>
              <a:t>tính</a:t>
            </a:r>
            <a:r>
              <a:rPr lang="en-US" dirty="0"/>
              <a:t>. </a:t>
            </a:r>
            <a:r>
              <a:rPr lang="en-US" dirty="0" err="1"/>
              <a:t>Và</a:t>
            </a:r>
            <a:r>
              <a:rPr lang="en-US" dirty="0"/>
              <a:t> dung </a:t>
            </a:r>
            <a:r>
              <a:rPr lang="en-US" dirty="0" err="1"/>
              <a:t>nó</a:t>
            </a:r>
            <a:r>
              <a:rPr lang="en-US" dirty="0"/>
              <a:t> </a:t>
            </a:r>
            <a:r>
              <a:rPr lang="en-US" dirty="0" err="1"/>
              <a:t>để</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mô</a:t>
            </a:r>
            <a:r>
              <a:rPr lang="en-US" dirty="0"/>
              <a:t> </a:t>
            </a:r>
            <a:r>
              <a:rPr lang="en-US" dirty="0" err="1"/>
              <a:t>hình</a:t>
            </a:r>
            <a:endParaRPr lang="en-US" dirty="0"/>
          </a:p>
          <a:p>
            <a:pPr marL="171450" indent="-171450">
              <a:buFontTx/>
              <a:buChar char="-"/>
            </a:pPr>
            <a:r>
              <a:rPr lang="en-US" dirty="0" err="1"/>
              <a:t>Với</a:t>
            </a:r>
            <a:r>
              <a:rPr lang="en-US" dirty="0"/>
              <a:t> </a:t>
            </a:r>
            <a:r>
              <a:rPr lang="en-US" dirty="0" err="1"/>
              <a:t>các</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chế</a:t>
            </a:r>
            <a:r>
              <a:rPr lang="en-US" dirty="0"/>
              <a:t> </a:t>
            </a:r>
            <a:r>
              <a:rPr lang="en-US" dirty="0" err="1"/>
              <a:t>độ</a:t>
            </a:r>
            <a:r>
              <a:rPr lang="en-US" dirty="0"/>
              <a:t> </a:t>
            </a:r>
            <a:r>
              <a:rPr lang="en-US" dirty="0" err="1"/>
              <a:t>Curriculem</a:t>
            </a:r>
            <a:r>
              <a:rPr lang="en-US" dirty="0"/>
              <a:t> learning: </a:t>
            </a:r>
            <a:r>
              <a:rPr lang="en-US" dirty="0" err="1"/>
              <a:t>thì</a:t>
            </a:r>
            <a:r>
              <a:rPr lang="en-US" dirty="0"/>
              <a:t> </a:t>
            </a:r>
            <a:r>
              <a:rPr lang="en-US" dirty="0" err="1"/>
              <a:t>đầu</a:t>
            </a:r>
            <a:r>
              <a:rPr lang="en-US" dirty="0"/>
              <a:t> ra </a:t>
            </a:r>
            <a:r>
              <a:rPr lang="en-US" dirty="0" err="1"/>
              <a:t>của</a:t>
            </a:r>
            <a:r>
              <a:rPr lang="en-US" dirty="0"/>
              <a:t> </a:t>
            </a:r>
            <a:r>
              <a:rPr lang="en-US" dirty="0" err="1"/>
              <a:t>rnn</a:t>
            </a:r>
            <a:r>
              <a:rPr lang="en-US" dirty="0"/>
              <a:t>/</a:t>
            </a:r>
            <a:r>
              <a:rPr lang="en-US" dirty="0" err="1"/>
              <a:t>lstm</a:t>
            </a:r>
            <a:r>
              <a:rPr lang="en-US" dirty="0"/>
              <a:t> tr</a:t>
            </a:r>
            <a:r>
              <a:rPr lang="vi-VN" dirty="0"/>
              <a:t>ư</a:t>
            </a:r>
            <a:r>
              <a:rPr lang="en-US" dirty="0" err="1"/>
              <a:t>ớc</a:t>
            </a:r>
            <a:r>
              <a:rPr lang="en-US" dirty="0"/>
              <a:t> </a:t>
            </a:r>
            <a:r>
              <a:rPr lang="en-US" dirty="0" err="1"/>
              <a:t>đó</a:t>
            </a:r>
            <a:r>
              <a:rPr lang="en-US" dirty="0"/>
              <a:t> </a:t>
            </a:r>
            <a:r>
              <a:rPr lang="en-US" dirty="0" err="1"/>
              <a:t>sẽ</a:t>
            </a:r>
            <a:r>
              <a:rPr lang="en-US" dirty="0"/>
              <a:t> đ</a:t>
            </a:r>
            <a:r>
              <a:rPr lang="vi-VN" dirty="0"/>
              <a:t>ư</a:t>
            </a:r>
            <a:r>
              <a:rPr lang="en-US" dirty="0" err="1"/>
              <a:t>ợc</a:t>
            </a:r>
            <a:r>
              <a:rPr lang="en-US" dirty="0"/>
              <a:t> </a:t>
            </a:r>
            <a:r>
              <a:rPr lang="en-US" dirty="0" err="1"/>
              <a:t>tính</a:t>
            </a:r>
            <a:r>
              <a:rPr lang="en-US" dirty="0"/>
              <a:t> argmax </a:t>
            </a:r>
            <a:r>
              <a:rPr lang="en-US" dirty="0" err="1"/>
              <a:t>và</a:t>
            </a:r>
            <a:r>
              <a:rPr lang="en-US" dirty="0"/>
              <a:t> đ</a:t>
            </a:r>
            <a:r>
              <a:rPr lang="vi-VN" dirty="0"/>
              <a:t>ư</a:t>
            </a:r>
            <a:r>
              <a:rPr lang="en-US" dirty="0"/>
              <a:t>a </a:t>
            </a:r>
            <a:r>
              <a:rPr lang="en-US" dirty="0" err="1"/>
              <a:t>vào</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rnn</a:t>
            </a:r>
            <a:r>
              <a:rPr lang="en-US" dirty="0"/>
              <a:t>/</a:t>
            </a:r>
            <a:r>
              <a:rPr lang="en-US" dirty="0" err="1"/>
              <a:t>lstm</a:t>
            </a:r>
            <a:r>
              <a:rPr lang="en-US" dirty="0"/>
              <a:t> </a:t>
            </a:r>
            <a:r>
              <a:rPr lang="en-US" dirty="0" err="1"/>
              <a:t>tiếp</a:t>
            </a:r>
            <a:r>
              <a:rPr lang="en-US" dirty="0"/>
              <a:t> </a:t>
            </a:r>
            <a:r>
              <a:rPr lang="en-US" dirty="0" err="1"/>
              <a:t>theo</a:t>
            </a:r>
            <a:endParaRPr lang="en-US" dirty="0"/>
          </a:p>
          <a:p>
            <a:pPr marL="171450" indent="-171450">
              <a:buFontTx/>
              <a:buChar char="-"/>
            </a:pPr>
            <a:r>
              <a:rPr lang="en-US" dirty="0" err="1"/>
              <a:t>Tiếp</a:t>
            </a:r>
            <a:r>
              <a:rPr lang="en-US" dirty="0"/>
              <a:t> </a:t>
            </a:r>
            <a:r>
              <a:rPr lang="en-US" dirty="0" err="1"/>
              <a:t>theo</a:t>
            </a:r>
            <a:r>
              <a:rPr lang="en-US" dirty="0"/>
              <a:t> </a:t>
            </a:r>
            <a:r>
              <a:rPr lang="en-US" dirty="0" err="1"/>
              <a:t>cũng</a:t>
            </a:r>
            <a:r>
              <a:rPr lang="en-US" dirty="0"/>
              <a:t> t</a:t>
            </a:r>
            <a:r>
              <a:rPr lang="vi-VN" dirty="0"/>
              <a:t>ư</a:t>
            </a:r>
            <a:r>
              <a:rPr lang="en-US" dirty="0" err="1"/>
              <a:t>ơng</a:t>
            </a:r>
            <a:r>
              <a:rPr lang="en-US" dirty="0"/>
              <a:t> </a:t>
            </a:r>
            <a:r>
              <a:rPr lang="en-US" dirty="0" err="1"/>
              <a:t>tự</a:t>
            </a:r>
            <a:r>
              <a:rPr lang="en-US" dirty="0"/>
              <a:t> </a:t>
            </a:r>
            <a:r>
              <a:rPr lang="en-US" dirty="0" err="1"/>
              <a:t>nh</a:t>
            </a:r>
            <a:r>
              <a:rPr lang="vi-VN" dirty="0"/>
              <a:t>ư</a:t>
            </a:r>
            <a:r>
              <a:rPr lang="en-US" dirty="0"/>
              <a:t> </a:t>
            </a:r>
            <a:r>
              <a:rPr lang="en-US" dirty="0" err="1"/>
              <a:t>chế</a:t>
            </a:r>
            <a:r>
              <a:rPr lang="en-US" dirty="0"/>
              <a:t> </a:t>
            </a:r>
            <a:r>
              <a:rPr lang="en-US" dirty="0" err="1"/>
              <a:t>độ</a:t>
            </a:r>
            <a:r>
              <a:rPr lang="en-US" dirty="0"/>
              <a:t> teacher forcing, Cross entropy loss </a:t>
            </a:r>
            <a:r>
              <a:rPr lang="en-US" dirty="0" err="1"/>
              <a:t>giữa</a:t>
            </a:r>
            <a:r>
              <a:rPr lang="en-US" dirty="0"/>
              <a:t> </a:t>
            </a:r>
            <a:r>
              <a:rPr lang="en-US" dirty="0" err="1"/>
              <a:t>phân</a:t>
            </a:r>
            <a:r>
              <a:rPr lang="en-US" dirty="0"/>
              <a:t> </a:t>
            </a:r>
            <a:r>
              <a:rPr lang="en-US" dirty="0" err="1"/>
              <a:t>phối</a:t>
            </a:r>
            <a:r>
              <a:rPr lang="en-US" dirty="0"/>
              <a:t> </a:t>
            </a:r>
            <a:r>
              <a:rPr lang="en-US" dirty="0" err="1"/>
              <a:t>xác</a:t>
            </a:r>
            <a:r>
              <a:rPr lang="en-US" dirty="0"/>
              <a:t> </a:t>
            </a:r>
            <a:r>
              <a:rPr lang="en-US" dirty="0" err="1"/>
              <a:t>xuất</a:t>
            </a:r>
            <a:r>
              <a:rPr lang="en-US" dirty="0"/>
              <a:t> </a:t>
            </a:r>
            <a:r>
              <a:rPr lang="en-US" dirty="0" err="1"/>
              <a:t>đầu</a:t>
            </a:r>
            <a:r>
              <a:rPr lang="en-US" dirty="0"/>
              <a:t> ra p, </a:t>
            </a:r>
            <a:r>
              <a:rPr lang="en-US" dirty="0" err="1"/>
              <a:t>với</a:t>
            </a:r>
            <a:r>
              <a:rPr lang="en-US" dirty="0"/>
              <a:t> true </a:t>
            </a:r>
            <a:r>
              <a:rPr lang="en-US" dirty="0" err="1"/>
              <a:t>ouput</a:t>
            </a:r>
            <a:r>
              <a:rPr lang="en-US" dirty="0"/>
              <a:t>.</a:t>
            </a:r>
          </a:p>
          <a:p>
            <a:pPr marL="171450" indent="-171450">
              <a:buFontTx/>
              <a:buChar char="-"/>
            </a:pPr>
            <a:r>
              <a:rPr lang="en-US" dirty="0"/>
              <a:t>Sau </a:t>
            </a:r>
            <a:r>
              <a:rPr lang="en-US" dirty="0" err="1"/>
              <a:t>đó</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mô</a:t>
            </a:r>
            <a:r>
              <a:rPr lang="en-US" dirty="0"/>
              <a:t> </a:t>
            </a:r>
            <a:r>
              <a:rPr lang="en-US" dirty="0" err="1"/>
              <a:t>hình</a:t>
            </a:r>
            <a:r>
              <a:rPr lang="en-US" dirty="0"/>
              <a:t>.</a:t>
            </a:r>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Test-time </a:t>
            </a:r>
            <a:r>
              <a:rPr lang="en-US" dirty="0" err="1"/>
              <a:t>inferce</a:t>
            </a:r>
            <a:r>
              <a:rPr lang="en-US" dirty="0"/>
              <a:t>: </a:t>
            </a:r>
            <a:r>
              <a:rPr lang="en-US" dirty="0" err="1"/>
              <a:t>suy</a:t>
            </a:r>
            <a:r>
              <a:rPr lang="en-US" dirty="0"/>
              <a:t> </a:t>
            </a:r>
            <a:r>
              <a:rPr lang="en-US" dirty="0" err="1"/>
              <a:t>luận</a:t>
            </a:r>
            <a:r>
              <a:rPr lang="en-US" dirty="0"/>
              <a:t> </a:t>
            </a:r>
            <a:r>
              <a:rPr lang="en-US" dirty="0" err="1"/>
              <a:t>thời</a:t>
            </a:r>
            <a:r>
              <a:rPr lang="en-US" dirty="0"/>
              <a:t> </a:t>
            </a:r>
            <a:r>
              <a:rPr lang="en-US" dirty="0" err="1"/>
              <a:t>gian</a:t>
            </a:r>
            <a:r>
              <a:rPr lang="en-US" dirty="0"/>
              <a:t> </a:t>
            </a:r>
            <a:r>
              <a:rPr lang="en-US" dirty="0" err="1"/>
              <a:t>thử</a:t>
            </a:r>
            <a:r>
              <a:rPr lang="en-US" dirty="0"/>
              <a:t> </a:t>
            </a:r>
            <a:r>
              <a:rPr lang="en-US" dirty="0" err="1"/>
              <a:t>nghiệm</a:t>
            </a:r>
            <a:endParaRPr lang="en-US" dirty="0"/>
          </a:p>
          <a:p>
            <a:pPr marL="171450" indent="-171450">
              <a:buFontTx/>
              <a:buChar char="-"/>
            </a:pPr>
            <a:r>
              <a:rPr lang="en-US" dirty="0" err="1"/>
              <a:t>Tương</a:t>
            </a:r>
            <a:r>
              <a:rPr lang="en-US" dirty="0"/>
              <a:t> </a:t>
            </a:r>
            <a:r>
              <a:rPr lang="en-US" dirty="0" err="1"/>
              <a:t>tự</a:t>
            </a:r>
            <a:r>
              <a:rPr lang="en-US" dirty="0"/>
              <a:t> </a:t>
            </a:r>
            <a:r>
              <a:rPr lang="en-US" dirty="0" err="1"/>
              <a:t>nh</a:t>
            </a:r>
            <a:r>
              <a:rPr lang="vi-VN" dirty="0"/>
              <a:t>ư</a:t>
            </a:r>
            <a:r>
              <a:rPr lang="en-US" dirty="0"/>
              <a:t> Cross entropy model </a:t>
            </a:r>
            <a:r>
              <a:rPr lang="en-US" dirty="0" err="1"/>
              <a:t>thì</a:t>
            </a:r>
            <a:r>
              <a:rPr lang="en-US" dirty="0"/>
              <a:t> Self-critic model </a:t>
            </a:r>
            <a:r>
              <a:rPr lang="en-US" dirty="0" err="1"/>
              <a:t>cũng</a:t>
            </a:r>
            <a:r>
              <a:rPr lang="en-US" dirty="0"/>
              <a:t> </a:t>
            </a:r>
            <a:r>
              <a:rPr lang="en-US" dirty="0" err="1"/>
              <a:t>nhận</a:t>
            </a:r>
            <a:r>
              <a:rPr lang="en-US" dirty="0"/>
              <a:t> </a:t>
            </a:r>
            <a:r>
              <a:rPr lang="en-US" dirty="0" err="1"/>
              <a:t>câu</a:t>
            </a:r>
            <a:r>
              <a:rPr lang="en-US" dirty="0"/>
              <a:t> </a:t>
            </a:r>
            <a:r>
              <a:rPr lang="en-US" dirty="0" err="1"/>
              <a:t>đầu</a:t>
            </a:r>
            <a:r>
              <a:rPr lang="en-US" dirty="0"/>
              <a:t> </a:t>
            </a:r>
            <a:r>
              <a:rPr lang="en-US" dirty="0" err="1"/>
              <a:t>vào</a:t>
            </a:r>
            <a:r>
              <a:rPr lang="en-US" dirty="0"/>
              <a:t>, </a:t>
            </a:r>
            <a:r>
              <a:rPr lang="en-US" dirty="0" err="1"/>
              <a:t>sau</a:t>
            </a:r>
            <a:r>
              <a:rPr lang="en-US" dirty="0"/>
              <a:t> </a:t>
            </a:r>
            <a:r>
              <a:rPr lang="en-US" dirty="0" err="1"/>
              <a:t>đó</a:t>
            </a:r>
            <a:r>
              <a:rPr lang="en-US" dirty="0"/>
              <a:t> </a:t>
            </a:r>
            <a:r>
              <a:rPr lang="en-US" dirty="0" err="1"/>
              <a:t>nó</a:t>
            </a:r>
            <a:r>
              <a:rPr lang="en-US" dirty="0"/>
              <a:t> đ</a:t>
            </a:r>
            <a:r>
              <a:rPr lang="vi-VN" dirty="0"/>
              <a:t>ư</a:t>
            </a:r>
            <a:r>
              <a:rPr lang="en-US" dirty="0" err="1"/>
              <a:t>ợc</a:t>
            </a:r>
            <a:r>
              <a:rPr lang="en-US" dirty="0"/>
              <a:t> </a:t>
            </a:r>
            <a:r>
              <a:rPr lang="en-US" dirty="0" err="1"/>
              <a:t>mã</a:t>
            </a:r>
            <a:r>
              <a:rPr lang="en-US" dirty="0"/>
              <a:t> </a:t>
            </a:r>
            <a:r>
              <a:rPr lang="en-US" dirty="0" err="1"/>
              <a:t>hóa</a:t>
            </a:r>
            <a:r>
              <a:rPr lang="en-US" dirty="0"/>
              <a:t> </a:t>
            </a:r>
            <a:r>
              <a:rPr lang="en-US" dirty="0" err="1"/>
              <a:t>thành</a:t>
            </a:r>
            <a:r>
              <a:rPr lang="en-US" dirty="0"/>
              <a:t> encoded sentence</a:t>
            </a:r>
          </a:p>
          <a:p>
            <a:pPr marL="171450" indent="-171450">
              <a:buFontTx/>
              <a:buChar char="-"/>
            </a:pPr>
            <a:r>
              <a:rPr lang="en-US" dirty="0"/>
              <a:t>Encoded sentence </a:t>
            </a:r>
            <a:r>
              <a:rPr lang="en-US" dirty="0" err="1"/>
              <a:t>sẽ</a:t>
            </a:r>
            <a:r>
              <a:rPr lang="en-US" dirty="0"/>
              <a:t> </a:t>
            </a:r>
            <a:r>
              <a:rPr lang="en-US" dirty="0" err="1"/>
              <a:t>được</a:t>
            </a:r>
            <a:r>
              <a:rPr lang="en-US" dirty="0"/>
              <a:t> </a:t>
            </a:r>
            <a:r>
              <a:rPr lang="en-US" dirty="0" err="1"/>
              <a:t>giải</a:t>
            </a:r>
            <a:r>
              <a:rPr lang="en-US" dirty="0"/>
              <a:t> </a:t>
            </a:r>
            <a:r>
              <a:rPr lang="en-US" dirty="0" err="1"/>
              <a:t>mã</a:t>
            </a:r>
            <a:r>
              <a:rPr lang="en-US" dirty="0"/>
              <a:t> </a:t>
            </a:r>
            <a:r>
              <a:rPr lang="en-US" dirty="0" err="1"/>
              <a:t>cùng</a:t>
            </a:r>
            <a:r>
              <a:rPr lang="en-US" dirty="0"/>
              <a:t> </a:t>
            </a:r>
            <a:r>
              <a:rPr lang="en-US" dirty="0" err="1"/>
              <a:t>lúc</a:t>
            </a:r>
            <a:r>
              <a:rPr lang="en-US" dirty="0"/>
              <a:t> </a:t>
            </a:r>
            <a:r>
              <a:rPr lang="en-US" dirty="0" err="1"/>
              <a:t>bằng</a:t>
            </a:r>
            <a:r>
              <a:rPr lang="en-US" dirty="0"/>
              <a:t> 2 </a:t>
            </a:r>
            <a:r>
              <a:rPr lang="en-US" dirty="0" err="1"/>
              <a:t>chế</a:t>
            </a:r>
            <a:r>
              <a:rPr lang="en-US" dirty="0"/>
              <a:t> </a:t>
            </a:r>
            <a:r>
              <a:rPr lang="en-US" dirty="0" err="1"/>
              <a:t>độ</a:t>
            </a:r>
            <a:r>
              <a:rPr lang="en-US" dirty="0"/>
              <a:t> Sampling </a:t>
            </a:r>
            <a:r>
              <a:rPr lang="en-US" dirty="0" err="1"/>
              <a:t>và</a:t>
            </a:r>
            <a:r>
              <a:rPr lang="en-US" dirty="0"/>
              <a:t> Test-time </a:t>
            </a:r>
            <a:r>
              <a:rPr lang="en-US" dirty="0" err="1"/>
              <a:t>inferce</a:t>
            </a:r>
            <a:endParaRPr lang="en-US" dirty="0"/>
          </a:p>
          <a:p>
            <a:pPr marL="171450" indent="-171450">
              <a:buFontTx/>
              <a:buChar char="-"/>
            </a:pPr>
            <a:r>
              <a:rPr lang="en-US" dirty="0" err="1"/>
              <a:t>Đối</a:t>
            </a:r>
            <a:r>
              <a:rPr lang="en-US" dirty="0"/>
              <a:t> </a:t>
            </a:r>
            <a:r>
              <a:rPr lang="en-US" dirty="0" err="1"/>
              <a:t>với</a:t>
            </a:r>
            <a:r>
              <a:rPr lang="en-US" dirty="0"/>
              <a:t> </a:t>
            </a:r>
            <a:r>
              <a:rPr lang="en-US" dirty="0" err="1"/>
              <a:t>cách</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chế</a:t>
            </a:r>
            <a:r>
              <a:rPr lang="en-US" dirty="0"/>
              <a:t> </a:t>
            </a:r>
            <a:r>
              <a:rPr lang="en-US" dirty="0" err="1"/>
              <a:t>độ</a:t>
            </a:r>
            <a:r>
              <a:rPr lang="en-US" dirty="0"/>
              <a:t> sampling: </a:t>
            </a:r>
            <a:r>
              <a:rPr lang="en-US" dirty="0" err="1"/>
              <a:t>phân</a:t>
            </a:r>
            <a:r>
              <a:rPr lang="en-US" dirty="0"/>
              <a:t> </a:t>
            </a:r>
            <a:r>
              <a:rPr lang="en-US" dirty="0" err="1"/>
              <a:t>phối</a:t>
            </a:r>
            <a:r>
              <a:rPr lang="en-US" dirty="0"/>
              <a:t> </a:t>
            </a:r>
            <a:r>
              <a:rPr lang="en-US" dirty="0" err="1"/>
              <a:t>xác</a:t>
            </a:r>
            <a:r>
              <a:rPr lang="en-US" dirty="0"/>
              <a:t> </a:t>
            </a:r>
            <a:r>
              <a:rPr lang="en-US" dirty="0" err="1"/>
              <a:t>xuất</a:t>
            </a:r>
            <a:r>
              <a:rPr lang="en-US" dirty="0"/>
              <a:t> </a:t>
            </a:r>
            <a:r>
              <a:rPr lang="en-US" dirty="0" err="1"/>
              <a:t>đầu</a:t>
            </a:r>
            <a:r>
              <a:rPr lang="en-US" dirty="0"/>
              <a:t> ra p </a:t>
            </a:r>
            <a:r>
              <a:rPr lang="en-US" dirty="0" err="1"/>
              <a:t>của</a:t>
            </a:r>
            <a:r>
              <a:rPr lang="en-US" dirty="0"/>
              <a:t> </a:t>
            </a:r>
            <a:r>
              <a:rPr lang="en-US" dirty="0" err="1"/>
              <a:t>rnn</a:t>
            </a:r>
            <a:r>
              <a:rPr lang="en-US" dirty="0"/>
              <a:t>/</a:t>
            </a:r>
            <a:r>
              <a:rPr lang="en-US" dirty="0" err="1"/>
              <a:t>lstm</a:t>
            </a:r>
            <a:r>
              <a:rPr lang="en-US" dirty="0"/>
              <a:t> tr</a:t>
            </a:r>
            <a:r>
              <a:rPr lang="vi-VN" dirty="0"/>
              <a:t>ư</a:t>
            </a:r>
            <a:r>
              <a:rPr lang="en-US" dirty="0" err="1"/>
              <a:t>ớc</a:t>
            </a:r>
            <a:r>
              <a:rPr lang="en-US" dirty="0"/>
              <a:t> </a:t>
            </a:r>
            <a:r>
              <a:rPr lang="en-US" dirty="0" err="1"/>
              <a:t>đó</a:t>
            </a:r>
            <a:r>
              <a:rPr lang="en-US" dirty="0"/>
              <a:t> </a:t>
            </a:r>
            <a:r>
              <a:rPr lang="en-US" dirty="0" err="1"/>
              <a:t>sẽ</a:t>
            </a:r>
            <a:r>
              <a:rPr lang="en-US" dirty="0"/>
              <a:t> đ</a:t>
            </a:r>
            <a:r>
              <a:rPr lang="vi-VN" dirty="0"/>
              <a:t>ư</a:t>
            </a:r>
            <a:r>
              <a:rPr lang="en-US" dirty="0" err="1"/>
              <a:t>ợc</a:t>
            </a:r>
            <a:r>
              <a:rPr lang="en-US" dirty="0"/>
              <a:t> </a:t>
            </a:r>
            <a:r>
              <a:rPr lang="en-US" dirty="0" err="1"/>
              <a:t>lấy</a:t>
            </a:r>
            <a:r>
              <a:rPr lang="en-US" dirty="0"/>
              <a:t> </a:t>
            </a:r>
            <a:r>
              <a:rPr lang="en-US" dirty="0" err="1"/>
              <a:t>ngẫu</a:t>
            </a:r>
            <a:r>
              <a:rPr lang="en-US" dirty="0"/>
              <a:t> </a:t>
            </a:r>
            <a:r>
              <a:rPr lang="en-US" dirty="0" err="1"/>
              <a:t>nhiên</a:t>
            </a:r>
            <a:r>
              <a:rPr lang="en-US" dirty="0"/>
              <a:t> </a:t>
            </a:r>
            <a:r>
              <a:rPr lang="en-US" dirty="0" err="1"/>
              <a:t>và</a:t>
            </a:r>
            <a:r>
              <a:rPr lang="en-US" dirty="0"/>
              <a:t> đ</a:t>
            </a:r>
            <a:r>
              <a:rPr lang="vi-VN" dirty="0"/>
              <a:t>ư</a:t>
            </a:r>
            <a:r>
              <a:rPr lang="en-US" dirty="0" err="1"/>
              <a:t>ợc</a:t>
            </a:r>
            <a:r>
              <a:rPr lang="en-US" dirty="0"/>
              <a:t> đ</a:t>
            </a:r>
            <a:r>
              <a:rPr lang="vi-VN" dirty="0"/>
              <a:t>ư</a:t>
            </a:r>
            <a:r>
              <a:rPr lang="en-US" dirty="0"/>
              <a:t>a </a:t>
            </a:r>
            <a:r>
              <a:rPr lang="en-US" dirty="0" err="1"/>
              <a:t>vào</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rnn</a:t>
            </a:r>
            <a:r>
              <a:rPr lang="en-US" dirty="0"/>
              <a:t>/</a:t>
            </a:r>
            <a:r>
              <a:rPr lang="en-US" dirty="0" err="1"/>
              <a:t>lstm</a:t>
            </a:r>
            <a:r>
              <a:rPr lang="en-US" dirty="0"/>
              <a:t> </a:t>
            </a:r>
            <a:r>
              <a:rPr lang="en-US" dirty="0" err="1"/>
              <a:t>tiếp</a:t>
            </a:r>
            <a:r>
              <a:rPr lang="en-US" dirty="0"/>
              <a:t> </a:t>
            </a:r>
            <a:r>
              <a:rPr lang="en-US" dirty="0" err="1"/>
              <a:t>theo</a:t>
            </a:r>
            <a:endParaRPr lang="en-US" dirty="0"/>
          </a:p>
          <a:p>
            <a:pPr marL="171450" indent="-171450">
              <a:buFontTx/>
              <a:buChar char="-"/>
            </a:pPr>
            <a:r>
              <a:rPr lang="en-US" dirty="0" err="1"/>
              <a:t>Các</a:t>
            </a:r>
            <a:r>
              <a:rPr lang="en-US" dirty="0"/>
              <a:t> </a:t>
            </a:r>
            <a:r>
              <a:rPr lang="en-US" dirty="0" err="1"/>
              <a:t>rnn</a:t>
            </a:r>
            <a:r>
              <a:rPr lang="en-US" dirty="0"/>
              <a:t>/</a:t>
            </a:r>
            <a:r>
              <a:rPr lang="en-US" dirty="0" err="1"/>
              <a:t>lstm</a:t>
            </a:r>
            <a:r>
              <a:rPr lang="en-US" dirty="0"/>
              <a:t> </a:t>
            </a:r>
            <a:r>
              <a:rPr lang="en-US" dirty="0" err="1"/>
              <a:t>sẽ</a:t>
            </a:r>
            <a:r>
              <a:rPr lang="en-US" dirty="0"/>
              <a:t> đ</a:t>
            </a:r>
            <a:r>
              <a:rPr lang="vi-VN" dirty="0"/>
              <a:t>ư</a:t>
            </a:r>
            <a:r>
              <a:rPr lang="en-US" dirty="0"/>
              <a:t>a ra </a:t>
            </a:r>
            <a:r>
              <a:rPr lang="en-US" dirty="0" err="1"/>
              <a:t>các</a:t>
            </a:r>
            <a:r>
              <a:rPr lang="en-US" dirty="0"/>
              <a:t> </a:t>
            </a:r>
            <a:r>
              <a:rPr lang="en-US" dirty="0" err="1"/>
              <a:t>phân</a:t>
            </a:r>
            <a:r>
              <a:rPr lang="en-US" dirty="0"/>
              <a:t> </a:t>
            </a:r>
            <a:r>
              <a:rPr lang="en-US" dirty="0" err="1"/>
              <a:t>phối</a:t>
            </a:r>
            <a:r>
              <a:rPr lang="en-US" dirty="0"/>
              <a:t> </a:t>
            </a:r>
            <a:r>
              <a:rPr lang="en-US" dirty="0" err="1"/>
              <a:t>xác</a:t>
            </a:r>
            <a:r>
              <a:rPr lang="en-US" dirty="0"/>
              <a:t> </a:t>
            </a:r>
            <a:r>
              <a:rPr lang="en-US" dirty="0" err="1"/>
              <a:t>xuất</a:t>
            </a:r>
            <a:r>
              <a:rPr lang="en-US" dirty="0"/>
              <a:t>, </a:t>
            </a:r>
            <a:r>
              <a:rPr lang="en-US" dirty="0" err="1"/>
              <a:t>từ</a:t>
            </a:r>
            <a:r>
              <a:rPr lang="en-US" dirty="0"/>
              <a:t> </a:t>
            </a:r>
            <a:r>
              <a:rPr lang="en-US" dirty="0" err="1"/>
              <a:t>các</a:t>
            </a:r>
            <a:r>
              <a:rPr lang="en-US" dirty="0"/>
              <a:t> </a:t>
            </a:r>
            <a:r>
              <a:rPr lang="en-US" dirty="0" err="1"/>
              <a:t>xác</a:t>
            </a:r>
            <a:r>
              <a:rPr lang="en-US" dirty="0"/>
              <a:t> </a:t>
            </a:r>
            <a:r>
              <a:rPr lang="en-US" dirty="0" err="1"/>
              <a:t>xuất</a:t>
            </a:r>
            <a:r>
              <a:rPr lang="en-US" dirty="0"/>
              <a:t> </a:t>
            </a:r>
            <a:r>
              <a:rPr lang="en-US" dirty="0" err="1"/>
              <a:t>đó</a:t>
            </a:r>
            <a:r>
              <a:rPr lang="en-US" dirty="0"/>
              <a:t>, </a:t>
            </a:r>
            <a:r>
              <a:rPr lang="en-US" dirty="0" err="1"/>
              <a:t>chúng</a:t>
            </a:r>
            <a:r>
              <a:rPr lang="en-US" dirty="0"/>
              <a:t> ta </a:t>
            </a:r>
            <a:r>
              <a:rPr lang="en-US" dirty="0" err="1"/>
              <a:t>sẽ</a:t>
            </a:r>
            <a:r>
              <a:rPr lang="en-US" dirty="0"/>
              <a:t> </a:t>
            </a:r>
            <a:r>
              <a:rPr lang="en-US" dirty="0" err="1"/>
              <a:t>lấy</a:t>
            </a:r>
            <a:r>
              <a:rPr lang="en-US" dirty="0"/>
              <a:t> đ</a:t>
            </a:r>
            <a:r>
              <a:rPr lang="vi-VN" dirty="0"/>
              <a:t>ư</a:t>
            </a:r>
            <a:r>
              <a:rPr lang="en-US" dirty="0" err="1"/>
              <a:t>ợc</a:t>
            </a:r>
            <a:r>
              <a:rPr lang="en-US" dirty="0"/>
              <a:t> </a:t>
            </a:r>
            <a:r>
              <a:rPr lang="en-US" dirty="0" err="1"/>
              <a:t>các</a:t>
            </a:r>
            <a:r>
              <a:rPr lang="en-US" dirty="0"/>
              <a:t> </a:t>
            </a:r>
            <a:r>
              <a:rPr lang="en-US" dirty="0" err="1"/>
              <a:t>từ</a:t>
            </a:r>
            <a:r>
              <a:rPr lang="en-US" dirty="0"/>
              <a:t> </a:t>
            </a:r>
            <a:r>
              <a:rPr lang="en-US" dirty="0" err="1"/>
              <a:t>các</a:t>
            </a:r>
            <a:r>
              <a:rPr lang="en-US" dirty="0"/>
              <a:t> </a:t>
            </a:r>
            <a:r>
              <a:rPr lang="en-US" dirty="0" err="1"/>
              <a:t>từ</a:t>
            </a:r>
            <a:r>
              <a:rPr lang="en-US" dirty="0"/>
              <a:t> </a:t>
            </a:r>
            <a:r>
              <a:rPr lang="en-US" dirty="0" err="1"/>
              <a:t>tương</a:t>
            </a:r>
            <a:r>
              <a:rPr lang="en-US" dirty="0"/>
              <a:t> </a:t>
            </a:r>
            <a:r>
              <a:rPr lang="en-US" dirty="0" err="1"/>
              <a:t>ứng</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từ</a:t>
            </a:r>
            <a:r>
              <a:rPr lang="en-US" dirty="0"/>
              <a:t> </a:t>
            </a:r>
            <a:r>
              <a:rPr lang="en-US" dirty="0" err="1"/>
              <a:t>này</a:t>
            </a:r>
            <a:r>
              <a:rPr lang="en-US" dirty="0"/>
              <a:t> </a:t>
            </a:r>
            <a:r>
              <a:rPr lang="en-US" dirty="0" err="1"/>
              <a:t>sẽ</a:t>
            </a:r>
            <a:r>
              <a:rPr lang="en-US" dirty="0"/>
              <a:t> </a:t>
            </a:r>
            <a:r>
              <a:rPr lang="en-US" dirty="0" err="1"/>
              <a:t>là</a:t>
            </a:r>
            <a:r>
              <a:rPr lang="en-US" dirty="0"/>
              <a:t> </a:t>
            </a:r>
            <a:r>
              <a:rPr lang="en-US" dirty="0" err="1"/>
              <a:t>câu</a:t>
            </a:r>
            <a:r>
              <a:rPr lang="en-US" dirty="0"/>
              <a:t> </a:t>
            </a:r>
            <a:r>
              <a:rPr lang="en-US" dirty="0" err="1"/>
              <a:t>trả</a:t>
            </a:r>
            <a:r>
              <a:rPr lang="en-US" dirty="0"/>
              <a:t> </a:t>
            </a:r>
            <a:r>
              <a:rPr lang="en-US" dirty="0" err="1"/>
              <a:t>lời</a:t>
            </a:r>
            <a:r>
              <a:rPr lang="en-US" dirty="0"/>
              <a:t> do </a:t>
            </a:r>
            <a:r>
              <a:rPr lang="en-US" dirty="0" err="1"/>
              <a:t>mô</a:t>
            </a:r>
            <a:r>
              <a:rPr lang="en-US" dirty="0"/>
              <a:t> </a:t>
            </a:r>
            <a:r>
              <a:rPr lang="en-US" dirty="0" err="1"/>
              <a:t>hình</a:t>
            </a:r>
            <a:r>
              <a:rPr lang="en-US" dirty="0"/>
              <a:t> đ</a:t>
            </a:r>
            <a:r>
              <a:rPr lang="vi-VN" dirty="0"/>
              <a:t>ư</a:t>
            </a:r>
            <a:r>
              <a:rPr lang="en-US" dirty="0"/>
              <a:t>a ra.</a:t>
            </a:r>
          </a:p>
          <a:p>
            <a:pPr marL="171450" indent="-171450">
              <a:buFontTx/>
              <a:buChar char="-"/>
            </a:pPr>
            <a:r>
              <a:rPr lang="en-US" dirty="0"/>
              <a:t>Sau </a:t>
            </a:r>
            <a:r>
              <a:rPr lang="en-US" dirty="0" err="1"/>
              <a:t>đó</a:t>
            </a:r>
            <a:r>
              <a:rPr lang="en-US" dirty="0"/>
              <a:t>, </a:t>
            </a:r>
            <a:r>
              <a:rPr lang="en-US" dirty="0" err="1"/>
              <a:t>là</a:t>
            </a:r>
            <a:r>
              <a:rPr lang="en-US" dirty="0"/>
              <a:t> </a:t>
            </a:r>
            <a:r>
              <a:rPr lang="en-US" dirty="0" err="1"/>
              <a:t>tính</a:t>
            </a:r>
            <a:r>
              <a:rPr lang="en-US" dirty="0"/>
              <a:t> </a:t>
            </a:r>
            <a:r>
              <a:rPr lang="en-US" dirty="0" err="1"/>
              <a:t>điểm</a:t>
            </a:r>
            <a:r>
              <a:rPr lang="en-US" dirty="0"/>
              <a:t> </a:t>
            </a:r>
            <a:r>
              <a:rPr lang="en-US" dirty="0" err="1"/>
              <a:t>số</a:t>
            </a:r>
            <a:r>
              <a:rPr lang="en-US" dirty="0"/>
              <a:t> BLEU </a:t>
            </a:r>
            <a:r>
              <a:rPr lang="en-US" dirty="0" err="1"/>
              <a:t>giữa</a:t>
            </a:r>
            <a:r>
              <a:rPr lang="en-US" dirty="0"/>
              <a:t> </a:t>
            </a:r>
            <a:r>
              <a:rPr lang="en-US" dirty="0" err="1"/>
              <a:t>câu</a:t>
            </a:r>
            <a:r>
              <a:rPr lang="en-US" dirty="0"/>
              <a:t> </a:t>
            </a:r>
            <a:r>
              <a:rPr lang="en-US" dirty="0" err="1"/>
              <a:t>mà</a:t>
            </a:r>
            <a:r>
              <a:rPr lang="en-US" dirty="0"/>
              <a:t> </a:t>
            </a:r>
            <a:r>
              <a:rPr lang="en-US" dirty="0" err="1"/>
              <a:t>mô</a:t>
            </a:r>
            <a:r>
              <a:rPr lang="en-US" dirty="0"/>
              <a:t> </a:t>
            </a:r>
            <a:r>
              <a:rPr lang="en-US" dirty="0" err="1"/>
              <a:t>hình</a:t>
            </a:r>
            <a:r>
              <a:rPr lang="en-US" dirty="0"/>
              <a:t> đ</a:t>
            </a:r>
            <a:r>
              <a:rPr lang="vi-VN" dirty="0"/>
              <a:t>ư</a:t>
            </a:r>
            <a:r>
              <a:rPr lang="en-US" dirty="0"/>
              <a:t>a ra </a:t>
            </a:r>
            <a:r>
              <a:rPr lang="en-US" dirty="0" err="1"/>
              <a:t>với</a:t>
            </a:r>
            <a:r>
              <a:rPr lang="en-US" dirty="0"/>
              <a:t> </a:t>
            </a:r>
            <a:r>
              <a:rPr lang="en-US" dirty="0" err="1"/>
              <a:t>câu</a:t>
            </a:r>
            <a:r>
              <a:rPr lang="en-US" dirty="0"/>
              <a:t> </a:t>
            </a:r>
            <a:r>
              <a:rPr lang="en-US" dirty="0" err="1"/>
              <a:t>đúng</a:t>
            </a:r>
            <a:r>
              <a:rPr lang="en-US" dirty="0"/>
              <a:t> (true </a:t>
            </a:r>
            <a:r>
              <a:rPr lang="en-US" dirty="0" err="1"/>
              <a:t>ouput</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chính</a:t>
            </a:r>
            <a:r>
              <a:rPr lang="en-US" dirty="0"/>
              <a:t> </a:t>
            </a:r>
            <a:r>
              <a:rPr lang="en-US" dirty="0" err="1"/>
              <a:t>xác</a:t>
            </a:r>
            <a:r>
              <a:rPr lang="en-US" dirty="0"/>
              <a:t> </a:t>
            </a:r>
            <a:r>
              <a:rPr lang="en-US" dirty="0" err="1"/>
              <a:t>cho</a:t>
            </a:r>
            <a:r>
              <a:rPr lang="en-US" dirty="0"/>
              <a:t> </a:t>
            </a:r>
            <a:r>
              <a:rPr lang="en-US" dirty="0" err="1"/>
              <a:t>câu</a:t>
            </a:r>
            <a:r>
              <a:rPr lang="en-US" dirty="0"/>
              <a:t> input)</a:t>
            </a:r>
          </a:p>
          <a:p>
            <a:pPr marL="171450" indent="-171450">
              <a:buFontTx/>
              <a:buChar char="-"/>
            </a:pPr>
            <a:r>
              <a:rPr lang="en-US" dirty="0" err="1"/>
              <a:t>Mô</a:t>
            </a:r>
            <a:r>
              <a:rPr lang="en-US" dirty="0"/>
              <a:t> </a:t>
            </a:r>
            <a:r>
              <a:rPr lang="en-US" dirty="0" err="1"/>
              <a:t>hình</a:t>
            </a:r>
            <a:r>
              <a:rPr lang="en-US" dirty="0"/>
              <a:t> </a:t>
            </a:r>
            <a:r>
              <a:rPr lang="en-US" dirty="0" err="1"/>
              <a:t>sẽ</a:t>
            </a:r>
            <a:r>
              <a:rPr lang="en-US" dirty="0"/>
              <a:t> </a:t>
            </a:r>
            <a:r>
              <a:rPr lang="en-US" dirty="0" err="1"/>
              <a:t>xem</a:t>
            </a:r>
            <a:r>
              <a:rPr lang="en-US" dirty="0"/>
              <a:t> </a:t>
            </a:r>
            <a:r>
              <a:rPr lang="en-US" dirty="0" err="1"/>
              <a:t>điểm</a:t>
            </a:r>
            <a:r>
              <a:rPr lang="en-US" dirty="0"/>
              <a:t> </a:t>
            </a:r>
            <a:r>
              <a:rPr lang="en-US" dirty="0" err="1"/>
              <a:t>số</a:t>
            </a:r>
            <a:r>
              <a:rPr lang="en-US" dirty="0"/>
              <a:t> BLEU </a:t>
            </a:r>
            <a:r>
              <a:rPr lang="en-US" dirty="0" err="1"/>
              <a:t>này</a:t>
            </a:r>
            <a:r>
              <a:rPr lang="en-US" dirty="0"/>
              <a:t> </a:t>
            </a:r>
            <a:r>
              <a:rPr lang="en-US" dirty="0" err="1"/>
              <a:t>nh</a:t>
            </a:r>
            <a:r>
              <a:rPr lang="vi-VN" dirty="0"/>
              <a:t>ư</a:t>
            </a:r>
            <a:r>
              <a:rPr lang="en-US" dirty="0"/>
              <a:t> </a:t>
            </a:r>
            <a:r>
              <a:rPr lang="en-US" dirty="0" err="1"/>
              <a:t>là</a:t>
            </a:r>
            <a:r>
              <a:rPr lang="en-US" dirty="0"/>
              <a:t> </a:t>
            </a:r>
            <a:r>
              <a:rPr lang="en-US" dirty="0" err="1"/>
              <a:t>phần</a:t>
            </a:r>
            <a:r>
              <a:rPr lang="en-US" dirty="0"/>
              <a:t> </a:t>
            </a:r>
            <a:r>
              <a:rPr lang="en-US" dirty="0" err="1"/>
              <a:t>th</a:t>
            </a:r>
            <a:r>
              <a:rPr lang="vi-VN" dirty="0"/>
              <a:t>ư</a:t>
            </a:r>
            <a:r>
              <a:rPr lang="en-US" dirty="0" err="1"/>
              <a:t>ởng</a:t>
            </a:r>
            <a:r>
              <a:rPr lang="en-US" dirty="0"/>
              <a:t> </a:t>
            </a:r>
            <a:r>
              <a:rPr lang="en-US" dirty="0" err="1"/>
              <a:t>thứ</a:t>
            </a:r>
            <a:r>
              <a:rPr lang="en-US" dirty="0"/>
              <a:t> </a:t>
            </a:r>
            <a:r>
              <a:rPr lang="en-US" dirty="0" err="1"/>
              <a:t>nhất</a:t>
            </a:r>
            <a:endParaRPr lang="en-US" dirty="0"/>
          </a:p>
          <a:p>
            <a:pPr marL="171450" indent="-171450">
              <a:buFontTx/>
              <a:buChar char="-"/>
            </a:pPr>
            <a:r>
              <a:rPr lang="en-US" dirty="0" err="1"/>
              <a:t>Tiếp</a:t>
            </a:r>
            <a:r>
              <a:rPr lang="en-US" dirty="0"/>
              <a:t> </a:t>
            </a:r>
            <a:r>
              <a:rPr lang="en-US" dirty="0" err="1"/>
              <a:t>theo</a:t>
            </a:r>
            <a:r>
              <a:rPr lang="en-US" dirty="0"/>
              <a:t> </a:t>
            </a:r>
            <a:r>
              <a:rPr lang="en-US" dirty="0" err="1"/>
              <a:t>là</a:t>
            </a:r>
            <a:r>
              <a:rPr lang="en-US" dirty="0"/>
              <a:t> </a:t>
            </a:r>
            <a:r>
              <a:rPr lang="en-US" dirty="0" err="1"/>
              <a:t>cách</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chế</a:t>
            </a:r>
            <a:r>
              <a:rPr lang="en-US" dirty="0"/>
              <a:t> </a:t>
            </a:r>
            <a:r>
              <a:rPr lang="en-US" dirty="0" err="1"/>
              <a:t>độ</a:t>
            </a:r>
            <a:r>
              <a:rPr lang="en-US" dirty="0"/>
              <a:t> test-time inference</a:t>
            </a:r>
          </a:p>
          <a:p>
            <a:pPr marL="171450" indent="-171450">
              <a:buFontTx/>
              <a:buChar char="-"/>
            </a:pPr>
            <a:r>
              <a:rPr lang="en-US" dirty="0" err="1"/>
              <a:t>Cũng</a:t>
            </a:r>
            <a:r>
              <a:rPr lang="en-US" dirty="0"/>
              <a:t> t</a:t>
            </a:r>
            <a:r>
              <a:rPr lang="vi-VN" dirty="0"/>
              <a:t>ư</a:t>
            </a:r>
            <a:r>
              <a:rPr lang="en-US" dirty="0" err="1"/>
              <a:t>ơng</a:t>
            </a:r>
            <a:r>
              <a:rPr lang="en-US" dirty="0"/>
              <a:t> </a:t>
            </a:r>
            <a:r>
              <a:rPr lang="en-US" dirty="0" err="1"/>
              <a:t>tự</a:t>
            </a:r>
            <a:r>
              <a:rPr lang="en-US" dirty="0"/>
              <a:t> </a:t>
            </a:r>
            <a:r>
              <a:rPr lang="en-US" dirty="0" err="1"/>
              <a:t>nh</a:t>
            </a:r>
            <a:r>
              <a:rPr lang="vi-VN" dirty="0"/>
              <a:t>ư</a:t>
            </a:r>
            <a:r>
              <a:rPr lang="en-US" dirty="0"/>
              <a:t> </a:t>
            </a:r>
            <a:r>
              <a:rPr lang="en-US" dirty="0" err="1"/>
              <a:t>chế</a:t>
            </a:r>
            <a:r>
              <a:rPr lang="en-US" dirty="0"/>
              <a:t> </a:t>
            </a:r>
            <a:r>
              <a:rPr lang="en-US" dirty="0" err="1"/>
              <a:t>độ</a:t>
            </a:r>
            <a:r>
              <a:rPr lang="en-US" dirty="0"/>
              <a:t> sampling, </a:t>
            </a:r>
            <a:r>
              <a:rPr lang="en-US" dirty="0" err="1"/>
              <a:t>nh</a:t>
            </a:r>
            <a:r>
              <a:rPr lang="vi-VN" dirty="0"/>
              <a:t>ư</a:t>
            </a:r>
            <a:r>
              <a:rPr lang="en-US" dirty="0"/>
              <a:t>ng ở </a:t>
            </a:r>
            <a:r>
              <a:rPr lang="en-US" dirty="0" err="1"/>
              <a:t>đây</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rnn</a:t>
            </a:r>
            <a:r>
              <a:rPr lang="en-US" dirty="0"/>
              <a:t>/</a:t>
            </a:r>
            <a:r>
              <a:rPr lang="en-US" dirty="0" err="1"/>
              <a:t>lstm</a:t>
            </a:r>
            <a:r>
              <a:rPr lang="en-US" dirty="0"/>
              <a:t> </a:t>
            </a:r>
            <a:r>
              <a:rPr lang="en-US" dirty="0" err="1"/>
              <a:t>hiện</a:t>
            </a:r>
            <a:r>
              <a:rPr lang="en-US" dirty="0"/>
              <a:t> </a:t>
            </a:r>
            <a:r>
              <a:rPr lang="en-US" dirty="0" err="1"/>
              <a:t>tại</a:t>
            </a:r>
            <a:r>
              <a:rPr lang="en-US" dirty="0"/>
              <a:t> </a:t>
            </a:r>
            <a:r>
              <a:rPr lang="en-US" dirty="0" err="1"/>
              <a:t>là</a:t>
            </a:r>
            <a:r>
              <a:rPr lang="en-US" dirty="0"/>
              <a:t> argmax </a:t>
            </a:r>
            <a:r>
              <a:rPr lang="en-US" dirty="0" err="1"/>
              <a:t>của</a:t>
            </a:r>
            <a:r>
              <a:rPr lang="en-US" dirty="0"/>
              <a:t> </a:t>
            </a:r>
            <a:r>
              <a:rPr lang="en-US" dirty="0" err="1"/>
              <a:t>đầu</a:t>
            </a:r>
            <a:r>
              <a:rPr lang="en-US" dirty="0"/>
              <a:t> ra </a:t>
            </a:r>
            <a:r>
              <a:rPr lang="en-US" dirty="0" err="1"/>
              <a:t>của</a:t>
            </a:r>
            <a:r>
              <a:rPr lang="en-US" dirty="0"/>
              <a:t> </a:t>
            </a:r>
            <a:r>
              <a:rPr lang="en-US" dirty="0" err="1"/>
              <a:t>rnn</a:t>
            </a:r>
            <a:r>
              <a:rPr lang="en-US" dirty="0"/>
              <a:t>/</a:t>
            </a:r>
            <a:r>
              <a:rPr lang="en-US" dirty="0" err="1"/>
              <a:t>lstm</a:t>
            </a:r>
            <a:r>
              <a:rPr lang="en-US" dirty="0"/>
              <a:t> tr</a:t>
            </a:r>
            <a:r>
              <a:rPr lang="vi-VN" dirty="0"/>
              <a:t>ư</a:t>
            </a:r>
            <a:r>
              <a:rPr lang="en-US" dirty="0" err="1"/>
              <a:t>ớc</a:t>
            </a:r>
            <a:r>
              <a:rPr lang="en-US" dirty="0"/>
              <a:t> </a:t>
            </a:r>
            <a:r>
              <a:rPr lang="en-US" dirty="0" err="1"/>
              <a:t>đó</a:t>
            </a:r>
            <a:endParaRPr lang="en-US" dirty="0"/>
          </a:p>
          <a:p>
            <a:pPr marL="171450" indent="-171450">
              <a:buFontTx/>
              <a:buChar char="-"/>
            </a:pPr>
            <a:r>
              <a:rPr lang="en-US" dirty="0"/>
              <a:t>Sau </a:t>
            </a:r>
            <a:r>
              <a:rPr lang="en-US" dirty="0" err="1"/>
              <a:t>đó</a:t>
            </a:r>
            <a:r>
              <a:rPr lang="en-US" dirty="0"/>
              <a:t>, </a:t>
            </a:r>
            <a:r>
              <a:rPr lang="en-US" dirty="0" err="1"/>
              <a:t>tính</a:t>
            </a:r>
            <a:r>
              <a:rPr lang="en-US" dirty="0"/>
              <a:t> </a:t>
            </a:r>
            <a:r>
              <a:rPr lang="en-US" dirty="0" err="1"/>
              <a:t>điểm</a:t>
            </a:r>
            <a:r>
              <a:rPr lang="en-US" dirty="0"/>
              <a:t> </a:t>
            </a:r>
            <a:r>
              <a:rPr lang="en-US" dirty="0" err="1"/>
              <a:t>số</a:t>
            </a:r>
            <a:r>
              <a:rPr lang="en-US" dirty="0"/>
              <a:t> BLEU </a:t>
            </a:r>
            <a:r>
              <a:rPr lang="en-US" dirty="0" err="1"/>
              <a:t>giữa</a:t>
            </a:r>
            <a:r>
              <a:rPr lang="en-US" dirty="0"/>
              <a:t> </a:t>
            </a:r>
            <a:r>
              <a:rPr lang="en-US" dirty="0" err="1"/>
              <a:t>câu</a:t>
            </a:r>
            <a:r>
              <a:rPr lang="en-US" dirty="0"/>
              <a:t> do </a:t>
            </a:r>
            <a:r>
              <a:rPr lang="en-US" dirty="0" err="1"/>
              <a:t>mô</a:t>
            </a:r>
            <a:r>
              <a:rPr lang="en-US" dirty="0"/>
              <a:t> </a:t>
            </a:r>
            <a:r>
              <a:rPr lang="en-US" dirty="0" err="1"/>
              <a:t>hình</a:t>
            </a:r>
            <a:r>
              <a:rPr lang="en-US" dirty="0"/>
              <a:t> đ</a:t>
            </a:r>
            <a:r>
              <a:rPr lang="vi-VN" dirty="0"/>
              <a:t>ư</a:t>
            </a:r>
            <a:r>
              <a:rPr lang="en-US" dirty="0"/>
              <a:t>a ra </a:t>
            </a:r>
            <a:r>
              <a:rPr lang="en-US" dirty="0" err="1"/>
              <a:t>và</a:t>
            </a:r>
            <a:r>
              <a:rPr lang="en-US" dirty="0"/>
              <a:t> </a:t>
            </a:r>
            <a:r>
              <a:rPr lang="en-US" dirty="0" err="1"/>
              <a:t>câu</a:t>
            </a:r>
            <a:r>
              <a:rPr lang="en-US" dirty="0"/>
              <a:t> true </a:t>
            </a:r>
            <a:r>
              <a:rPr lang="en-US" dirty="0" err="1"/>
              <a:t>ouput</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chính</a:t>
            </a:r>
            <a:r>
              <a:rPr lang="en-US" dirty="0"/>
              <a:t> </a:t>
            </a:r>
            <a:r>
              <a:rPr lang="en-US" dirty="0" err="1"/>
              <a:t>xác</a:t>
            </a:r>
            <a:r>
              <a:rPr lang="en-US" dirty="0"/>
              <a:t> </a:t>
            </a:r>
            <a:r>
              <a:rPr lang="en-US" dirty="0" err="1"/>
              <a:t>cho</a:t>
            </a:r>
            <a:r>
              <a:rPr lang="en-US" dirty="0"/>
              <a:t> </a:t>
            </a:r>
            <a:r>
              <a:rPr lang="en-US" dirty="0" err="1"/>
              <a:t>câu</a:t>
            </a:r>
            <a:r>
              <a:rPr lang="en-US" dirty="0"/>
              <a:t> input)</a:t>
            </a:r>
          </a:p>
          <a:p>
            <a:pPr marL="171450" indent="-171450">
              <a:buFontTx/>
              <a:buChar char="-"/>
            </a:pPr>
            <a:r>
              <a:rPr lang="en-US" dirty="0"/>
              <a:t>Ta </a:t>
            </a:r>
            <a:r>
              <a:rPr lang="en-US" dirty="0" err="1"/>
              <a:t>có</a:t>
            </a:r>
            <a:r>
              <a:rPr lang="en-US" dirty="0"/>
              <a:t> </a:t>
            </a:r>
            <a:r>
              <a:rPr lang="en-US" dirty="0" err="1"/>
              <a:t>phần</a:t>
            </a:r>
            <a:r>
              <a:rPr lang="en-US" dirty="0"/>
              <a:t> </a:t>
            </a:r>
            <a:r>
              <a:rPr lang="en-US" dirty="0" err="1"/>
              <a:t>th</a:t>
            </a:r>
            <a:r>
              <a:rPr lang="vi-VN" dirty="0"/>
              <a:t>ư</a:t>
            </a:r>
            <a:r>
              <a:rPr lang="en-US" dirty="0" err="1"/>
              <a:t>ởng</a:t>
            </a:r>
            <a:r>
              <a:rPr lang="en-US" dirty="0"/>
              <a:t> </a:t>
            </a:r>
            <a:r>
              <a:rPr lang="en-US" dirty="0" err="1"/>
              <a:t>thứ</a:t>
            </a:r>
            <a:r>
              <a:rPr lang="en-US" dirty="0"/>
              <a:t> 2</a:t>
            </a:r>
          </a:p>
          <a:p>
            <a:pPr marL="171450" indent="-171450">
              <a:buFontTx/>
              <a:buChar char="-"/>
            </a:pPr>
            <a:r>
              <a:rPr lang="en-US" dirty="0" err="1"/>
              <a:t>Phần</a:t>
            </a:r>
            <a:r>
              <a:rPr lang="en-US" dirty="0"/>
              <a:t> </a:t>
            </a:r>
            <a:r>
              <a:rPr lang="en-US" dirty="0" err="1"/>
              <a:t>thưởng</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sẽ</a:t>
            </a:r>
            <a:r>
              <a:rPr lang="en-US" dirty="0"/>
              <a:t> </a:t>
            </a:r>
            <a:r>
              <a:rPr lang="en-US" dirty="0" err="1"/>
              <a:t>là</a:t>
            </a:r>
            <a:r>
              <a:rPr lang="en-US" dirty="0"/>
              <a:t> </a:t>
            </a:r>
            <a:r>
              <a:rPr lang="en-US" dirty="0" err="1"/>
              <a:t>hiệu</a:t>
            </a:r>
            <a:r>
              <a:rPr lang="en-US" dirty="0"/>
              <a:t> </a:t>
            </a:r>
            <a:r>
              <a:rPr lang="en-US" dirty="0" err="1"/>
              <a:t>của</a:t>
            </a:r>
            <a:r>
              <a:rPr lang="en-US" dirty="0"/>
              <a:t> 2 </a:t>
            </a:r>
            <a:r>
              <a:rPr lang="en-US" dirty="0" err="1"/>
              <a:t>phần</a:t>
            </a:r>
            <a:r>
              <a:rPr lang="en-US" dirty="0"/>
              <a:t> </a:t>
            </a:r>
            <a:r>
              <a:rPr lang="en-US" dirty="0" err="1"/>
              <a:t>th</a:t>
            </a:r>
            <a:r>
              <a:rPr lang="vi-VN" dirty="0"/>
              <a:t>ư</a:t>
            </a:r>
            <a:r>
              <a:rPr lang="en-US" dirty="0" err="1"/>
              <a:t>ởng</a:t>
            </a:r>
            <a:r>
              <a:rPr lang="en-US" dirty="0"/>
              <a:t> </a:t>
            </a:r>
            <a:r>
              <a:rPr lang="en-US" dirty="0" err="1"/>
              <a:t>bên</a:t>
            </a:r>
            <a:r>
              <a:rPr lang="en-US" dirty="0"/>
              <a:t> </a:t>
            </a:r>
            <a:r>
              <a:rPr lang="en-US" dirty="0" err="1"/>
              <a:t>trên</a:t>
            </a:r>
            <a:r>
              <a:rPr lang="en-US" dirty="0"/>
              <a:t>.</a:t>
            </a:r>
          </a:p>
          <a:p>
            <a:pPr marL="171450" indent="-171450">
              <a:buFontTx/>
              <a:buChar char="-"/>
            </a:pPr>
            <a:r>
              <a:rPr lang="en-US" dirty="0"/>
              <a:t>Sau </a:t>
            </a:r>
            <a:r>
              <a:rPr lang="en-US" dirty="0" err="1"/>
              <a:t>đó</a:t>
            </a:r>
            <a:r>
              <a:rPr lang="en-US" dirty="0"/>
              <a:t> </a:t>
            </a:r>
            <a:r>
              <a:rPr lang="en-US" dirty="0" err="1"/>
              <a:t>là</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mô</a:t>
            </a:r>
            <a:r>
              <a:rPr lang="en-US" dirty="0"/>
              <a:t> </a:t>
            </a:r>
            <a:r>
              <a:rPr lang="en-US"/>
              <a:t>hình</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964855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40</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endParaRPr lang="en-US" dirty="0"/>
          </a:p>
          <a:p>
            <a:pPr marL="171450" indent="-171450">
              <a:buFontTx/>
              <a:buChar char="-"/>
            </a:pPr>
            <a:r>
              <a:rPr lang="en-US" sz="1200" kern="1200" dirty="0">
                <a:solidFill>
                  <a:schemeClr val="tx1"/>
                </a:solidFill>
                <a:latin typeface="+mn-lt"/>
                <a:ea typeface="+mn-ea"/>
                <a:cs typeface="+mn-cs"/>
              </a:rPr>
              <a:t>IEEE Conference on Computer Vision and Pattern Recognition</a:t>
            </a:r>
            <a:br>
              <a:rPr lang="en-US" dirty="0"/>
            </a:br>
            <a:r>
              <a:rPr lang="en-US" sz="1200" b="0" i="0" kern="1200" dirty="0" err="1">
                <a:solidFill>
                  <a:schemeClr val="tx1"/>
                </a:solidFill>
                <a:effectLst/>
                <a:latin typeface="+mn-lt"/>
                <a:ea typeface="+mn-ea"/>
                <a:cs typeface="+mn-cs"/>
              </a:rPr>
              <a:t>Hội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5/23/2019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5/23/2019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5/23/2019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5/23/2019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411760" y="3602773"/>
            <a:ext cx="6475195" cy="936030"/>
          </a:xfrm>
        </p:spPr>
        <p:txBody>
          <a:bodyPr>
            <a:normAutofit fontScale="92500" lnSpcReduction="20000"/>
          </a:bodyPr>
          <a:lstStyle/>
          <a:p>
            <a:pPr>
              <a:spcBef>
                <a:spcPts val="0"/>
              </a:spcBef>
              <a:defRPr/>
            </a:pP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Sinh</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viên</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thực</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hiện</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Nguyễn</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Văn</a:t>
            </a:r>
            <a:r>
              <a:rPr lang="en-US" altLang="ko-KR" sz="1800"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sz="1800"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sz="1800"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Giáo</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viên</a:t>
            </a:r>
            <a:r>
              <a:rPr lang="en-US" altLang="ko-KR" sz="1800" b="1" dirty="0">
                <a:solidFill>
                  <a:schemeClr val="tx1"/>
                </a:solidFill>
                <a:latin typeface="Times New Roman" panose="02020603050405020304" pitchFamily="18" charset="0"/>
                <a:cs typeface="Times New Roman" panose="02020603050405020304" pitchFamily="18" charset="0"/>
              </a:rPr>
              <a:t> h</a:t>
            </a:r>
            <a:r>
              <a:rPr lang="vi-VN" altLang="ko-KR" sz="1800" b="1" dirty="0">
                <a:solidFill>
                  <a:schemeClr val="tx1"/>
                </a:solidFill>
                <a:latin typeface="Times New Roman" panose="02020603050405020304" pitchFamily="18" charset="0"/>
                <a:cs typeface="Times New Roman" panose="02020603050405020304" pitchFamily="18" charset="0"/>
              </a:rPr>
              <a:t>ư</a:t>
            </a:r>
            <a:r>
              <a:rPr lang="en-US" altLang="ko-KR" sz="1800" b="1" dirty="0" err="1">
                <a:solidFill>
                  <a:schemeClr val="tx1"/>
                </a:solidFill>
                <a:latin typeface="Times New Roman" panose="02020603050405020304" pitchFamily="18" charset="0"/>
                <a:cs typeface="Times New Roman" panose="02020603050405020304" pitchFamily="18" charset="0"/>
              </a:rPr>
              <a:t>ớng</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dẫn</a:t>
            </a:r>
            <a:r>
              <a:rPr lang="en-US" altLang="ko-KR" sz="1800" b="1" dirty="0">
                <a:solidFill>
                  <a:schemeClr val="tx1"/>
                </a:solidFill>
                <a:latin typeface="Times New Roman" panose="02020603050405020304" pitchFamily="18" charset="0"/>
                <a:cs typeface="Times New Roman" panose="02020603050405020304" pitchFamily="18" charset="0"/>
              </a:rPr>
              <a:t>: TS. </a:t>
            </a:r>
            <a:r>
              <a:rPr lang="en-US" altLang="ko-KR" sz="1800" b="1" dirty="0" err="1">
                <a:solidFill>
                  <a:schemeClr val="tx1"/>
                </a:solidFill>
                <a:latin typeface="Times New Roman" panose="02020603050405020304" pitchFamily="18" charset="0"/>
                <a:cs typeface="Times New Roman" panose="02020603050405020304" pitchFamily="18" charset="0"/>
              </a:rPr>
              <a:t>Lâm</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Nhựt</a:t>
            </a:r>
            <a:r>
              <a:rPr lang="en-US" altLang="ko-KR" sz="1800" b="1" dirty="0">
                <a:solidFill>
                  <a:schemeClr val="tx1"/>
                </a:solidFill>
                <a:latin typeface="Times New Roman" panose="02020603050405020304" pitchFamily="18" charset="0"/>
                <a:cs typeface="Times New Roman" panose="02020603050405020304" pitchFamily="18" charset="0"/>
              </a:rPr>
              <a:t> </a:t>
            </a:r>
            <a:r>
              <a:rPr lang="en-US" altLang="ko-KR" sz="1800" b="1" dirty="0" err="1">
                <a:solidFill>
                  <a:schemeClr val="tx1"/>
                </a:solidFill>
                <a:latin typeface="Times New Roman" panose="02020603050405020304" pitchFamily="18" charset="0"/>
                <a:cs typeface="Times New Roman" panose="02020603050405020304" pitchFamily="18" charset="0"/>
              </a:rPr>
              <a:t>Khang</a:t>
            </a:r>
            <a:endParaRPr lang="en-US" altLang="ko-KR"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P spid="2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60049" y="1669428"/>
            <a:ext cx="1895867" cy="2414486"/>
            <a:chOff x="107921"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1282" y="2104938"/>
              <a:ext cx="1672506" cy="76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Mô</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hình</a:t>
              </a:r>
              <a:r>
                <a:rPr lang="en-US" dirty="0">
                  <a:solidFill>
                    <a:schemeClr val="tx1"/>
                  </a:solidFill>
                  <a:latin typeface="+mj-lt"/>
                  <a:cs typeface="Times New Roman" panose="02020603050405020304" pitchFamily="18" charset="0"/>
                </a:rPr>
                <a:t> </a:t>
              </a:r>
            </a:p>
            <a:p>
              <a:pPr algn="ctr"/>
              <a:r>
                <a:rPr lang="en-US" dirty="0" err="1">
                  <a:solidFill>
                    <a:schemeClr val="tx1"/>
                  </a:solidFill>
                  <a:latin typeface="+mj-lt"/>
                  <a:cs typeface="Times New Roman" panose="02020603050405020304" pitchFamily="18" charset="0"/>
                </a:rPr>
                <a:t>truy</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xuất</a:t>
              </a:r>
              <a:r>
                <a:rPr lang="en-US" dirty="0">
                  <a:solidFill>
                    <a:schemeClr val="tx1"/>
                  </a:solidFill>
                  <a:latin typeface="+mj-lt"/>
                  <a:cs typeface="Times New Roman" panose="02020603050405020304" pitchFamily="18" charset="0"/>
                </a:rPr>
                <a:t> </a:t>
              </a:r>
            </a:p>
            <a:p>
              <a:pPr algn="ctr"/>
              <a:r>
                <a:rPr lang="en-US" dirty="0" err="1">
                  <a:solidFill>
                    <a:schemeClr val="tx1"/>
                  </a:solidFill>
                  <a:latin typeface="+mj-lt"/>
                  <a:cs typeface="Times New Roman" panose="02020603050405020304" pitchFamily="18" charset="0"/>
                </a:rPr>
                <a:t>thông</a:t>
              </a:r>
              <a:r>
                <a:rPr lang="en-US" dirty="0">
                  <a:solidFill>
                    <a:schemeClr val="tx1"/>
                  </a:solidFill>
                  <a:latin typeface="+mj-lt"/>
                  <a:cs typeface="Times New Roman" panose="02020603050405020304" pitchFamily="18" charset="0"/>
                </a:rPr>
                <a:t> tin</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Mô</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hình</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sinh</a:t>
              </a:r>
              <a:endParaRPr lang="en-US" dirty="0">
                <a:solidFill>
                  <a:schemeClr val="tx1"/>
                </a:solidFill>
                <a:latin typeface="+mj-lt"/>
                <a:cs typeface="Times New Roman" panose="02020603050405020304" pitchFamily="18" charset="0"/>
              </a:endParaRP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cxnSpLocks/>
              <a:endCxn id="5" idx="1"/>
            </p:cNvCxnSpPr>
            <p:nvPr/>
          </p:nvCxnSpPr>
          <p:spPr>
            <a:xfrm>
              <a:off x="107921" y="2341962"/>
              <a:ext cx="223361" cy="14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8"/>
            <a:ext cx="1895867" cy="2420615"/>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Hội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thoại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ngắn</a:t>
                </a:r>
                <a:endParaRPr lang="en-US" dirty="0">
                  <a:solidFill>
                    <a:schemeClr val="tx1"/>
                  </a:solidFill>
                  <a:latin typeface="+mj-lt"/>
                  <a:cs typeface="Times New Roman" panose="02020603050405020304" pitchFamily="18" charset="0"/>
                </a:endParaRP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Hội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thoại</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dài</a:t>
                </a:r>
                <a:endParaRPr lang="en-US" dirty="0">
                  <a:solidFill>
                    <a:schemeClr val="tx1"/>
                  </a:solidFill>
                  <a:latin typeface="+mj-lt"/>
                  <a:cs typeface="Times New Roman" panose="02020603050405020304" pitchFamily="18" charset="0"/>
                </a:endParaRP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417460"/>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Miền</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mở</a:t>
                </a:r>
                <a:endParaRPr lang="en-US" dirty="0">
                  <a:solidFill>
                    <a:schemeClr val="tx1"/>
                  </a:solidFill>
                  <a:latin typeface="+mj-lt"/>
                  <a:cs typeface="Times New Roman" panose="02020603050405020304" pitchFamily="18" charset="0"/>
                </a:endParaRP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cs typeface="Times New Roman" panose="02020603050405020304" pitchFamily="18" charset="0"/>
                  </a:rPr>
                  <a:t>Miềm</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đóng</a:t>
                </a:r>
                <a:endParaRPr lang="en-US" dirty="0">
                  <a:solidFill>
                    <a:schemeClr val="tx1"/>
                  </a:solidFill>
                  <a:latin typeface="+mj-lt"/>
                  <a:cs typeface="Times New Roman" panose="02020603050405020304" pitchFamily="18" charset="0"/>
                </a:endParaRP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1059470" y="1644273"/>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1065569" y="2302571"/>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1054827" y="2927662"/>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4858431" y="1611898"/>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cs typeface="Arial" pitchFamily="34" charset="0"/>
                  </a:rPr>
                  <a:t>Mô</a:t>
                </a:r>
                <a:r>
                  <a:rPr lang="en-US" altLang="ko-KR" sz="1600" b="1" dirty="0">
                    <a:cs typeface="Arial" pitchFamily="34" charset="0"/>
                  </a:rPr>
                  <a:t> </a:t>
                </a:r>
                <a:r>
                  <a:rPr lang="en-US" altLang="ko-KR" sz="1600" b="1" dirty="0" err="1">
                    <a:cs typeface="Arial" pitchFamily="34" charset="0"/>
                  </a:rPr>
                  <a:t>hình</a:t>
                </a:r>
                <a:r>
                  <a:rPr lang="en-US" altLang="ko-KR" sz="1600" b="1" dirty="0">
                    <a:cs typeface="Arial" pitchFamily="34" charset="0"/>
                  </a:rPr>
                  <a:t> </a:t>
                </a:r>
                <a:r>
                  <a:rPr lang="en-US" altLang="ko-KR" sz="1600" b="1" dirty="0" err="1">
                    <a:cs typeface="Arial" pitchFamily="34" charset="0"/>
                  </a:rPr>
                  <a:t>Seqence</a:t>
                </a:r>
                <a:r>
                  <a:rPr lang="en-US" altLang="ko-KR" sz="1600" b="1" dirty="0">
                    <a:cs typeface="Arial" pitchFamily="34" charset="0"/>
                  </a:rPr>
                  <a:t> to Sequence</a:t>
                </a:r>
                <a:endParaRPr lang="ko-KR" altLang="en-US" sz="1600" b="1" dirty="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52210" y="2196498"/>
            <a:ext cx="4349204" cy="596927"/>
            <a:chOff x="3966334" y="4203265"/>
            <a:chExt cx="4349204" cy="596927"/>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03265"/>
              <a:ext cx="4349204" cy="584775"/>
              <a:chOff x="3966334" y="4203265"/>
              <a:chExt cx="4349204" cy="58477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3130" y="4203265"/>
                <a:ext cx="3672408" cy="584775"/>
              </a:xfrm>
              <a:prstGeom prst="rect">
                <a:avLst/>
              </a:prstGeom>
              <a:noFill/>
            </p:spPr>
            <p:txBody>
              <a:bodyPr wrap="square" rtlCol="0">
                <a:spAutoFit/>
              </a:bodyPr>
              <a:lstStyle/>
              <a:p>
                <a:r>
                  <a:rPr lang="en-US" altLang="ko-KR" sz="1600" b="1" dirty="0" err="1">
                    <a:cs typeface="Arial" pitchFamily="34" charset="0"/>
                  </a:rPr>
                  <a:t>Học</a:t>
                </a:r>
                <a:r>
                  <a:rPr lang="en-US" altLang="ko-KR" sz="1600" b="1" dirty="0">
                    <a:cs typeface="Arial" pitchFamily="34" charset="0"/>
                  </a:rPr>
                  <a:t> </a:t>
                </a:r>
                <a:r>
                  <a:rPr lang="en-US" altLang="ko-KR" sz="1600" b="1" dirty="0" err="1">
                    <a:cs typeface="Arial" pitchFamily="34" charset="0"/>
                  </a:rPr>
                  <a:t>tăng</a:t>
                </a:r>
                <a:r>
                  <a:rPr lang="en-US" altLang="ko-KR" sz="1600" b="1" dirty="0">
                    <a:cs typeface="Arial" pitchFamily="34" charset="0"/>
                  </a:rPr>
                  <a:t> c</a:t>
                </a:r>
                <a:r>
                  <a:rPr lang="vi-VN" altLang="ko-KR" sz="1600" b="1" dirty="0">
                    <a:cs typeface="Arial" pitchFamily="34" charset="0"/>
                  </a:rPr>
                  <a:t>ư</a:t>
                </a:r>
                <a:r>
                  <a:rPr lang="en-US" altLang="ko-KR" sz="1600" b="1" dirty="0" err="1">
                    <a:cs typeface="Arial" pitchFamily="34" charset="0"/>
                  </a:rPr>
                  <a:t>ờng</a:t>
                </a:r>
                <a:endParaRPr lang="en-US" altLang="ko-KR" sz="1600" b="1" dirty="0">
                  <a:cs typeface="Arial" pitchFamily="34" charset="0"/>
                </a:endParaRPr>
              </a:p>
              <a:p>
                <a:r>
                  <a:rPr lang="en-US" altLang="ko-KR" sz="1600" b="1" dirty="0">
                    <a:cs typeface="Arial" pitchFamily="34" charset="0"/>
                  </a:rPr>
                  <a:t>Reinforcement Learning</a:t>
                </a:r>
                <a:endParaRPr lang="ko-KR" altLang="en-US" sz="1600" b="1" dirty="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52210" y="2843017"/>
            <a:ext cx="4347643" cy="595674"/>
            <a:chOff x="3953040" y="1109213"/>
            <a:chExt cx="4347643" cy="576064"/>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576064"/>
              <a:chOff x="3990713" y="1109213"/>
              <a:chExt cx="4309970" cy="576064"/>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327408"/>
              </a:xfrm>
              <a:prstGeom prst="rect">
                <a:avLst/>
              </a:prstGeom>
              <a:noFill/>
            </p:spPr>
            <p:txBody>
              <a:bodyPr wrap="square" rtlCol="0">
                <a:spAutoFit/>
              </a:bodyPr>
              <a:lstStyle/>
              <a:p>
                <a:r>
                  <a:rPr lang="en-US" altLang="ko-KR" sz="1600" b="1" dirty="0" err="1">
                    <a:cs typeface="Arial" pitchFamily="34" charset="0"/>
                  </a:rPr>
                  <a:t>Phương</a:t>
                </a:r>
                <a:r>
                  <a:rPr lang="en-US" altLang="ko-KR" sz="1600" b="1" dirty="0">
                    <a:cs typeface="Arial" pitchFamily="34" charset="0"/>
                  </a:rPr>
                  <a:t> </a:t>
                </a:r>
                <a:r>
                  <a:rPr lang="en-US" altLang="ko-KR" sz="1600" b="1" dirty="0" err="1">
                    <a:cs typeface="Arial" pitchFamily="34" charset="0"/>
                  </a:rPr>
                  <a:t>pháp</a:t>
                </a:r>
                <a:r>
                  <a:rPr lang="en-US" altLang="ko-KR" sz="1600" b="1" dirty="0">
                    <a:cs typeface="Arial" pitchFamily="34" charset="0"/>
                  </a:rPr>
                  <a:t> Self-Critic</a:t>
                </a:r>
                <a:endParaRPr lang="ko-KR" altLang="en-US" sz="1600" b="1" dirty="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a:solidFill>
                  <a:schemeClr val="tx1"/>
                </a:solidFill>
                <a:latin typeface="+mj-lt"/>
              </a:rPr>
              <a:t>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6097378"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
        <p:nvSpPr>
          <p:cNvPr id="20" name="TextBox 19">
            <a:extLst>
              <a:ext uri="{FF2B5EF4-FFF2-40B4-BE49-F238E27FC236}">
                <a16:creationId xmlns:a16="http://schemas.microsoft.com/office/drawing/2014/main" id="{AEF8BB18-56ED-47C4-AE59-23AC677314AB}"/>
              </a:ext>
            </a:extLst>
          </p:cNvPr>
          <p:cNvSpPr txBox="1"/>
          <p:nvPr/>
        </p:nvSpPr>
        <p:spPr>
          <a:xfrm>
            <a:off x="521804" y="4079604"/>
            <a:ext cx="3762164" cy="646331"/>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p>
          <a:p>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endParaRPr lang="vi-VN"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1" grpId="0" animBg="1"/>
      <p:bldP spid="22" grpId="0" animBg="1"/>
      <p:bldP spid="24" grpId="0" animBg="1"/>
      <p:bldP spid="26" grpId="0"/>
      <p:bldP spid="35" grpId="0"/>
      <p:bldP spid="6" grpId="0" animBg="1"/>
      <p:bldP spid="37" grpId="0" animBg="1"/>
      <p:bldP spid="38" grpId="0" animBg="1"/>
      <p:bldP spid="57" grpId="0"/>
      <p:bldP spid="60"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en-US" dirty="0" err="1">
                <a:latin typeface="+mj-lt"/>
              </a:rPr>
              <a:t>Thử</a:t>
            </a:r>
            <a:r>
              <a:rPr lang="en-US" dirty="0">
                <a:latin typeface="+mj-lt"/>
              </a:rPr>
              <a:t> </a:t>
            </a:r>
            <a:r>
              <a:rPr lang="en-US" dirty="0" err="1">
                <a:latin typeface="+mj-lt"/>
              </a:rPr>
              <a:t>thách</a:t>
            </a:r>
            <a:r>
              <a:rPr lang="en-US" dirty="0">
                <a:latin typeface="+mj-lt"/>
              </a:rPr>
              <a:t> </a:t>
            </a:r>
            <a:r>
              <a:rPr lang="en-US" dirty="0" err="1">
                <a:latin typeface="+mj-lt"/>
              </a:rPr>
              <a:t>thần</a:t>
            </a:r>
            <a:r>
              <a:rPr lang="en-US" dirty="0">
                <a:latin typeface="+mj-lt"/>
              </a:rPr>
              <a:t> </a:t>
            </a:r>
            <a:r>
              <a:rPr lang="en-US" dirty="0" err="1">
                <a:latin typeface="+mj-lt"/>
              </a:rPr>
              <a:t>tượng</a:t>
            </a:r>
            <a:r>
              <a:rPr lang="vi-VN" dirty="0">
                <a:latin typeface="+mj-lt"/>
              </a:rPr>
              <a:t>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9" grpId="0" animBg="1"/>
      <p:bldP spid="12" grpId="0"/>
      <p:bldP spid="15" grpId="0"/>
      <p:bldP spid="16" grpId="0"/>
      <p:bldP spid="36" grpId="0" animBg="1"/>
      <p:bldP spid="38" grpId="0" animBg="1"/>
      <p:bldP spid="39"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10" name="Picture 9">
            <a:extLst>
              <a:ext uri="{FF2B5EF4-FFF2-40B4-BE49-F238E27FC236}">
                <a16:creationId xmlns:a16="http://schemas.microsoft.com/office/drawing/2014/main" id="{B76CCE20-1749-4B1D-8387-2E78861B181D}"/>
              </a:ext>
            </a:extLst>
          </p:cNvPr>
          <p:cNvPicPr>
            <a:picLocks noChangeAspect="1"/>
          </p:cNvPicPr>
          <p:nvPr/>
        </p:nvPicPr>
        <p:blipFill>
          <a:blip r:embed="rId3"/>
          <a:stretch>
            <a:fillRect/>
          </a:stretch>
        </p:blipFill>
        <p:spPr>
          <a:xfrm>
            <a:off x="3908368" y="1105628"/>
            <a:ext cx="4171792" cy="3331881"/>
          </a:xfrm>
          <a:prstGeom prst="rect">
            <a:avLst/>
          </a:prstGeom>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Nội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dung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80020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95681"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1768797407"/>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cách</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chuyển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Giới</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thiệu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425251"/>
            <a:chOff x="200524" y="1460402"/>
            <a:chExt cx="8776502" cy="2425251"/>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425251"/>
              <a:chOff x="824980" y="1546436"/>
              <a:chExt cx="7886108" cy="2425251"/>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425251"/>
                <a:chOff x="824980" y="1546436"/>
                <a:chExt cx="7886108" cy="2425251"/>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3" y="3418743"/>
                  <a:ext cx="90304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H="1" flipV="1">
                  <a:off x="5808622" y="3183809"/>
                  <a:ext cx="19475"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875272973"/>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mừng sinh</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nhật</a:t>
                      </a:r>
                    </a:p>
                    <a:p>
                      <a:r>
                        <a:rPr lang="vi-VN" sz="1350" kern="1200" dirty="0">
                          <a:solidFill>
                            <a:schemeClr val="dk1"/>
                          </a:solidFill>
                          <a:effectLst/>
                          <a:latin typeface="+mn-lt"/>
                          <a:ea typeface="+mn-ea"/>
                          <a:cs typeface="+mn-cs"/>
                        </a:rPr>
                        <a:t>output: cảm</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a:t>
                      </a:r>
                      <a:r>
                        <a:rPr lang="en-US" sz="1200" kern="1200" dirty="0">
                          <a:solidFill>
                            <a:schemeClr val="dk1"/>
                          </a:solidFill>
                          <a:effectLst/>
                          <a:latin typeface="Georgia" panose="02040502050405020303" pitchFamily="18" charset="0"/>
                          <a:ea typeface="+mn-ea"/>
                          <a:cs typeface="+mn-cs"/>
                        </a:rPr>
                        <a:t> </a:t>
                      </a:r>
                      <a:r>
                        <a:rPr lang="vi-VN" sz="1200" kern="1200" dirty="0">
                          <a:solidFill>
                            <a:schemeClr val="dk1"/>
                          </a:solidFill>
                          <a:effectLst/>
                          <a:latin typeface="Georgia" panose="02040502050405020303" pitchFamily="18" charset="0"/>
                          <a:ea typeface="+mn-ea"/>
                          <a:cs typeface="+mn-cs"/>
                        </a:rPr>
                        <a:t>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a:t>
                      </a:r>
                      <a:r>
                        <a:rPr lang="en-US" sz="1200" kern="1200">
                          <a:solidFill>
                            <a:schemeClr val="dk1"/>
                          </a:solidFill>
                          <a:effectLst/>
                          <a:latin typeface="Georgia" panose="02040502050405020303" pitchFamily="18" charset="0"/>
                          <a:ea typeface="+mn-ea"/>
                          <a:cs typeface="+mn-cs"/>
                        </a:rPr>
                        <a:t> </a:t>
                      </a:r>
                      <a:r>
                        <a:rPr lang="vi-VN" sz="1200" kern="1200">
                          <a:solidFill>
                            <a:schemeClr val="dk1"/>
                          </a:solidFill>
                          <a:effectLst/>
                          <a:latin typeface="Georgia" panose="02040502050405020303" pitchFamily="18" charset="0"/>
                          <a:ea typeface="+mn-ea"/>
                          <a:cs typeface="+mn-cs"/>
                        </a:rPr>
                        <a:t>trời </a:t>
                      </a:r>
                      <a:r>
                        <a:rPr lang="vi-VN" sz="1200" kern="1200" dirty="0">
                          <a:solidFill>
                            <a:schemeClr val="dk1"/>
                          </a:solidFill>
                          <a:effectLst/>
                          <a:latin typeface="Georgia" panose="02040502050405020303" pitchFamily="18" charset="0"/>
                          <a:ea typeface="+mn-ea"/>
                          <a:cs typeface="+mn-cs"/>
                        </a:rPr>
                        <a:t>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0,07	</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55" y="2283718"/>
            <a:ext cx="9144000" cy="576064"/>
          </a:xfrm>
        </p:spPr>
        <p:txBody>
          <a:bodyPr>
            <a:normAutofit fontScale="92500" lnSpcReduction="10000"/>
          </a:bodyPr>
          <a:lstStyle/>
          <a:p>
            <a:r>
              <a:rPr lang="en-US" altLang="ko-KR" b="1" dirty="0"/>
              <a:t>Demo</a:t>
            </a:r>
            <a:endParaRPr lang="ko-KR" altLang="en-US" b="1"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256515783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latin typeface="Times New Roman" panose="02020603050405020304" pitchFamily="18" charset="0"/>
                <a:cs typeface="Times New Roman" panose="02020603050405020304" pitchFamily="18" charset="0"/>
              </a:rPr>
              <a:t>Giới</a:t>
            </a:r>
            <a:r>
              <a:rPr lang="en-US" altLang="ko-KR" dirty="0">
                <a:latin typeface="Times New Roman" panose="02020603050405020304" pitchFamily="18" charset="0"/>
                <a:cs typeface="Times New Roman" panose="02020603050405020304" pitchFamily="18" charset="0"/>
              </a:rPr>
              <a:t> </a:t>
            </a:r>
            <a:r>
              <a:rPr lang="en-US" altLang="ko-KR" dirty="0" err="1">
                <a:latin typeface="Times New Roman" panose="02020603050405020304" pitchFamily="18" charset="0"/>
                <a:cs typeface="Times New Roman" panose="02020603050405020304" pitchFamily="18" charset="0"/>
              </a:rPr>
              <a:t>thiệu</a:t>
            </a:r>
            <a:endParaRPr lang="ko-KR" alt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a:xfrm>
            <a:off x="0" y="123478"/>
            <a:ext cx="9144000" cy="576064"/>
          </a:xfrm>
        </p:spPr>
        <p:txBody>
          <a:bodyPr>
            <a:normAutofit fontScale="92500" lnSpcReduction="10000"/>
          </a:bodyPr>
          <a:lstStyle/>
          <a:p>
            <a:r>
              <a:rPr lang="en-US" dirty="0">
                <a:solidFill>
                  <a:schemeClr val="tx1"/>
                </a:solidFill>
              </a:rPr>
              <a:t>What is BLEU ?</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576542" y="126398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753368" y="126398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5220072" y="92528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5220072" y="157532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331640" y="1916864"/>
            <a:ext cx="7236296" cy="1572232"/>
          </a:xfrm>
          <a:prstGeom prst="rect">
            <a:avLst/>
          </a:prstGeom>
        </p:spPr>
      </p:pic>
      <p:sp>
        <p:nvSpPr>
          <p:cNvPr id="3" name="TextBox 2">
            <a:extLst>
              <a:ext uri="{FF2B5EF4-FFF2-40B4-BE49-F238E27FC236}">
                <a16:creationId xmlns:a16="http://schemas.microsoft.com/office/drawing/2014/main" id="{61D55ED3-1F2B-44DE-B374-F21DAAC96D9E}"/>
              </a:ext>
            </a:extLst>
          </p:cNvPr>
          <p:cNvSpPr txBox="1"/>
          <p:nvPr/>
        </p:nvSpPr>
        <p:spPr>
          <a:xfrm>
            <a:off x="2523959" y="4163498"/>
            <a:ext cx="13538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Em</a:t>
            </a:r>
            <a:r>
              <a:rPr lang="en-US" dirty="0"/>
              <a:t> </a:t>
            </a:r>
            <a:r>
              <a:rPr lang="en-US" dirty="0" err="1"/>
              <a:t>tên</a:t>
            </a:r>
            <a:r>
              <a:rPr lang="en-US" dirty="0"/>
              <a:t> </a:t>
            </a:r>
            <a:r>
              <a:rPr lang="en-US" dirty="0" err="1"/>
              <a:t>là</a:t>
            </a:r>
            <a:r>
              <a:rPr lang="en-US" dirty="0"/>
              <a:t> Vĩ</a:t>
            </a:r>
          </a:p>
        </p:txBody>
      </p:sp>
      <p:sp>
        <p:nvSpPr>
          <p:cNvPr id="11" name="TextBox 10">
            <a:extLst>
              <a:ext uri="{FF2B5EF4-FFF2-40B4-BE49-F238E27FC236}">
                <a16:creationId xmlns:a16="http://schemas.microsoft.com/office/drawing/2014/main" id="{4C4C5C7E-EC33-4E3D-8F31-671426707CBC}"/>
              </a:ext>
            </a:extLst>
          </p:cNvPr>
          <p:cNvSpPr txBox="1"/>
          <p:nvPr/>
        </p:nvSpPr>
        <p:spPr>
          <a:xfrm>
            <a:off x="2523959" y="3588863"/>
            <a:ext cx="135389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Em</a:t>
            </a:r>
            <a:r>
              <a:rPr lang="en-US" dirty="0"/>
              <a:t> </a:t>
            </a:r>
            <a:r>
              <a:rPr lang="en-US" dirty="0" err="1"/>
              <a:t>là</a:t>
            </a:r>
            <a:r>
              <a:rPr lang="en-US" dirty="0"/>
              <a:t> Vĩ</a:t>
            </a:r>
          </a:p>
        </p:txBody>
      </p:sp>
      <p:cxnSp>
        <p:nvCxnSpPr>
          <p:cNvPr id="12" name="Straight Arrow Connector 11">
            <a:extLst>
              <a:ext uri="{FF2B5EF4-FFF2-40B4-BE49-F238E27FC236}">
                <a16:creationId xmlns:a16="http://schemas.microsoft.com/office/drawing/2014/main" id="{CEC5BB39-46A8-4D95-B4CC-09322E5531D8}"/>
              </a:ext>
            </a:extLst>
          </p:cNvPr>
          <p:cNvCxnSpPr/>
          <p:nvPr/>
        </p:nvCxnSpPr>
        <p:spPr>
          <a:xfrm>
            <a:off x="3889777" y="4063249"/>
            <a:ext cx="1224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CCE1949-9DEE-4A42-AF15-C3514CE4D9D9}"/>
              </a:ext>
            </a:extLst>
          </p:cNvPr>
          <p:cNvSpPr txBox="1"/>
          <p:nvPr/>
        </p:nvSpPr>
        <p:spPr>
          <a:xfrm>
            <a:off x="4118455" y="3745738"/>
            <a:ext cx="787395" cy="369332"/>
          </a:xfrm>
          <a:prstGeom prst="rect">
            <a:avLst/>
          </a:prstGeom>
          <a:noFill/>
        </p:spPr>
        <p:txBody>
          <a:bodyPr wrap="none" rtlCol="0">
            <a:spAutoFit/>
          </a:bodyPr>
          <a:lstStyle/>
          <a:p>
            <a:r>
              <a:rPr lang="en-US" dirty="0"/>
              <a:t>BLEU</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6E0795C-1864-497B-9B17-50DB8C23F737}"/>
                  </a:ext>
                </a:extLst>
              </p:cNvPr>
              <p:cNvSpPr txBox="1"/>
              <p:nvPr/>
            </p:nvSpPr>
            <p:spPr>
              <a:xfrm>
                <a:off x="5238419" y="3737228"/>
                <a:ext cx="1104790" cy="61093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=0.75</m:t>
                      </m:r>
                    </m:oMath>
                  </m:oMathPara>
                </a14:m>
                <a:endParaRPr lang="en-US" dirty="0"/>
              </a:p>
            </p:txBody>
          </p:sp>
        </mc:Choice>
        <mc:Fallback>
          <p:sp>
            <p:nvSpPr>
              <p:cNvPr id="15" name="TextBox 14">
                <a:extLst>
                  <a:ext uri="{FF2B5EF4-FFF2-40B4-BE49-F238E27FC236}">
                    <a16:creationId xmlns:a16="http://schemas.microsoft.com/office/drawing/2014/main" id="{86E0795C-1864-497B-9B17-50DB8C23F737}"/>
                  </a:ext>
                </a:extLst>
              </p:cNvPr>
              <p:cNvSpPr txBox="1">
                <a:spLocks noRot="1" noChangeAspect="1" noMove="1" noResize="1" noEditPoints="1" noAdjustHandles="1" noChangeArrowheads="1" noChangeShapeType="1" noTextEdit="1"/>
              </p:cNvSpPr>
              <p:nvPr/>
            </p:nvSpPr>
            <p:spPr>
              <a:xfrm>
                <a:off x="5238419" y="3737228"/>
                <a:ext cx="1104790" cy="61093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907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42</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2"/>
          <a:stretch>
            <a:fillRect/>
          </a:stretch>
        </p:blipFill>
        <p:spPr>
          <a:xfrm>
            <a:off x="3131840" y="2477047"/>
            <a:ext cx="3096057" cy="724001"/>
          </a:xfrm>
          <a:prstGeom prst="rect">
            <a:avLst/>
          </a:prstGeom>
        </p:spPr>
      </p:pic>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26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a:solidFill>
                  <a:schemeClr val="tx1"/>
                </a:solidFill>
              </a:rPr>
              <a:t>Gradient of SCST</a:t>
            </a:r>
            <a:endParaRPr lang="en-US" dirty="0">
              <a:solidFill>
                <a:schemeClr val="tx1"/>
              </a:solidFill>
            </a:endParaRP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43</a:t>
            </a:fld>
            <a:endParaRPr lang="vi-VN" sz="1400" dirty="0">
              <a:latin typeface="+mj-lt"/>
            </a:endParaRPr>
          </a:p>
        </p:txBody>
      </p:sp>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8022FF8-64A8-46D0-90F1-33B194EE67CC}"/>
                  </a:ext>
                </a:extLst>
              </p:cNvPr>
              <p:cNvSpPr/>
              <p:nvPr/>
            </p:nvSpPr>
            <p:spPr>
              <a:xfrm>
                <a:off x="2541347" y="2387084"/>
                <a:ext cx="4061305"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r>
                            <m:rPr>
                              <m:sty m:val="p"/>
                            </m:rPr>
                            <a:rPr lang="en-US">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m:rPr>
                                  <m:sty m:val="p"/>
                                </m:rPr>
                                <a:rPr lang="en-US" i="0">
                                  <a:latin typeface="Cambria Math" panose="02040503050406030204" pitchFamily="18" charset="0"/>
                                </a:rPr>
                                <m:t>θ</m:t>
                              </m:r>
                            </m:e>
                          </m:d>
                          <m:r>
                            <a:rPr lang="en-US" i="0">
                              <a:latin typeface="Cambria Math" panose="02040503050406030204" pitchFamily="18" charset="0"/>
                            </a:rPr>
                            <m:t>≈(</m:t>
                          </m:r>
                          <m:r>
                            <a:rPr lang="en-US" i="1">
                              <a:latin typeface="Cambria Math" panose="02040503050406030204" pitchFamily="18" charset="0"/>
                            </a:rPr>
                            <m:t>𝑟</m:t>
                          </m:r>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𝑠</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rPr>
                                <m:t> − </m:t>
                              </m:r>
                              <m:r>
                                <m:rPr>
                                  <m:sty m:val="p"/>
                                </m:rPr>
                                <a:rPr lang="en-US" i="0">
                                  <a:latin typeface="Cambria Math" panose="02040503050406030204" pitchFamily="18" charset="0"/>
                                </a:rPr>
                                <m:t>r</m:t>
                              </m:r>
                              <m:r>
                                <a:rPr lang="en-US" i="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0">
                                  <a:latin typeface="Cambria Math" panose="02040503050406030204" pitchFamily="18" charset="0"/>
                                </a:rPr>
                                <m:t>))</m:t>
                              </m:r>
                              <m:r>
                                <m:rPr>
                                  <m:sty m:val="p"/>
                                </m:rPr>
                                <a:rPr lang="en-US" i="0">
                                  <a:latin typeface="Cambria Math" panose="02040503050406030204" pitchFamily="18" charset="0"/>
                                </a:rPr>
                                <m:t>∇</m:t>
                              </m:r>
                            </m:e>
                            <m:sub>
                              <m:r>
                                <m:rPr>
                                  <m:sty m:val="p"/>
                                </m:rPr>
                                <a:rPr lang="en-US" i="0">
                                  <a:latin typeface="Cambria Math" panose="02040503050406030204" pitchFamily="18" charset="0"/>
                                </a:rPr>
                                <m:t>θ</m:t>
                              </m:r>
                              <m:r>
                                <a:rPr lang="en-US" i="0">
                                  <a:latin typeface="Cambria Math" panose="02040503050406030204" pitchFamily="18" charset="0"/>
                                </a:rPr>
                                <m:t> </m:t>
                              </m:r>
                            </m:sub>
                          </m:sSub>
                          <m:func>
                            <m:funcPr>
                              <m:ctrlPr>
                                <a:rPr lang="en-US" i="1">
                                  <a:latin typeface="Cambria Math" panose="02040503050406030204" pitchFamily="18" charset="0"/>
                                </a:rPr>
                              </m:ctrlPr>
                            </m:funcPr>
                            <m:fName>
                              <m:r>
                                <m:rPr>
                                  <m:sty m:val="p"/>
                                </m:rPr>
                                <a:rPr lang="en-US" i="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m:rPr>
                                      <m:sty m:val="p"/>
                                    </m:rPr>
                                    <a:rPr lang="en-US" i="0">
                                      <a:latin typeface="Cambria Math" panose="02040503050406030204" pitchFamily="18" charset="0"/>
                                    </a:rPr>
                                    <m:t>θ</m:t>
                                  </m:r>
                                </m:sub>
                              </m:sSub>
                            </m:e>
                          </m:func>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𝑠</m:t>
                              </m:r>
                            </m:sup>
                          </m:sSup>
                        </m:e>
                      </m:d>
                    </m:oMath>
                  </m:oMathPara>
                </a14:m>
                <a:endParaRPr lang="en-US" dirty="0"/>
              </a:p>
            </p:txBody>
          </p:sp>
        </mc:Choice>
        <mc:Fallback>
          <p:sp>
            <p:nvSpPr>
              <p:cNvPr id="4" name="Rectangle 3">
                <a:extLst>
                  <a:ext uri="{FF2B5EF4-FFF2-40B4-BE49-F238E27FC236}">
                    <a16:creationId xmlns:a16="http://schemas.microsoft.com/office/drawing/2014/main" id="{38022FF8-64A8-46D0-90F1-33B194EE67CC}"/>
                  </a:ext>
                </a:extLst>
              </p:cNvPr>
              <p:cNvSpPr>
                <a:spLocks noRot="1" noChangeAspect="1" noMove="1" noResize="1" noEditPoints="1" noAdjustHandles="1" noChangeArrowheads="1" noChangeShapeType="1" noTextEdit="1"/>
              </p:cNvSpPr>
              <p:nvPr/>
            </p:nvSpPr>
            <p:spPr>
              <a:xfrm>
                <a:off x="2541347" y="2387084"/>
                <a:ext cx="4061305" cy="369332"/>
              </a:xfrm>
              <a:prstGeom prst="rect">
                <a:avLst/>
              </a:prstGeom>
              <a:blipFill>
                <a:blip r:embed="rId4"/>
                <a:stretch>
                  <a:fillRect t="-120000" r="-12162" b="-190000"/>
                </a:stretch>
              </a:blipFill>
            </p:spPr>
            <p:txBody>
              <a:bodyPr/>
              <a:lstStyle/>
              <a:p>
                <a:r>
                  <a:rPr lang="en-US">
                    <a:noFill/>
                  </a:rPr>
                  <a:t> </a:t>
                </a:r>
              </a:p>
            </p:txBody>
          </p:sp>
        </mc:Fallback>
      </mc:AlternateContent>
    </p:spTree>
    <p:extLst>
      <p:ext uri="{BB962C8B-B14F-4D97-AF65-F5344CB8AC3E}">
        <p14:creationId xmlns:p14="http://schemas.microsoft.com/office/powerpoint/2010/main" val="92004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Giới</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thiệu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dirty="0" err="1">
                <a:solidFill>
                  <a:schemeClr val="tx1"/>
                </a:solidFill>
              </a:rPr>
              <a:t>Giới</a:t>
            </a:r>
            <a:r>
              <a:rPr lang="en-US" altLang="ko-KR" dirty="0">
                <a:solidFill>
                  <a:schemeClr val="tx1"/>
                </a:solidFill>
              </a:rPr>
              <a:t> </a:t>
            </a:r>
            <a:r>
              <a:rPr lang="en-US" altLang="ko-KR" dirty="0" err="1">
                <a:solidFill>
                  <a:schemeClr val="tx1"/>
                </a:solidFill>
              </a:rPr>
              <a:t>thiệu</a:t>
            </a:r>
            <a:endParaRPr lang="ko-KR" altLang="en-US" dirty="0">
              <a:solidFill>
                <a:schemeClr val="tx1"/>
              </a:solidFill>
            </a:endParaRPr>
          </a:p>
        </p:txBody>
      </p:sp>
      <p:sp>
        <p:nvSpPr>
          <p:cNvPr id="13" name="TextBox 12"/>
          <p:cNvSpPr txBox="1"/>
          <p:nvPr/>
        </p:nvSpPr>
        <p:spPr>
          <a:xfrm>
            <a:off x="457648" y="2433603"/>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2918978" y="1501846"/>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017761" y="176266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333682" y="2071135"/>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333682" y="2721903"/>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333682" y="3692466"/>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333682" y="4134252"/>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a:off x="4395146" y="1820370"/>
            <a:ext cx="938536" cy="50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395146" y="1820370"/>
            <a:ext cx="938536" cy="133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395146" y="18203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395146" y="1820370"/>
            <a:ext cx="938536" cy="205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395146" y="1820370"/>
            <a:ext cx="938536" cy="2461352"/>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492513" y="2986141"/>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
        <p:nvSpPr>
          <p:cNvPr id="27" name="Rectangle 26">
            <a:extLst>
              <a:ext uri="{FF2B5EF4-FFF2-40B4-BE49-F238E27FC236}">
                <a16:creationId xmlns:a16="http://schemas.microsoft.com/office/drawing/2014/main" id="{788711A5-0AF4-40D3-88F6-3B5A641E0D31}"/>
              </a:ext>
            </a:extLst>
          </p:cNvPr>
          <p:cNvSpPr/>
          <p:nvPr/>
        </p:nvSpPr>
        <p:spPr>
          <a:xfrm>
            <a:off x="5323309" y="938916"/>
            <a:ext cx="2232268" cy="9991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IEEE Conference on Computer Vision and Pattern Recognition</a:t>
            </a:r>
            <a:endParaRPr lang="en-US" dirty="0">
              <a:solidFill>
                <a:schemeClr val="tx1"/>
              </a:solidFill>
              <a:latin typeface="+mj-lt"/>
            </a:endParaRPr>
          </a:p>
        </p:txBody>
      </p:sp>
      <p:cxnSp>
        <p:nvCxnSpPr>
          <p:cNvPr id="28" name="Straight Connector 27">
            <a:extLst>
              <a:ext uri="{FF2B5EF4-FFF2-40B4-BE49-F238E27FC236}">
                <a16:creationId xmlns:a16="http://schemas.microsoft.com/office/drawing/2014/main" id="{B6683A1B-028D-48A1-B92B-668D868B9C26}"/>
              </a:ext>
            </a:extLst>
          </p:cNvPr>
          <p:cNvCxnSpPr>
            <a:cxnSpLocks/>
            <a:stCxn id="4" idx="6"/>
            <a:endCxn id="27" idx="1"/>
          </p:cNvCxnSpPr>
          <p:nvPr/>
        </p:nvCxnSpPr>
        <p:spPr>
          <a:xfrm flipV="1">
            <a:off x="4395146" y="1438510"/>
            <a:ext cx="928163" cy="3818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dirty="0" err="1">
                <a:solidFill>
                  <a:schemeClr val="tx1"/>
                </a:solidFill>
              </a:rPr>
              <a:t>Nội</a:t>
            </a:r>
            <a:r>
              <a:rPr lang="en-US" altLang="ko-KR" b="1" dirty="0">
                <a:solidFill>
                  <a:schemeClr val="tx1"/>
                </a:solidFill>
              </a:rPr>
              <a:t> dung</a:t>
            </a:r>
            <a:endParaRPr lang="ko-KR" altLang="en-US" b="1" dirty="0">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755576" y="1201832"/>
            <a:ext cx="3366050"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427984" y="2166975"/>
            <a:ext cx="3960440"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755575" y="3133344"/>
            <a:ext cx="3378793"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6496</TotalTime>
  <Words>3102</Words>
  <Application>Microsoft Office PowerPoint</Application>
  <PresentationFormat>On-screen Show (16:9)</PresentationFormat>
  <Paragraphs>487</Paragraphs>
  <Slides>43</Slides>
  <Notes>33</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1574</cp:revision>
  <dcterms:created xsi:type="dcterms:W3CDTF">2016-12-05T23:26:54Z</dcterms:created>
  <dcterms:modified xsi:type="dcterms:W3CDTF">2019-05-23T08:34:22Z</dcterms:modified>
</cp:coreProperties>
</file>