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43"/>
  </p:notesMasterIdLst>
  <p:handoutMasterIdLst>
    <p:handoutMasterId r:id="rId44"/>
  </p:handoutMasterIdLst>
  <p:sldIdLst>
    <p:sldId id="256" r:id="rId2"/>
    <p:sldId id="261" r:id="rId3"/>
    <p:sldId id="264" r:id="rId4"/>
    <p:sldId id="323" r:id="rId5"/>
    <p:sldId id="325" r:id="rId6"/>
    <p:sldId id="324" r:id="rId7"/>
    <p:sldId id="298" r:id="rId8"/>
    <p:sldId id="273" r:id="rId9"/>
    <p:sldId id="268" r:id="rId10"/>
    <p:sldId id="33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9" r:id="rId29"/>
    <p:sldId id="335" r:id="rId30"/>
    <p:sldId id="312" r:id="rId31"/>
    <p:sldId id="336" r:id="rId32"/>
    <p:sldId id="311" r:id="rId33"/>
    <p:sldId id="310" r:id="rId34"/>
    <p:sldId id="313" r:id="rId35"/>
    <p:sldId id="321" r:id="rId36"/>
    <p:sldId id="314" r:id="rId37"/>
    <p:sldId id="340" r:id="rId38"/>
    <p:sldId id="328" r:id="rId39"/>
    <p:sldId id="262" r:id="rId40"/>
    <p:sldId id="337" r:id="rId41"/>
    <p:sldId id="341" r:id="rId4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24"/>
            <p14:sldId id="298"/>
            <p14:sldId id="273"/>
            <p14:sldId id="268"/>
            <p14:sldId id="338"/>
            <p14:sldId id="299"/>
            <p14:sldId id="300"/>
            <p14:sldId id="302"/>
            <p14:sldId id="303"/>
            <p14:sldId id="304"/>
            <p14:sldId id="305"/>
            <p14:sldId id="306"/>
            <p14:sldId id="330"/>
            <p14:sldId id="307"/>
            <p14:sldId id="333"/>
            <p14:sldId id="332"/>
            <p14:sldId id="334"/>
            <p14:sldId id="316"/>
            <p14:sldId id="317"/>
            <p14:sldId id="318"/>
            <p14:sldId id="319"/>
            <p14:sldId id="320"/>
            <p14:sldId id="339"/>
            <p14:sldId id="335"/>
            <p14:sldId id="312"/>
            <p14:sldId id="336"/>
            <p14:sldId id="311"/>
            <p14:sldId id="310"/>
            <p14:sldId id="313"/>
            <p14:sldId id="321"/>
            <p14:sldId id="314"/>
            <p14:sldId id="340"/>
            <p14:sldId id="328"/>
            <p14:sldId id="262"/>
            <p14:sldId id="337"/>
            <p14:sldId id="341"/>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4799" autoAdjust="0"/>
  </p:normalViewPr>
  <p:slideViewPr>
    <p:cSldViewPr>
      <p:cViewPr varScale="1">
        <p:scale>
          <a:sx n="82" d="100"/>
          <a:sy n="82" d="100"/>
        </p:scale>
        <p:origin x="1104" y="72"/>
      </p:cViewPr>
      <p:guideLst>
        <p:guide orient="horz" pos="1393"/>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17/05/2019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17/05/2019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effectLst/>
                <a:latin typeface="+mn-lt"/>
                <a:ea typeface="+mn-ea"/>
                <a:cs typeface="+mn-cs"/>
              </a:rPr>
              <a:t>Dùng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hệ</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thống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cần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nguồn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tạo</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ngôn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đích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Ý </a:t>
            </a:r>
            <a:r>
              <a:rPr lang="en-US" sz="1200" kern="1200" dirty="0" err="1">
                <a:solidFill>
                  <a:schemeClr val="tx1"/>
                </a:solidFill>
                <a:effectLst/>
                <a:latin typeface="+mn-lt"/>
                <a:ea typeface="+mn-ea"/>
                <a:cs typeface="+mn-cs"/>
              </a:rPr>
              <a:t>tưởng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đằng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sau</a:t>
            </a:r>
            <a:r>
              <a:rPr lang="en-US" sz="1200" kern="1200" dirty="0">
                <a:solidFill>
                  <a:schemeClr val="tx1"/>
                </a:solidFill>
                <a:effectLst/>
                <a:latin typeface="+mn-lt"/>
                <a:ea typeface="+mn-ea"/>
                <a:cs typeface="+mn-cs"/>
              </a:rPr>
              <a:t> seq2seq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RNN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này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một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vec-tơ</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dài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cố</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19</a:t>
            </a:fld>
            <a:endParaRPr lang="vi-VN"/>
          </a:p>
        </p:txBody>
      </p:sp>
    </p:spTree>
    <p:extLst>
      <p:ext uri="{BB962C8B-B14F-4D97-AF65-F5344CB8AC3E}">
        <p14:creationId xmlns:p14="http://schemas.microsoft.com/office/powerpoint/2010/main" val="578324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Kế</a:t>
            </a:r>
            <a:r>
              <a:rPr lang="en-US" dirty="0"/>
              <a:t> </a:t>
            </a:r>
            <a:r>
              <a:rPr lang="en-US" dirty="0" err="1"/>
              <a:t>thừa</a:t>
            </a:r>
            <a:r>
              <a:rPr lang="en-US" dirty="0"/>
              <a:t> dataset </a:t>
            </a:r>
            <a:r>
              <a:rPr lang="en-US" dirty="0" err="1"/>
              <a:t>từ</a:t>
            </a:r>
            <a:r>
              <a:rPr lang="en-US" dirty="0"/>
              <a:t> </a:t>
            </a:r>
            <a:r>
              <a:rPr lang="en-US" dirty="0" err="1"/>
              <a:t>nhóm</a:t>
            </a:r>
            <a:r>
              <a:rPr lang="en-US" dirty="0"/>
              <a:t> </a:t>
            </a:r>
            <a:r>
              <a:rPr lang="en-US" dirty="0" err="1"/>
              <a:t>luận</a:t>
            </a:r>
            <a:r>
              <a:rPr lang="en-US" dirty="0"/>
              <a:t> </a:t>
            </a:r>
            <a:r>
              <a:rPr lang="en-US" dirty="0" err="1"/>
              <a:t>văn</a:t>
            </a:r>
            <a:r>
              <a:rPr lang="en-US" dirty="0"/>
              <a:t> tr</a:t>
            </a:r>
            <a:r>
              <a:rPr lang="vi-VN" dirty="0"/>
              <a:t>ư</a:t>
            </a:r>
            <a:r>
              <a:rPr lang="en-US" dirty="0" err="1"/>
              <a:t>ớc</a:t>
            </a:r>
            <a:endParaRPr lang="en-US" dirty="0"/>
          </a:p>
          <a:p>
            <a:r>
              <a:rPr lang="en-US" dirty="0" err="1"/>
              <a:t>Cộng</a:t>
            </a:r>
            <a:r>
              <a:rPr lang="en-US" dirty="0"/>
              <a:t> </a:t>
            </a:r>
            <a:r>
              <a:rPr lang="en-US" dirty="0" err="1"/>
              <a:t>với</a:t>
            </a:r>
            <a:r>
              <a:rPr lang="en-US" dirty="0"/>
              <a:t> 13000 </a:t>
            </a:r>
            <a:r>
              <a:rPr lang="en-US" dirty="0" err="1"/>
              <a:t>dòng</a:t>
            </a:r>
            <a:r>
              <a:rPr lang="en-US" dirty="0"/>
              <a:t> dataset </a:t>
            </a:r>
            <a:r>
              <a:rPr lang="en-US" dirty="0" err="1"/>
              <a:t>từ</a:t>
            </a:r>
            <a:r>
              <a:rPr lang="en-US" dirty="0"/>
              <a:t> </a:t>
            </a:r>
            <a:r>
              <a:rPr lang="en-US" dirty="0" err="1"/>
              <a:t>trang</a:t>
            </a:r>
            <a:r>
              <a:rPr lang="en-US" dirty="0"/>
              <a:t> subscene</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lí</a:t>
            </a:r>
            <a:r>
              <a:rPr lang="en-US" dirty="0"/>
              <a:t> </a:t>
            </a:r>
            <a:r>
              <a:rPr lang="en-US" dirty="0" err="1"/>
              <a:t>tay</a:t>
            </a:r>
            <a:r>
              <a:rPr lang="en-US" dirty="0"/>
              <a:t>, </a:t>
            </a:r>
            <a:r>
              <a:rPr lang="en-US" dirty="0" err="1"/>
              <a:t>thủ</a:t>
            </a:r>
            <a:r>
              <a:rPr lang="en-US" dirty="0"/>
              <a:t> </a:t>
            </a:r>
            <a:r>
              <a:rPr lang="en-US" dirty="0" err="1"/>
              <a:t>công</a:t>
            </a: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enc, </a:t>
            </a:r>
            <a:r>
              <a:rPr lang="en-US" dirty="0" err="1"/>
              <a:t>dec</a:t>
            </a:r>
            <a:r>
              <a:rPr lang="en-US" dirty="0"/>
              <a:t>: ô RNN, </a:t>
            </a:r>
            <a:r>
              <a:rPr lang="en-US" dirty="0" err="1"/>
              <a:t>mỗi</a:t>
            </a:r>
            <a:r>
              <a:rPr lang="en-US" dirty="0"/>
              <a:t> ô </a:t>
            </a:r>
            <a:r>
              <a:rPr lang="en-US" dirty="0" err="1"/>
              <a:t>là</a:t>
            </a:r>
            <a:r>
              <a:rPr lang="en-US" dirty="0"/>
              <a:t> 1 LSTM</a:t>
            </a:r>
          </a:p>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3310198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31</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32</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35</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Những năm gần đây, việc giải đáp thắc mắc của bộ phận chăm sóc khách hàng qua tin nhắn trực tuyến đang được ưa chuộng. Tuy nhiên, việc này còn thực hiện một cách thủ công và gặp nhiều khó khăn như: tốn rất nhiều thời gian và chi phí chi trả cho nhân viên chỉ để trả lời những câu hỏi đơn giản và giống nhau. Chính vì vậy, nhu cầu cấp thiết là cần một hệ thống điều khiển thông minh, tự động để mang lại hiệu quả cao hơn và hệ thống trả lời tự động (chatbot) là một sự lựa chọn hoàn hảo.</a:t>
            </a:r>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36</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37</a:t>
            </a:fld>
            <a:endParaRPr lang="vi-VN"/>
          </a:p>
        </p:txBody>
      </p:sp>
    </p:spTree>
    <p:extLst>
      <p:ext uri="{BB962C8B-B14F-4D97-AF65-F5344CB8AC3E}">
        <p14:creationId xmlns:p14="http://schemas.microsoft.com/office/powerpoint/2010/main" val="3915773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38</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endParaRPr lang="en-US" dirty="0"/>
          </a:p>
          <a:p>
            <a:pPr marL="171450" indent="-171450">
              <a:buFontTx/>
              <a:buChar char="-"/>
            </a:pPr>
            <a:r>
              <a:rPr lang="en-US" sz="1200" kern="1200" dirty="0">
                <a:solidFill>
                  <a:schemeClr val="tx1"/>
                </a:solidFill>
                <a:latin typeface="+mn-lt"/>
                <a:ea typeface="+mn-ea"/>
                <a:cs typeface="+mn-cs"/>
              </a:rPr>
              <a:t>IEEE Conference on Computer Vision and Pattern Recognition</a:t>
            </a:r>
            <a:br>
              <a:rPr lang="en-US" dirty="0"/>
            </a:br>
            <a:r>
              <a:rPr lang="en-US" sz="1200" b="0" i="0" kern="1200" dirty="0" err="1">
                <a:solidFill>
                  <a:schemeClr val="tx1"/>
                </a:solidFill>
                <a:effectLst/>
                <a:latin typeface="+mn-lt"/>
                <a:ea typeface="+mn-ea"/>
                <a:cs typeface="+mn-cs"/>
              </a:rPr>
              <a:t>Hội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thảo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về</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thị</a:t>
            </a:r>
            <a:r>
              <a:rPr lang="en-US" sz="1200" b="0" i="0" kern="1200" dirty="0">
                <a:solidFill>
                  <a:schemeClr val="tx1"/>
                </a:solidFill>
                <a:effectLst/>
                <a:latin typeface="+mn-lt"/>
                <a:ea typeface="+mn-ea"/>
                <a:cs typeface="+mn-cs"/>
              </a:rPr>
              <a:t> </a:t>
            </a:r>
            <a:r>
              <a:rPr lang="en-US" sz="1200" b="0" i="0" kern="1200">
                <a:solidFill>
                  <a:schemeClr val="tx1"/>
                </a:solidFill>
                <a:effectLst/>
                <a:latin typeface="+mn-lt"/>
                <a:ea typeface="+mn-ea"/>
                <a:cs typeface="+mn-cs"/>
              </a:rPr>
              <a:t>giác </a:t>
            </a:r>
            <a:r>
              <a:rPr lang="en-US" sz="1200" b="0" i="0" kern="1200" dirty="0" err="1">
                <a:solidFill>
                  <a:schemeClr val="tx1"/>
                </a:solidFill>
                <a:effectLst/>
                <a:latin typeface="+mn-lt"/>
                <a:ea typeface="+mn-ea"/>
                <a:cs typeface="+mn-cs"/>
              </a:rPr>
              <a:t>máy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tính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mẫu</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9</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7006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Mô</a:t>
            </a:r>
            <a:r>
              <a:rPr lang="en-US" dirty="0"/>
              <a:t> </a:t>
            </a:r>
            <a:r>
              <a:rPr lang="en-US" dirty="0" err="1"/>
              <a:t>hình</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mô</a:t>
            </a:r>
            <a:r>
              <a:rPr lang="en-US" dirty="0"/>
              <a:t> </a:t>
            </a:r>
            <a:r>
              <a:rPr lang="en-US" dirty="0" err="1"/>
              <a:t>hình</a:t>
            </a:r>
            <a:r>
              <a:rPr lang="en-US" dirty="0"/>
              <a:t> </a:t>
            </a:r>
            <a:r>
              <a:rPr lang="en-US" dirty="0" err="1"/>
              <a:t>sinh</a:t>
            </a:r>
            <a:endParaRPr lang="en-US" dirty="0"/>
          </a:p>
          <a:p>
            <a:r>
              <a:rPr lang="en-US" dirty="0" err="1"/>
              <a:t>Hội</a:t>
            </a:r>
            <a:r>
              <a:rPr lang="en-US" dirty="0"/>
              <a:t> </a:t>
            </a:r>
            <a:r>
              <a:rPr lang="en-US" dirty="0" err="1"/>
              <a:t>thoại</a:t>
            </a:r>
            <a:r>
              <a:rPr lang="en-US" dirty="0"/>
              <a:t> </a:t>
            </a:r>
            <a:r>
              <a:rPr lang="en-US" dirty="0" err="1"/>
              <a:t>ngắn</a:t>
            </a:r>
            <a:r>
              <a:rPr lang="en-US" dirty="0"/>
              <a:t>, </a:t>
            </a:r>
            <a:r>
              <a:rPr lang="en-US" dirty="0" err="1"/>
              <a:t>hội</a:t>
            </a:r>
            <a:r>
              <a:rPr lang="en-US" dirty="0"/>
              <a:t> </a:t>
            </a:r>
            <a:r>
              <a:rPr lang="en-US" dirty="0" err="1"/>
              <a:t>thoại</a:t>
            </a:r>
            <a:r>
              <a:rPr lang="en-US" dirty="0"/>
              <a:t> </a:t>
            </a:r>
            <a:r>
              <a:rPr lang="en-US" dirty="0" err="1"/>
              <a:t>dài</a:t>
            </a:r>
            <a:endParaRPr lang="en-US" dirty="0"/>
          </a:p>
          <a:p>
            <a:r>
              <a:rPr lang="en-US" dirty="0" err="1"/>
              <a:t>Miền</a:t>
            </a:r>
            <a:r>
              <a:rPr lang="en-US" dirty="0"/>
              <a:t> </a:t>
            </a:r>
            <a:r>
              <a:rPr lang="en-US" dirty="0" err="1"/>
              <a:t>mở</a:t>
            </a:r>
            <a:r>
              <a:rPr lang="en-US" dirty="0"/>
              <a:t>, </a:t>
            </a:r>
            <a:r>
              <a:rPr lang="en-US" dirty="0" err="1"/>
              <a:t>miền</a:t>
            </a:r>
            <a:r>
              <a:rPr lang="en-US" dirty="0"/>
              <a:t> </a:t>
            </a:r>
            <a:r>
              <a:rPr lang="en-US" dirty="0" err="1"/>
              <a:t>đóng</a:t>
            </a: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11</a:t>
            </a:fld>
            <a:endParaRPr lang="vi-VN"/>
          </a:p>
        </p:txBody>
      </p:sp>
    </p:spTree>
    <p:extLst>
      <p:ext uri="{BB962C8B-B14F-4D97-AF65-F5344CB8AC3E}">
        <p14:creationId xmlns:p14="http://schemas.microsoft.com/office/powerpoint/2010/main" val="324897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hidden layer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có 1 hay </a:t>
            </a:r>
            <a:r>
              <a:rPr lang="en-US" sz="1200" kern="1200" dirty="0" err="1">
                <a:solidFill>
                  <a:schemeClr val="tx1"/>
                </a:solidFill>
                <a:effectLst/>
                <a:latin typeface="+mn-lt"/>
                <a:ea typeface="+mn-ea"/>
                <a:cs typeface="+mn-cs"/>
              </a:rPr>
              <a:t>nhiều</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bài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toán</a:t>
            </a:r>
            <a:r>
              <a:rPr lang="en-US" sz="1200" kern="1200" dirty="0">
                <a:solidFill>
                  <a:schemeClr val="tx1"/>
                </a:solidFill>
                <a:effectLst/>
                <a:latin typeface="+mn-lt"/>
                <a:ea typeface="+mn-ea"/>
                <a:cs typeface="+mn-cs"/>
              </a:rPr>
              <a:t> cụ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a:t>
            </a:r>
          </a:p>
          <a:p>
            <a:r>
              <a:rPr lang="en-US" sz="1200" kern="1200" dirty="0" err="1">
                <a:solidFill>
                  <a:schemeClr val="tx1"/>
                </a:solidFill>
                <a:effectLst/>
                <a:latin typeface="+mn-lt"/>
                <a:ea typeface="+mn-ea"/>
                <a:cs typeface="+mn-cs"/>
              </a:rPr>
              <a:t>Mỗi</a:t>
            </a:r>
            <a:r>
              <a:rPr lang="en-US" sz="1200" kern="1200" dirty="0">
                <a:solidFill>
                  <a:schemeClr val="tx1"/>
                </a:solidFill>
                <a:effectLst/>
                <a:latin typeface="+mn-lt"/>
                <a:ea typeface="+mn-ea"/>
                <a:cs typeface="+mn-cs"/>
              </a:rPr>
              <a:t> node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hidden layer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trận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đầu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tư</a:t>
            </a:r>
            <a:r>
              <a:rPr lang="en-US" sz="1200" kern="1200" dirty="0">
                <a:solidFill>
                  <a:schemeClr val="tx1"/>
                </a:solidFill>
                <a:effectLst/>
                <a:latin typeface="+mn-lt"/>
                <a:ea typeface="+mn-ea"/>
                <a:cs typeface="+mn-cs"/>
              </a:rPr>
              <a:t>̀ layer </a:t>
            </a:r>
            <a:r>
              <a:rPr lang="en-US" sz="1200" kern="1200" dirty="0" err="1">
                <a:solidFill>
                  <a:schemeClr val="tx1"/>
                </a:solidFill>
                <a:effectLst/>
                <a:latin typeface="+mn-lt"/>
                <a:ea typeface="+mn-ea"/>
                <a:cs typeface="+mn-cs"/>
              </a:rPr>
              <a:t>trước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đê</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kết</a:t>
            </a:r>
            <a:r>
              <a:rPr lang="en-US" sz="1200" kern="1200" dirty="0">
                <a:solidFill>
                  <a:schemeClr val="tx1"/>
                </a:solidFill>
                <a:effectLst/>
                <a:latin typeface="+mn-lt"/>
                <a:ea typeface="+mn-ea"/>
                <a:cs typeface="+mn-cs"/>
              </a:rPr>
              <a:t> quả</a:t>
            </a:r>
          </a:p>
        </p:txBody>
      </p:sp>
      <p:sp>
        <p:nvSpPr>
          <p:cNvPr id="4" name="Slide Number Placeholder 3"/>
          <p:cNvSpPr>
            <a:spLocks noGrp="1"/>
          </p:cNvSpPr>
          <p:nvPr>
            <p:ph type="sldNum" sz="quarter" idx="5"/>
          </p:nvPr>
        </p:nvSpPr>
        <p:spPr/>
        <p:txBody>
          <a:bodyPr/>
          <a:lstStyle/>
          <a:p>
            <a:fld id="{7F90FA21-6E41-48BC-AC1A-61109520998F}" type="slidenum">
              <a:rPr lang="vi-VN" smtClean="0"/>
              <a:pPr/>
              <a:t>13</a:t>
            </a:fld>
            <a:endParaRPr lang="vi-VN"/>
          </a:p>
        </p:txBody>
      </p:sp>
    </p:spTree>
    <p:extLst>
      <p:ext uri="{BB962C8B-B14F-4D97-AF65-F5344CB8AC3E}">
        <p14:creationId xmlns:p14="http://schemas.microsoft.com/office/powerpoint/2010/main" val="3322409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5/17/2019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5/17/2019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dirty="0"/>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png"/><Relationship Id="rId1" Type="http://schemas.openxmlformats.org/officeDocument/2006/relationships/slideLayout" Target="../slideLayouts/slideLayout17.xml"/><Relationship Id="rId5" Type="http://schemas.openxmlformats.org/officeDocument/2006/relationships/image" Target="../media/image27.wmf"/><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782778" y="348605"/>
            <a:ext cx="7578443" cy="1959714"/>
          </a:xfrm>
        </p:spPr>
        <p:txBody>
          <a:bodyPr>
            <a:normAutofit fontScale="85000" lnSpcReduction="20000"/>
          </a:bodyPr>
          <a:lstStyle/>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Xây</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Dựng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Hệ</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Thống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Trả</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Lời</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Động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Bằng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Ph</a:t>
            </a:r>
            <a:r>
              <a:rPr lang="vi-VN"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ư</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ơng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Pháp</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p>
          <a:p>
            <a:pPr algn="ct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Học</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Tăng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Cường</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và</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Tự</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Phê</a:t>
            </a:r>
            <a:r>
              <a:rPr lang="en-US" altLang="ko-KR" sz="3600" b="1" dirty="0">
                <a:solidFill>
                  <a:schemeClr val="tx1"/>
                </a:solidFill>
                <a:latin typeface="Times New Roman" panose="02020603050405020304" pitchFamily="18" charset="0"/>
                <a:ea typeface="맑은 고딕" pitchFamily="50" charset="-127"/>
                <a:cs typeface="Times New Roman" panose="02020603050405020304" pitchFamily="18" charset="0"/>
              </a:rPr>
              <a:t> </a:t>
            </a:r>
            <a:r>
              <a:rPr lang="en-US" altLang="ko-KR" sz="3600" b="1" dirty="0" err="1">
                <a:solidFill>
                  <a:schemeClr val="tx1"/>
                </a:solidFill>
                <a:latin typeface="Times New Roman" panose="02020603050405020304" pitchFamily="18" charset="0"/>
                <a:ea typeface="맑은 고딕" pitchFamily="50" charset="-127"/>
                <a:cs typeface="Times New Roman" panose="02020603050405020304" pitchFamily="18" charset="0"/>
              </a:rPr>
              <a:t>Bình</a:t>
            </a:r>
            <a:endParaRPr lang="en-US" altLang="ko-KR" sz="3600" b="1" dirty="0">
              <a:solidFill>
                <a:schemeClr val="tx1"/>
              </a:solidFill>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quarter" idx="11"/>
          </p:nvPr>
        </p:nvSpPr>
        <p:spPr>
          <a:xfrm>
            <a:off x="2333590" y="3412159"/>
            <a:ext cx="6043147" cy="1030949"/>
          </a:xfrm>
        </p:spPr>
        <p:txBody>
          <a:bodyPr/>
          <a:lstStyle/>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Sinh</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thực</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hiện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Nguyễn</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Văn</a:t>
            </a:r>
            <a:r>
              <a:rPr lang="en-US" altLang="ko-KR" b="1" dirty="0">
                <a:solidFill>
                  <a:schemeClr val="tx1"/>
                </a:solidFill>
                <a:latin typeface="Times New Roman" panose="02020603050405020304" pitchFamily="18" charset="0"/>
                <a:cs typeface="Times New Roman" panose="02020603050405020304" pitchFamily="18" charset="0"/>
              </a:rPr>
              <a:t> Vĩ</a:t>
            </a: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MSSV: B1507343</a:t>
            </a:r>
          </a:p>
          <a:p>
            <a:pPr algn="ctr">
              <a:spcBef>
                <a:spcPts val="0"/>
              </a:spcBef>
              <a:defRPr/>
            </a:pPr>
            <a:endParaRPr lang="en-US" altLang="ko-KR" b="1" dirty="0">
              <a:solidFill>
                <a:schemeClr val="tx1"/>
              </a:solidFill>
              <a:latin typeface="Times New Roman" panose="02020603050405020304" pitchFamily="18" charset="0"/>
              <a:cs typeface="Times New Roman" panose="02020603050405020304" pitchFamily="18" charset="0"/>
            </a:endParaRPr>
          </a:p>
          <a:p>
            <a:pPr>
              <a:spcBef>
                <a:spcPts val="0"/>
              </a:spcBef>
              <a:defRPr/>
            </a:pP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Giáo</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viên</a:t>
            </a:r>
            <a:r>
              <a:rPr lang="en-US" altLang="ko-KR" b="1" dirty="0">
                <a:solidFill>
                  <a:schemeClr val="tx1"/>
                </a:solidFill>
                <a:latin typeface="Times New Roman" panose="02020603050405020304" pitchFamily="18" charset="0"/>
                <a:cs typeface="Times New Roman" panose="02020603050405020304" pitchFamily="18" charset="0"/>
              </a:rPr>
              <a:t> h</a:t>
            </a:r>
            <a:r>
              <a:rPr lang="vi-VN" altLang="ko-KR" b="1" dirty="0">
                <a:solidFill>
                  <a:schemeClr val="tx1"/>
                </a:solidFill>
                <a:latin typeface="Times New Roman" panose="02020603050405020304" pitchFamily="18" charset="0"/>
                <a:cs typeface="Times New Roman" panose="02020603050405020304" pitchFamily="18" charset="0"/>
              </a:rPr>
              <a:t>ư</a:t>
            </a:r>
            <a:r>
              <a:rPr lang="en-US" altLang="ko-KR" b="1" dirty="0" err="1">
                <a:solidFill>
                  <a:schemeClr val="tx1"/>
                </a:solidFill>
                <a:latin typeface="Times New Roman" panose="02020603050405020304" pitchFamily="18" charset="0"/>
                <a:cs typeface="Times New Roman" panose="02020603050405020304" pitchFamily="18" charset="0"/>
              </a:rPr>
              <a:t>ớng</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dẫn</a:t>
            </a:r>
            <a:r>
              <a:rPr lang="en-US" altLang="ko-KR" b="1" dirty="0">
                <a:solidFill>
                  <a:schemeClr val="tx1"/>
                </a:solidFill>
                <a:latin typeface="Times New Roman" panose="02020603050405020304" pitchFamily="18" charset="0"/>
                <a:cs typeface="Times New Roman" panose="02020603050405020304" pitchFamily="18" charset="0"/>
              </a:rPr>
              <a:t>: TS. </a:t>
            </a:r>
            <a:r>
              <a:rPr lang="en-US" altLang="ko-KR" b="1" dirty="0" err="1">
                <a:solidFill>
                  <a:schemeClr val="tx1"/>
                </a:solidFill>
                <a:latin typeface="Times New Roman" panose="02020603050405020304" pitchFamily="18" charset="0"/>
                <a:cs typeface="Times New Roman" panose="02020603050405020304" pitchFamily="18" charset="0"/>
              </a:rPr>
              <a:t>Lâm</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Nhựt</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Khang</a:t>
            </a:r>
            <a:endParaRPr lang="en-US" altLang="ko-KR"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1</a:t>
            </a:fld>
            <a:endParaRPr lang="vi-VN" sz="1400" dirty="0">
              <a:latin typeface="Times New Roman" panose="02020603050405020304" pitchFamily="18" charset="0"/>
              <a:cs typeface="Times New Roman" panose="02020603050405020304" pitchFamily="18" charset="0"/>
            </a:endParaRPr>
          </a:p>
        </p:txBody>
      </p:sp>
      <p:sp>
        <p:nvSpPr>
          <p:cNvPr id="7" name="Text Placeholder 2">
            <a:extLst>
              <a:ext uri="{FF2B5EF4-FFF2-40B4-BE49-F238E27FC236}">
                <a16:creationId xmlns:a16="http://schemas.microsoft.com/office/drawing/2014/main" id="{15550D64-1870-495F-A24F-BA556F294568}"/>
              </a:ext>
            </a:extLst>
          </p:cNvPr>
          <p:cNvSpPr txBox="1">
            <a:spLocks/>
          </p:cNvSpPr>
          <p:nvPr/>
        </p:nvSpPr>
        <p:spPr>
          <a:xfrm>
            <a:off x="570397" y="2325403"/>
            <a:ext cx="8003204" cy="1030950"/>
          </a:xfrm>
          <a:prstGeom prst="rect">
            <a:avLst/>
          </a:prstGeom>
        </p:spPr>
        <p:txBody>
          <a:bodyPr vert="horz" lIns="91440" tIns="45720" rIns="91440" bIns="45720" rtlCol="0" anchor="ctr">
            <a:normAutofit/>
          </a:bodyPr>
          <a:lstStyle>
            <a:lvl1pPr marL="0" indent="0" algn="l" defTabSz="342900" rtl="0" eaLnBrk="1" latinLnBrk="0" hangingPunct="1">
              <a:lnSpc>
                <a:spcPct val="100000"/>
              </a:lnSpc>
              <a:spcBef>
                <a:spcPts val="750"/>
              </a:spcBef>
              <a:spcAft>
                <a:spcPts val="0"/>
              </a:spcAft>
              <a:buClr>
                <a:schemeClr val="accent1"/>
              </a:buClr>
              <a:buSzPct val="80000"/>
              <a:buFont typeface="Wingdings 3" charset="2"/>
              <a:buNone/>
              <a:defRPr sz="1350" b="0" kern="1200" baseline="0">
                <a:solidFill>
                  <a:schemeClr val="bg1"/>
                </a:solidFill>
                <a:latin typeface="+mj-lt"/>
                <a:ea typeface="+mn-ea"/>
                <a:cs typeface="Arial" pitchFamily="34" charset="0"/>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a:lstStyle>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Reinforcement Learning </a:t>
            </a:r>
          </a:p>
          <a:p>
            <a:pPr algn="ctr"/>
            <a:r>
              <a:rPr lang="en-US" altLang="ko-KR" sz="2000" b="1" dirty="0">
                <a:solidFill>
                  <a:schemeClr val="tx1"/>
                </a:solidFill>
                <a:latin typeface="Times New Roman" panose="02020603050405020304" pitchFamily="18" charset="0"/>
                <a:ea typeface="맑은 고딕" pitchFamily="50" charset="-127"/>
                <a:cs typeface="Times New Roman" panose="02020603050405020304" pitchFamily="18" charset="0"/>
              </a:rPr>
              <a:t>and Self-Critic for Sequence Training</a:t>
            </a:r>
            <a:endParaRPr lang="en-US" altLang="ko-KR"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10</a:t>
            </a:fld>
            <a:endParaRPr lang="vi-VN" sz="1400" dirty="0">
              <a:latin typeface="+mj-lt"/>
            </a:endParaRPr>
          </a:p>
        </p:txBody>
      </p:sp>
      <p:sp>
        <p:nvSpPr>
          <p:cNvPr id="4" name="Rectangle 3">
            <a:extLst>
              <a:ext uri="{FF2B5EF4-FFF2-40B4-BE49-F238E27FC236}">
                <a16:creationId xmlns:a16="http://schemas.microsoft.com/office/drawing/2014/main" id="{A6FFCD47-FAB7-43C2-82AB-7AF624E76237}"/>
              </a:ext>
            </a:extLst>
          </p:cNvPr>
          <p:cNvSpPr/>
          <p:nvPr/>
        </p:nvSpPr>
        <p:spPr>
          <a:xfrm>
            <a:off x="827584" y="2493266"/>
            <a:ext cx="6678488"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latinLnBrk="0">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Tree>
    <p:extLst>
      <p:ext uri="{BB962C8B-B14F-4D97-AF65-F5344CB8AC3E}">
        <p14:creationId xmlns:p14="http://schemas.microsoft.com/office/powerpoint/2010/main" val="354542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ChatBot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solidFill>
                  <a:schemeClr val="tx1"/>
                </a:solidFill>
                <a:latin typeface="+mj-lt"/>
              </a:rPr>
              <a:t>Phân</a:t>
            </a:r>
            <a:r>
              <a:rPr lang="en-US" altLang="ko-KR" sz="1600" dirty="0">
                <a:solidFill>
                  <a:schemeClr val="tx1"/>
                </a:solidFill>
                <a:latin typeface="+mj-lt"/>
              </a:rPr>
              <a:t> </a:t>
            </a:r>
            <a:r>
              <a:rPr lang="en-US" altLang="ko-KR" sz="1600" dirty="0" err="1">
                <a:solidFill>
                  <a:schemeClr val="tx1"/>
                </a:solidFill>
                <a:latin typeface="+mj-lt"/>
              </a:rPr>
              <a:t>Loại</a:t>
            </a:r>
            <a:endParaRPr lang="en-US" altLang="ko-KR" sz="1600" dirty="0">
              <a:solidFill>
                <a:schemeClr val="tx1"/>
              </a:solidFill>
              <a:latin typeface="+mj-lt"/>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1259632" y="1669427"/>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Retrieval-based</a:t>
              </a:r>
            </a:p>
            <a:p>
              <a:pPr algn="ctr"/>
              <a:r>
                <a:rPr lang="en-US" dirty="0">
                  <a:solidFill>
                    <a:schemeClr val="tx1"/>
                  </a:solidFill>
                  <a:latin typeface="+mj-lt"/>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Generative</a:t>
              </a:r>
            </a:p>
            <a:p>
              <a:pPr algn="ctr"/>
              <a:r>
                <a:rPr lang="en-US" dirty="0">
                  <a:solidFill>
                    <a:schemeClr val="tx1"/>
                  </a:solidFill>
                  <a:latin typeface="+mj-lt"/>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hướng</a:t>
              </a:r>
              <a:r>
                <a:rPr lang="en-US" altLang="ko-KR" dirty="0">
                  <a:solidFill>
                    <a:schemeClr val="bg1"/>
                  </a:solidFill>
                  <a:latin typeface="+mj-lt"/>
                </a:rPr>
                <a:t> </a:t>
              </a:r>
              <a:r>
                <a:rPr lang="en-US" altLang="ko-KR" dirty="0" err="1">
                  <a:solidFill>
                    <a:schemeClr val="bg1"/>
                  </a:solidFill>
                  <a:latin typeface="+mj-lt"/>
                </a:rPr>
                <a:t>tiếp</a:t>
              </a:r>
              <a:r>
                <a:rPr lang="en-US" altLang="ko-KR" dirty="0">
                  <a:solidFill>
                    <a:schemeClr val="bg1"/>
                  </a:solidFill>
                  <a:latin typeface="+mj-lt"/>
                </a:rPr>
                <a:t> </a:t>
              </a:r>
              <a:r>
                <a:rPr lang="en-US" altLang="ko-KR" dirty="0" err="1">
                  <a:solidFill>
                    <a:schemeClr val="bg1"/>
                  </a:solidFill>
                  <a:latin typeface="+mj-lt"/>
                </a:rPr>
                <a:t>cận</a:t>
              </a:r>
              <a:endParaRPr lang="ko-KR" altLang="en-US" kern="1200" dirty="0">
                <a:solidFill>
                  <a:schemeClr val="bg1"/>
                </a:solidFill>
                <a:latin typeface="+mj-lt"/>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612400" y="1663289"/>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Short-Text </a:t>
                </a:r>
              </a:p>
              <a:p>
                <a:pPr algn="ctr"/>
                <a:r>
                  <a:rPr lang="en-US" dirty="0">
                    <a:solidFill>
                      <a:schemeClr val="tx1"/>
                    </a:solidFill>
                    <a:latin typeface="+mj-lt"/>
                    <a:cs typeface="Times New Roman" panose="02020603050405020304" pitchFamily="18" charset="0"/>
                  </a:rPr>
                  <a:t>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Long-Text </a:t>
                </a:r>
              </a:p>
              <a:p>
                <a:pPr algn="ctr"/>
                <a:r>
                  <a:rPr lang="en-US" dirty="0">
                    <a:solidFill>
                      <a:schemeClr val="tx1"/>
                    </a:solidFill>
                    <a:latin typeface="+mj-lt"/>
                    <a:cs typeface="Times New Roman" panose="02020603050405020304" pitchFamily="18" charset="0"/>
                  </a:rPr>
                  <a:t>Conversations</a:t>
                </a: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độ</a:t>
              </a:r>
              <a:r>
                <a:rPr lang="en-US" altLang="ko-KR" dirty="0">
                  <a:solidFill>
                    <a:schemeClr val="bg1"/>
                  </a:solidFill>
                  <a:latin typeface="+mj-lt"/>
                </a:rPr>
                <a:t> </a:t>
              </a:r>
              <a:r>
                <a:rPr lang="en-US" altLang="ko-KR" dirty="0" err="1">
                  <a:solidFill>
                    <a:schemeClr val="bg1"/>
                  </a:solidFill>
                  <a:latin typeface="+mj-lt"/>
                </a:rPr>
                <a:t>dài</a:t>
              </a:r>
              <a:r>
                <a:rPr lang="en-US" altLang="ko-KR" dirty="0">
                  <a:solidFill>
                    <a:schemeClr val="bg1"/>
                  </a:solidFill>
                  <a:latin typeface="+mj-lt"/>
                </a:rPr>
                <a:t> </a:t>
              </a:r>
              <a:r>
                <a:rPr lang="en-US" altLang="ko-KR" dirty="0" err="1">
                  <a:solidFill>
                    <a:schemeClr val="bg1"/>
                  </a:solidFill>
                  <a:latin typeface="+mj-lt"/>
                </a:rPr>
                <a:t>hội</a:t>
              </a:r>
              <a:r>
                <a:rPr lang="en-US" altLang="ko-KR" dirty="0">
                  <a:solidFill>
                    <a:schemeClr val="bg1"/>
                  </a:solidFill>
                  <a:latin typeface="+mj-lt"/>
                </a:rPr>
                <a:t> </a:t>
              </a:r>
              <a:r>
                <a:rPr lang="en-US" altLang="ko-KR" dirty="0" err="1">
                  <a:solidFill>
                    <a:schemeClr val="bg1"/>
                  </a:solidFill>
                  <a:latin typeface="+mj-lt"/>
                </a:rPr>
                <a:t>thoại</a:t>
              </a:r>
              <a:endParaRPr lang="ko-KR" altLang="en-US" kern="1200" dirty="0">
                <a:solidFill>
                  <a:schemeClr val="bg1"/>
                </a:solidFill>
                <a:latin typeface="+mj-lt"/>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968272" y="1666443"/>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solidFill>
                    <a:schemeClr val="bg1"/>
                  </a:solidFill>
                  <a:latin typeface="+mj-lt"/>
                </a:rPr>
                <a:t>theo</a:t>
              </a:r>
              <a:r>
                <a:rPr lang="en-US" altLang="ko-KR" dirty="0">
                  <a:solidFill>
                    <a:schemeClr val="bg1"/>
                  </a:solidFill>
                  <a:latin typeface="+mj-lt"/>
                </a:rPr>
                <a:t> </a:t>
              </a:r>
              <a:r>
                <a:rPr lang="en-US" altLang="ko-KR" dirty="0" err="1">
                  <a:solidFill>
                    <a:schemeClr val="bg1"/>
                  </a:solidFill>
                  <a:latin typeface="+mj-lt"/>
                </a:rPr>
                <a:t>miền</a:t>
              </a:r>
              <a:endParaRPr lang="ko-KR" altLang="en-US" kern="1200" dirty="0">
                <a:solidFill>
                  <a:schemeClr val="bg1"/>
                </a:solidFill>
                <a:latin typeface="+mj-lt"/>
              </a:endParaRPr>
            </a:p>
          </p:txBody>
        </p:sp>
      </p:grpSp>
      <p:sp>
        <p:nvSpPr>
          <p:cNvPr id="25" name="Slide Number Placeholder 2">
            <a:extLst>
              <a:ext uri="{FF2B5EF4-FFF2-40B4-BE49-F238E27FC236}">
                <a16:creationId xmlns:a16="http://schemas.microsoft.com/office/drawing/2014/main" id="{BD55951B-EA36-485B-9A68-DB9284CFA5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11</a:t>
            </a:fld>
            <a:endParaRPr lang="vi-VN" sz="1400" dirty="0">
              <a:latin typeface="+mj-lt"/>
            </a:endParaRPr>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solidFill>
                  <a:schemeClr val="tx1"/>
                </a:solidFill>
                <a:latin typeface="+mj-lt"/>
              </a:rPr>
              <a:t>Mạng N</a:t>
            </a:r>
            <a:r>
              <a:rPr lang="vi-VN" altLang="ko-KR" sz="1600">
                <a:solidFill>
                  <a:schemeClr val="tx1"/>
                </a:solidFill>
                <a:latin typeface="+mj-lt"/>
              </a:rPr>
              <a:t>ơ</a:t>
            </a:r>
            <a:r>
              <a:rPr lang="en-US" altLang="ko-KR" sz="1600">
                <a:solidFill>
                  <a:schemeClr val="tx1"/>
                </a:solidFill>
                <a:latin typeface="+mj-lt"/>
              </a:rPr>
              <a:t>-ron nhân tạo và mô hình Sequence to Sequence</a:t>
            </a:r>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504689" y="1579238"/>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latin typeface="+mj-lt"/>
                    <a:cs typeface="Arial" pitchFamily="34" charset="0"/>
                  </a:rPr>
                  <a:t>Kiến</a:t>
                </a:r>
                <a:r>
                  <a:rPr lang="en-US" altLang="ko-KR" sz="1600" b="1" dirty="0">
                    <a:latin typeface="+mj-lt"/>
                    <a:cs typeface="Arial" pitchFamily="34" charset="0"/>
                  </a:rPr>
                  <a:t> </a:t>
                </a:r>
                <a:r>
                  <a:rPr lang="en-US" altLang="ko-KR" sz="1600" b="1" dirty="0" err="1">
                    <a:latin typeface="+mj-lt"/>
                    <a:cs typeface="Arial" pitchFamily="34" charset="0"/>
                  </a:rPr>
                  <a:t>trúc</a:t>
                </a:r>
                <a:r>
                  <a:rPr lang="en-US" altLang="ko-KR" sz="1600" b="1" dirty="0">
                    <a:latin typeface="+mj-lt"/>
                    <a:cs typeface="Arial" pitchFamily="34" charset="0"/>
                  </a:rPr>
                  <a:t> </a:t>
                </a:r>
                <a:r>
                  <a:rPr lang="en-US" altLang="ko-KR" sz="1600" b="1" dirty="0" err="1">
                    <a:latin typeface="+mj-lt"/>
                    <a:cs typeface="Arial" pitchFamily="34" charset="0"/>
                  </a:rPr>
                  <a:t>mạng</a:t>
                </a:r>
                <a:r>
                  <a:rPr lang="en-US" altLang="ko-KR" sz="1600" b="1" dirty="0">
                    <a:latin typeface="+mj-lt"/>
                    <a:cs typeface="Arial" pitchFamily="34" charset="0"/>
                  </a:rPr>
                  <a:t> ANN</a:t>
                </a:r>
                <a:endParaRPr lang="ko-KR" altLang="en-US" sz="1600" b="1" dirty="0">
                  <a:latin typeface="+mj-lt"/>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01</a:t>
              </a:r>
              <a:endParaRPr lang="ko-KR" altLang="en-US" sz="2400" b="1" dirty="0">
                <a:latin typeface="+mj-lt"/>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510788" y="2237536"/>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latin typeface="+mj-lt"/>
                    <a:cs typeface="Arial" pitchFamily="34" charset="0"/>
                  </a:rPr>
                  <a:t>Quá</a:t>
                </a:r>
                <a:r>
                  <a:rPr lang="en-US" altLang="ko-KR" sz="1600" b="1" dirty="0">
                    <a:latin typeface="+mj-lt"/>
                    <a:cs typeface="Arial" pitchFamily="34" charset="0"/>
                  </a:rPr>
                  <a:t> </a:t>
                </a:r>
                <a:r>
                  <a:rPr lang="en-US" altLang="ko-KR" sz="1600" b="1" dirty="0" err="1">
                    <a:latin typeface="+mj-lt"/>
                    <a:cs typeface="Arial" pitchFamily="34" charset="0"/>
                  </a:rPr>
                  <a:t>trình</a:t>
                </a:r>
                <a:r>
                  <a:rPr lang="en-US" altLang="ko-KR" sz="1600" b="1" dirty="0">
                    <a:latin typeface="+mj-lt"/>
                    <a:cs typeface="Arial" pitchFamily="34" charset="0"/>
                  </a:rPr>
                  <a:t> </a:t>
                </a:r>
                <a:r>
                  <a:rPr lang="en-US" altLang="ko-KR" sz="1600" b="1" dirty="0" err="1">
                    <a:latin typeface="+mj-lt"/>
                    <a:cs typeface="Arial" pitchFamily="34" charset="0"/>
                  </a:rPr>
                  <a:t>xử</a:t>
                </a:r>
                <a:r>
                  <a:rPr lang="en-US" altLang="ko-KR" sz="1600" b="1" dirty="0">
                    <a:latin typeface="+mj-lt"/>
                    <a:cs typeface="Arial" pitchFamily="34" charset="0"/>
                  </a:rPr>
                  <a:t> </a:t>
                </a:r>
                <a:r>
                  <a:rPr lang="en-US" altLang="ko-KR" sz="1600" b="1" dirty="0" err="1">
                    <a:latin typeface="+mj-lt"/>
                    <a:cs typeface="Arial" pitchFamily="34" charset="0"/>
                  </a:rPr>
                  <a:t>lí</a:t>
                </a:r>
                <a:r>
                  <a:rPr lang="en-US" altLang="ko-KR" sz="1600" b="1" dirty="0">
                    <a:latin typeface="+mj-lt"/>
                    <a:cs typeface="Arial" pitchFamily="34" charset="0"/>
                  </a:rPr>
                  <a:t> </a:t>
                </a:r>
                <a:r>
                  <a:rPr lang="en-US" altLang="ko-KR" sz="1600" b="1" dirty="0" err="1">
                    <a:latin typeface="+mj-lt"/>
                    <a:cs typeface="Arial" pitchFamily="34" charset="0"/>
                  </a:rPr>
                  <a:t>thông</a:t>
                </a:r>
                <a:r>
                  <a:rPr lang="en-US" altLang="ko-KR" sz="1600" b="1" dirty="0">
                    <a:latin typeface="+mj-lt"/>
                    <a:cs typeface="Arial" pitchFamily="34" charset="0"/>
                  </a:rPr>
                  <a:t> tin </a:t>
                </a:r>
                <a:r>
                  <a:rPr lang="en-US" altLang="ko-KR" sz="1600" b="1" dirty="0" err="1">
                    <a:latin typeface="+mj-lt"/>
                    <a:cs typeface="Arial" pitchFamily="34" charset="0"/>
                  </a:rPr>
                  <a:t>của</a:t>
                </a:r>
                <a:r>
                  <a:rPr lang="en-US" altLang="ko-KR" sz="1600" b="1" dirty="0">
                    <a:latin typeface="+mj-lt"/>
                    <a:cs typeface="Arial" pitchFamily="34" charset="0"/>
                  </a:rPr>
                  <a:t> ANN</a:t>
                </a:r>
                <a:endParaRPr lang="ko-KR" altLang="en-US" sz="1600" b="1" dirty="0">
                  <a:latin typeface="+mj-lt"/>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latin typeface="+mj-lt"/>
                    <a:cs typeface="Arial" pitchFamily="34" charset="0"/>
                  </a:rPr>
                  <a:t>02</a:t>
                </a:r>
                <a:endParaRPr lang="ko-KR" altLang="en-US" sz="2400" b="1" dirty="0">
                  <a:latin typeface="+mj-lt"/>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500046" y="2862627"/>
            <a:ext cx="4472618" cy="576064"/>
            <a:chOff x="3957259" y="2647841"/>
            <a:chExt cx="4472618" cy="576064"/>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463725"/>
              <a:chOff x="3957259" y="2686634"/>
              <a:chExt cx="4472618" cy="463725"/>
            </a:xfrm>
          </p:grpSpPr>
          <p:sp>
            <p:nvSpPr>
              <p:cNvPr id="61" name="TextBox 60"/>
              <p:cNvSpPr txBox="1"/>
              <p:nvPr/>
            </p:nvSpPr>
            <p:spPr>
              <a:xfrm>
                <a:off x="4631441" y="2686634"/>
                <a:ext cx="3798436"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RNN</a:t>
                </a:r>
                <a:endParaRPr lang="ko-KR" altLang="en-US" sz="1600" b="1" dirty="0">
                  <a:latin typeface="+mj-lt"/>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latin typeface="+mj-lt"/>
                    <a:cs typeface="Arial" pitchFamily="34" charset="0"/>
                  </a:rPr>
                  <a:t>03</a:t>
                </a:r>
                <a:endParaRPr lang="ko-KR" altLang="en-US" sz="2400" b="1" dirty="0">
                  <a:latin typeface="+mj-lt"/>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510788" y="3489845"/>
            <a:ext cx="4341422" cy="558426"/>
            <a:chOff x="3962532" y="3439416"/>
            <a:chExt cx="4341422" cy="558426"/>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461665"/>
              <a:chOff x="3962532" y="3455787"/>
              <a:chExt cx="4341422" cy="461665"/>
            </a:xfrm>
          </p:grpSpPr>
          <p:sp>
            <p:nvSpPr>
              <p:cNvPr id="67" name="TextBox 66"/>
              <p:cNvSpPr txBox="1"/>
              <p:nvPr/>
            </p:nvSpPr>
            <p:spPr>
              <a:xfrm>
                <a:off x="4631546" y="3467758"/>
                <a:ext cx="3672408" cy="338554"/>
              </a:xfrm>
              <a:prstGeom prst="rect">
                <a:avLst/>
              </a:prstGeom>
              <a:noFill/>
            </p:spPr>
            <p:txBody>
              <a:bodyPr wrap="square" rtlCol="0">
                <a:spAutoFit/>
              </a:bodyPr>
              <a:lstStyle/>
              <a:p>
                <a:r>
                  <a:rPr lang="en-US" altLang="ko-KR" sz="1600" b="1" dirty="0" err="1">
                    <a:latin typeface="+mj-lt"/>
                    <a:cs typeface="Arial" pitchFamily="34" charset="0"/>
                  </a:rPr>
                  <a:t>Mạng</a:t>
                </a:r>
                <a:r>
                  <a:rPr lang="en-US" altLang="ko-KR" sz="1600" b="1" dirty="0">
                    <a:latin typeface="+mj-lt"/>
                    <a:cs typeface="Arial" pitchFamily="34" charset="0"/>
                  </a:rPr>
                  <a:t> LSTM</a:t>
                </a:r>
                <a:endParaRPr lang="ko-KR" altLang="en-US" sz="1600" b="1" dirty="0">
                  <a:latin typeface="+mj-lt"/>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latin typeface="+mj-lt"/>
                    <a:cs typeface="Arial" pitchFamily="34" charset="0"/>
                  </a:rPr>
                  <a:t>04</a:t>
                </a:r>
                <a:endParaRPr lang="ko-KR" altLang="en-US" sz="2400" b="1" dirty="0">
                  <a:latin typeface="+mj-lt"/>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842706" y="1575983"/>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05</a:t>
                </a:r>
                <a:endParaRPr lang="ko-KR" altLang="en-US" sz="2400" b="1" dirty="0">
                  <a:latin typeface="+mj-lt"/>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Mô</a:t>
                </a:r>
                <a:r>
                  <a:rPr lang="en-US" altLang="ko-KR" sz="1600" b="1" dirty="0">
                    <a:latin typeface="+mj-lt"/>
                    <a:cs typeface="Arial" pitchFamily="34" charset="0"/>
                  </a:rPr>
                  <a:t> </a:t>
                </a:r>
                <a:r>
                  <a:rPr lang="en-US" altLang="ko-KR" sz="1600" b="1" dirty="0" err="1">
                    <a:latin typeface="+mj-lt"/>
                    <a:cs typeface="Arial" pitchFamily="34" charset="0"/>
                  </a:rPr>
                  <a:t>hình</a:t>
                </a:r>
                <a:r>
                  <a:rPr lang="en-US" altLang="ko-KR" sz="1600" b="1" dirty="0">
                    <a:latin typeface="+mj-lt"/>
                    <a:cs typeface="Arial" pitchFamily="34" charset="0"/>
                  </a:rPr>
                  <a:t> </a:t>
                </a:r>
                <a:r>
                  <a:rPr lang="en-US" altLang="ko-KR" sz="1600" b="1" dirty="0" err="1">
                    <a:latin typeface="+mj-lt"/>
                    <a:cs typeface="Arial" pitchFamily="34" charset="0"/>
                  </a:rPr>
                  <a:t>Seqence</a:t>
                </a:r>
                <a:r>
                  <a:rPr lang="en-US" altLang="ko-KR" sz="1600" b="1" dirty="0">
                    <a:latin typeface="+mj-lt"/>
                    <a:cs typeface="Arial" pitchFamily="34" charset="0"/>
                  </a:rPr>
                  <a:t> to Sequence</a:t>
                </a:r>
                <a:endParaRPr lang="ko-KR" altLang="en-US" sz="1600" b="1" dirty="0">
                  <a:latin typeface="+mj-lt"/>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842706" y="2874443"/>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latin typeface="+mj-lt"/>
                    <a:cs typeface="Arial" pitchFamily="34" charset="0"/>
                  </a:rPr>
                  <a:t>07</a:t>
                </a:r>
                <a:endParaRPr lang="ko-KR" altLang="en-US" sz="2400" b="1" dirty="0">
                  <a:latin typeface="+mj-lt"/>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latin typeface="+mj-lt"/>
                    <a:cs typeface="Arial" pitchFamily="34" charset="0"/>
                  </a:rPr>
                  <a:t>Phương</a:t>
                </a:r>
                <a:r>
                  <a:rPr lang="en-US" altLang="ko-KR" sz="1600" b="1" dirty="0">
                    <a:latin typeface="+mj-lt"/>
                    <a:cs typeface="Arial" pitchFamily="34" charset="0"/>
                  </a:rPr>
                  <a:t> </a:t>
                </a:r>
                <a:r>
                  <a:rPr lang="en-US" altLang="ko-KR" sz="1600" b="1" dirty="0" err="1">
                    <a:latin typeface="+mj-lt"/>
                    <a:cs typeface="Arial" pitchFamily="34" charset="0"/>
                  </a:rPr>
                  <a:t>pháp</a:t>
                </a:r>
                <a:r>
                  <a:rPr lang="en-US" altLang="ko-KR" sz="1600" b="1" dirty="0">
                    <a:latin typeface="+mj-lt"/>
                    <a:cs typeface="Arial" pitchFamily="34" charset="0"/>
                  </a:rPr>
                  <a:t> Self-Critic</a:t>
                </a:r>
                <a:endParaRPr lang="ko-KR" altLang="en-US" sz="1600" b="1" dirty="0">
                  <a:latin typeface="+mj-lt"/>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842706" y="2201640"/>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latin typeface="+mj-lt"/>
                    <a:cs typeface="Arial" pitchFamily="34" charset="0"/>
                  </a:rPr>
                  <a:t>Học</a:t>
                </a:r>
                <a:r>
                  <a:rPr lang="en-US" altLang="ko-KR" sz="1600" b="1" dirty="0">
                    <a:latin typeface="+mj-lt"/>
                    <a:cs typeface="Arial" pitchFamily="34" charset="0"/>
                  </a:rPr>
                  <a:t> </a:t>
                </a:r>
                <a:r>
                  <a:rPr lang="en-US" altLang="ko-KR" sz="1600" b="1" dirty="0" err="1">
                    <a:latin typeface="+mj-lt"/>
                    <a:cs typeface="Arial" pitchFamily="34" charset="0"/>
                  </a:rPr>
                  <a:t>tăng</a:t>
                </a:r>
                <a:r>
                  <a:rPr lang="en-US" altLang="ko-KR" sz="1600" b="1" dirty="0">
                    <a:latin typeface="+mj-lt"/>
                    <a:cs typeface="Arial" pitchFamily="34" charset="0"/>
                  </a:rPr>
                  <a:t> c</a:t>
                </a:r>
                <a:r>
                  <a:rPr lang="vi-VN" altLang="ko-KR" sz="1600" b="1" dirty="0">
                    <a:latin typeface="+mj-lt"/>
                    <a:cs typeface="Arial" pitchFamily="34" charset="0"/>
                  </a:rPr>
                  <a:t>ư</a:t>
                </a:r>
                <a:r>
                  <a:rPr lang="en-US" altLang="ko-KR" sz="1600" b="1" dirty="0" err="1">
                    <a:latin typeface="+mj-lt"/>
                    <a:cs typeface="Arial" pitchFamily="34" charset="0"/>
                  </a:rPr>
                  <a:t>ờng</a:t>
                </a:r>
                <a:endParaRPr lang="en-US" altLang="ko-KR" sz="1600" b="1" dirty="0">
                  <a:latin typeface="+mj-lt"/>
                  <a:cs typeface="Arial" pitchFamily="34" charset="0"/>
                </a:endParaRPr>
              </a:p>
              <a:p>
                <a:r>
                  <a:rPr lang="en-US" altLang="ko-KR" sz="1600" b="1" dirty="0">
                    <a:latin typeface="+mj-lt"/>
                    <a:cs typeface="Arial" pitchFamily="34" charset="0"/>
                  </a:rPr>
                  <a:t>Reinforcement Learning</a:t>
                </a:r>
                <a:endParaRPr lang="ko-KR" altLang="en-US" sz="1600" b="1" dirty="0">
                  <a:latin typeface="+mj-lt"/>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latin typeface="+mj-lt"/>
                  <a:cs typeface="Arial" pitchFamily="34" charset="0"/>
                </a:rPr>
                <a:t>06</a:t>
              </a:r>
              <a:endParaRPr lang="ko-KR" altLang="en-US" sz="2400" b="1" dirty="0">
                <a:latin typeface="+mj-lt"/>
                <a:cs typeface="Arial" pitchFamily="34" charset="0"/>
              </a:endParaRPr>
            </a:p>
          </p:txBody>
        </p:sp>
      </p:grpSp>
      <p:sp>
        <p:nvSpPr>
          <p:cNvPr id="40" name="Slide Number Placeholder 2">
            <a:extLst>
              <a:ext uri="{FF2B5EF4-FFF2-40B4-BE49-F238E27FC236}">
                <a16:creationId xmlns:a16="http://schemas.microsoft.com/office/drawing/2014/main" id="{B8EB3216-DCC5-4355-8B64-29B82CAFAA19}"/>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12</a:t>
            </a:fld>
            <a:endParaRPr lang="vi-VN" sz="1400" dirty="0">
              <a:latin typeface="+mj-lt"/>
            </a:endParaRPr>
          </a:p>
        </p:txBody>
      </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solidFill>
                  <a:schemeClr val="tx1"/>
                </a:solidFill>
              </a:rPr>
              <a:t>C</a:t>
            </a:r>
            <a:r>
              <a:rPr lang="vi-VN" altLang="ko-KR" dirty="0">
                <a:solidFill>
                  <a:schemeClr val="tx1"/>
                </a:solidFill>
              </a:rPr>
              <a:t>ơ</a:t>
            </a:r>
            <a:r>
              <a:rPr lang="en-US" altLang="ko-KR" dirty="0">
                <a:solidFill>
                  <a:schemeClr val="tx1"/>
                </a:solidFill>
              </a:rPr>
              <a:t> </a:t>
            </a:r>
            <a:r>
              <a:rPr lang="en-US" altLang="ko-KR" dirty="0" err="1">
                <a:solidFill>
                  <a:schemeClr val="tx1"/>
                </a:solidFill>
              </a:rPr>
              <a:t>Sở</a:t>
            </a:r>
            <a:r>
              <a:rPr lang="en-US" altLang="ko-KR" dirty="0">
                <a:solidFill>
                  <a:schemeClr val="tx1"/>
                </a:solidFill>
              </a:rPr>
              <a:t> </a:t>
            </a:r>
            <a:r>
              <a:rPr lang="en-US" altLang="ko-KR" dirty="0" err="1">
                <a:solidFill>
                  <a:schemeClr val="tx1"/>
                </a:solidFill>
              </a:rPr>
              <a:t>Lý</a:t>
            </a:r>
            <a:r>
              <a:rPr lang="en-US" altLang="ko-KR" dirty="0">
                <a:solidFill>
                  <a:schemeClr val="tx1"/>
                </a:solidFill>
              </a:rPr>
              <a:t> </a:t>
            </a:r>
            <a:r>
              <a:rPr lang="en-US" altLang="ko-KR" dirty="0" err="1">
                <a:solidFill>
                  <a:schemeClr val="tx1"/>
                </a:solidFill>
              </a:rPr>
              <a:t>Thuyết</a:t>
            </a:r>
            <a:endParaRPr lang="ko-KR" altLang="en-US" dirty="0">
              <a:solidFill>
                <a:schemeClr val="tx1"/>
              </a:solidFill>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solidFill>
                  <a:schemeClr val="tx1"/>
                </a:solidFill>
                <a:latin typeface="+mj-lt"/>
              </a:rPr>
              <a:t>Kiến</a:t>
            </a:r>
            <a:r>
              <a:rPr lang="en-US" altLang="ko-KR" sz="1600" dirty="0">
                <a:solidFill>
                  <a:schemeClr val="tx1"/>
                </a:solidFill>
                <a:latin typeface="+mj-lt"/>
              </a:rPr>
              <a:t> </a:t>
            </a:r>
            <a:r>
              <a:rPr lang="en-US" altLang="ko-KR" sz="1600" dirty="0" err="1">
                <a:solidFill>
                  <a:schemeClr val="tx1"/>
                </a:solidFill>
                <a:latin typeface="+mj-lt"/>
              </a:rPr>
              <a:t>trúc</a:t>
            </a:r>
            <a:r>
              <a:rPr lang="en-US" altLang="ko-KR" sz="1600" dirty="0">
                <a:solidFill>
                  <a:schemeClr val="tx1"/>
                </a:solidFill>
                <a:latin typeface="+mj-lt"/>
              </a:rPr>
              <a:t> </a:t>
            </a:r>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nhân</a:t>
            </a:r>
            <a:r>
              <a:rPr lang="en-US" altLang="ko-KR" sz="1600" dirty="0">
                <a:solidFill>
                  <a:schemeClr val="tx1"/>
                </a:solidFill>
                <a:latin typeface="+mj-lt"/>
              </a:rPr>
              <a:t> </a:t>
            </a:r>
            <a:r>
              <a:rPr lang="en-US" altLang="ko-KR" sz="1600" dirty="0" err="1">
                <a:solidFill>
                  <a:schemeClr val="tx1"/>
                </a:solidFill>
                <a:latin typeface="+mj-lt"/>
              </a:rPr>
              <a:t>tạo</a:t>
            </a:r>
            <a:r>
              <a:rPr lang="en-US" altLang="ko-KR" sz="1600" dirty="0">
                <a:solidFill>
                  <a:schemeClr val="tx1"/>
                </a:solidFill>
                <a:latin typeface="+mj-lt"/>
              </a:rPr>
              <a:t> (Artificial Neural Network - ANN)</a:t>
            </a:r>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152" y="1940772"/>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792088" y="2200806"/>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2051720" y="1771967"/>
            <a:ext cx="3312368"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Mô</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hình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tính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toán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r>
              <a:rPr lang="en-US" altLang="ko-KR" sz="1600" b="1" dirty="0">
                <a:latin typeface="+mj-lt"/>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2051720" y="2110424"/>
            <a:ext cx="3744416" cy="338554"/>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Dựa</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trên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mạng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sinh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học</a:t>
            </a:r>
            <a:endParaRPr lang="en-US" altLang="ko-KR" sz="1600" b="1" dirty="0">
              <a:latin typeface="+mj-lt"/>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2051720" y="2518044"/>
            <a:ext cx="3744416" cy="584775"/>
          </a:xfrm>
          <a:prstGeom prst="rect">
            <a:avLst/>
          </a:prstGeom>
          <a:noFill/>
        </p:spPr>
        <p:txBody>
          <a:bodyPr wrap="square" rtlCol="0">
            <a:spAutoFit/>
          </a:bodyPr>
          <a:lstStyle/>
          <a:p>
            <a:r>
              <a:rPr lang="en-US" altLang="ko-KR" sz="1600" b="1" dirty="0" err="1">
                <a:latin typeface="+mj-lt"/>
                <a:cs typeface="Times New Roman" panose="02020603050405020304" pitchFamily="18" charset="0"/>
              </a:rPr>
              <a:t>Gồm</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số</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lượng</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lớn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nơ-ron</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được</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kết</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nối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với</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nhau</a:t>
            </a:r>
            <a:endParaRPr lang="en-US" altLang="ko-KR" sz="1600" b="1" dirty="0">
              <a:latin typeface="+mj-lt"/>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2051720" y="3171885"/>
            <a:ext cx="3744416" cy="584775"/>
          </a:xfrm>
          <a:prstGeom prst="rect">
            <a:avLst/>
          </a:prstGeom>
          <a:noFill/>
        </p:spPr>
        <p:txBody>
          <a:bodyPr wrap="square" rtlCol="0">
            <a:spAutoFit/>
          </a:bodyPr>
          <a:lstStyle/>
          <a:p>
            <a:r>
              <a:rPr lang="en-US" altLang="ko-KR" sz="1600" b="1" dirty="0">
                <a:latin typeface="+mj-lt"/>
                <a:cs typeface="Times New Roman" panose="02020603050405020304" pitchFamily="18" charset="0"/>
              </a:rPr>
              <a:t>3 </a:t>
            </a:r>
            <a:r>
              <a:rPr lang="en-US" altLang="ko-KR" sz="1600" b="1" dirty="0" err="1">
                <a:latin typeface="+mj-lt"/>
                <a:cs typeface="Times New Roman" panose="02020603050405020304" pitchFamily="18" charset="0"/>
              </a:rPr>
              <a:t>thành</a:t>
            </a:r>
            <a:r>
              <a:rPr lang="en-US" altLang="ko-KR" sz="1600" b="1" dirty="0">
                <a:latin typeface="+mj-lt"/>
                <a:cs typeface="Times New Roman" panose="02020603050405020304" pitchFamily="18" charset="0"/>
              </a:rPr>
              <a:t> </a:t>
            </a:r>
            <a:r>
              <a:rPr lang="en-US" altLang="ko-KR" sz="1600" b="1" dirty="0" err="1">
                <a:latin typeface="+mj-lt"/>
                <a:cs typeface="Times New Roman" panose="02020603050405020304" pitchFamily="18" charset="0"/>
              </a:rPr>
              <a:t>phần</a:t>
            </a:r>
            <a:r>
              <a:rPr lang="en-US" altLang="ko-KR" sz="1600" b="1" dirty="0">
                <a:latin typeface="+mj-lt"/>
                <a:cs typeface="Times New Roman" panose="02020603050405020304" pitchFamily="18" charset="0"/>
              </a:rPr>
              <a:t>: Input layer, Hidden layer, Output layer</a:t>
            </a:r>
          </a:p>
        </p:txBody>
      </p:sp>
      <p:sp>
        <p:nvSpPr>
          <p:cNvPr id="11" name="Slide Number Placeholder 2">
            <a:extLst>
              <a:ext uri="{FF2B5EF4-FFF2-40B4-BE49-F238E27FC236}">
                <a16:creationId xmlns:a16="http://schemas.microsoft.com/office/drawing/2014/main" id="{D7E8A684-71CD-45A6-9196-D258033F116C}"/>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13</a:t>
            </a:fld>
            <a:endParaRPr lang="vi-VN" sz="1400" dirty="0">
              <a:latin typeface="+mj-lt"/>
            </a:endParaRP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mj-lt"/>
              </a:rPr>
              <a:t>Quá trình xử lý thông tin của một ANN</a:t>
            </a: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1</a:t>
            </a:r>
            <a:endParaRPr lang="vi-VN">
              <a:latin typeface="+mj-lt"/>
            </a:endParaRPr>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2</a:t>
            </a:r>
            <a:endParaRPr lang="vi-VN">
              <a:latin typeface="+mj-lt"/>
            </a:endParaRPr>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mj-lt"/>
                <a:ea typeface="Times New Roman" panose="02020603050405020304" pitchFamily="18" charset="0"/>
              </a:rPr>
              <a:t>X</a:t>
            </a:r>
            <a:r>
              <a:rPr lang="en-US" baseline="-25000">
                <a:latin typeface="+mj-lt"/>
                <a:ea typeface="Times New Roman" panose="02020603050405020304" pitchFamily="18" charset="0"/>
              </a:rPr>
              <a:t>i</a:t>
            </a:r>
            <a:endParaRPr lang="vi-VN">
              <a:latin typeface="+mj-lt"/>
            </a:endParaRPr>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mj-lt"/>
              </a:rPr>
              <a:t>W</a:t>
            </a:r>
            <a:r>
              <a:rPr lang="en-US" baseline="-25000" dirty="0">
                <a:latin typeface="+mj-lt"/>
              </a:rPr>
              <a:t>1j</a:t>
            </a:r>
            <a:endParaRPr lang="vi-VN" dirty="0">
              <a:latin typeface="+mj-lt"/>
            </a:endParaRPr>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2j</a:t>
            </a:r>
            <a:endParaRPr lang="vi-VN">
              <a:latin typeface="+mj-lt"/>
            </a:endParaRPr>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W</a:t>
            </a:r>
            <a:r>
              <a:rPr lang="en-US" baseline="-25000">
                <a:latin typeface="+mj-lt"/>
              </a:rPr>
              <a:t>ij</a:t>
            </a:r>
            <a:endParaRPr lang="vi-VN">
              <a:latin typeface="+mj-lt"/>
            </a:endParaRPr>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mj-lt"/>
              </a:rPr>
              <a:t>N</a:t>
            </a:r>
            <a:r>
              <a:rPr lang="vi-VN">
                <a:latin typeface="+mj-lt"/>
              </a:rPr>
              <a:t>ơ</a:t>
            </a:r>
            <a:r>
              <a:rPr lang="en-US">
                <a:latin typeface="+mj-lt"/>
              </a:rPr>
              <a:t>-ron j = W</a:t>
            </a:r>
            <a:r>
              <a:rPr lang="en-US" baseline="-25000">
                <a:latin typeface="+mj-lt"/>
              </a:rPr>
              <a:t>ij</a:t>
            </a:r>
            <a:r>
              <a:rPr lang="en-US">
                <a:latin typeface="+mj-lt"/>
              </a:rPr>
              <a:t>X</a:t>
            </a:r>
            <a:r>
              <a:rPr lang="en-US" baseline="-25000">
                <a:latin typeface="+mj-lt"/>
              </a:rPr>
              <a:t>i</a:t>
            </a:r>
            <a:endParaRPr lang="vi-VN">
              <a:latin typeface="+mj-lt"/>
            </a:endParaRPr>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latin typeface="+mj-lt"/>
            </a:endParaRPr>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761747" cy="369332"/>
          </a:xfrm>
          <a:prstGeom prst="rect">
            <a:avLst/>
          </a:prstGeom>
        </p:spPr>
        <p:txBody>
          <a:bodyPr wrap="none">
            <a:spAutoFit/>
          </a:bodyPr>
          <a:lstStyle/>
          <a:p>
            <a:r>
              <a:rPr lang="en-US">
                <a:latin typeface="+mj-lt"/>
                <a:ea typeface="Times New Roman" panose="02020603050405020304" pitchFamily="18" charset="0"/>
              </a:rPr>
              <a:t>Inputs</a:t>
            </a:r>
            <a:endParaRPr lang="vi-VN">
              <a:latin typeface="+mj-lt"/>
            </a:endParaRPr>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935641" cy="369332"/>
          </a:xfrm>
          <a:prstGeom prst="rect">
            <a:avLst/>
          </a:prstGeom>
        </p:spPr>
        <p:txBody>
          <a:bodyPr wrap="none">
            <a:spAutoFit/>
          </a:bodyPr>
          <a:lstStyle/>
          <a:p>
            <a:r>
              <a:rPr lang="en-US">
                <a:latin typeface="+mj-lt"/>
                <a:ea typeface="Times New Roman" panose="02020603050405020304" pitchFamily="18" charset="0"/>
              </a:rPr>
              <a:t>Weights</a:t>
            </a:r>
            <a:endParaRPr lang="vi-VN">
              <a:latin typeface="+mj-lt"/>
            </a:endParaRPr>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338828" cy="369332"/>
          </a:xfrm>
          <a:prstGeom prst="rect">
            <a:avLst/>
          </a:prstGeom>
        </p:spPr>
        <p:txBody>
          <a:bodyPr wrap="none">
            <a:spAutoFit/>
          </a:bodyPr>
          <a:lstStyle/>
          <a:p>
            <a:r>
              <a:rPr lang="en-US">
                <a:latin typeface="+mj-lt"/>
                <a:ea typeface="Times New Roman" panose="02020603050405020304" pitchFamily="18" charset="0"/>
              </a:rPr>
              <a:t>Summations</a:t>
            </a:r>
            <a:endParaRPr lang="vi-VN">
              <a:latin typeface="+mj-lt"/>
            </a:endParaRPr>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785938" cy="369332"/>
          </a:xfrm>
          <a:prstGeom prst="rect">
            <a:avLst/>
          </a:prstGeom>
        </p:spPr>
        <p:txBody>
          <a:bodyPr wrap="none">
            <a:spAutoFit/>
          </a:bodyPr>
          <a:lstStyle/>
          <a:p>
            <a:r>
              <a:rPr lang="en-US" dirty="0">
                <a:latin typeface="+mj-lt"/>
                <a:ea typeface="Times New Roman" panose="02020603050405020304" pitchFamily="18" charset="0"/>
              </a:rPr>
              <a:t>Transfer function</a:t>
            </a:r>
            <a:endParaRPr lang="vi-VN" dirty="0">
              <a:latin typeface="+mj-lt"/>
            </a:endParaRPr>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825867" cy="369332"/>
          </a:xfrm>
          <a:prstGeom prst="rect">
            <a:avLst/>
          </a:prstGeom>
        </p:spPr>
        <p:txBody>
          <a:bodyPr wrap="none">
            <a:spAutoFit/>
          </a:bodyPr>
          <a:lstStyle/>
          <a:p>
            <a:r>
              <a:rPr lang="en-US">
                <a:latin typeface="+mj-lt"/>
                <a:ea typeface="Times New Roman" panose="02020603050405020304" pitchFamily="18" charset="0"/>
              </a:rPr>
              <a:t>Output</a:t>
            </a:r>
            <a:endParaRPr lang="vi-VN">
              <a:latin typeface="+mj-lt"/>
            </a:endParaRPr>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94660" cy="369332"/>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j</a:t>
            </a:r>
            <a:endParaRPr lang="vi-VN">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87367" cy="541238"/>
              </a:xfrm>
              <a:prstGeom prst="rect">
                <a:avLst/>
              </a:prstGeom>
            </p:spPr>
            <p:txBody>
              <a:bodyPr wrap="none">
                <a:spAutoFit/>
              </a:bodyPr>
              <a:lstStyle/>
              <a:p>
                <a:r>
                  <a:rPr lang="en-US">
                    <a:latin typeface="+mj-lt"/>
                    <a:ea typeface="Times New Roman" panose="02020603050405020304" pitchFamily="18" charset="0"/>
                  </a:rPr>
                  <a:t>Y</a:t>
                </a:r>
                <a:r>
                  <a:rPr lang="en-US" baseline="-25000">
                    <a:latin typeface="+mj-lt"/>
                    <a:ea typeface="Times New Roman" panose="02020603050405020304" pitchFamily="18" charset="0"/>
                  </a:rPr>
                  <a:t>T</a:t>
                </a:r>
                <a:r>
                  <a:rPr lang="en-US">
                    <a:latin typeface="+mj-lt"/>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mj-lt"/>
                            <a:ea typeface="Times New Roman" panose="02020603050405020304" pitchFamily="18" charset="0"/>
                          </a:rPr>
                          <m:t>(1+</m:t>
                        </m:r>
                        <m:r>
                          <m:rPr>
                            <m:nor/>
                          </m:rPr>
                          <a:rPr lang="en-US">
                            <a:latin typeface="+mj-lt"/>
                            <a:ea typeface="Times New Roman" panose="02020603050405020304" pitchFamily="18" charset="0"/>
                          </a:rPr>
                          <m:t>e</m:t>
                        </m:r>
                        <m:r>
                          <m:rPr>
                            <m:nor/>
                          </m:rPr>
                          <a:rPr lang="en-US" baseline="30000">
                            <a:latin typeface="+mj-lt"/>
                            <a:ea typeface="Times New Roman" panose="02020603050405020304" pitchFamily="18" charset="0"/>
                          </a:rPr>
                          <m:t>−</m:t>
                        </m:r>
                        <m:r>
                          <m:rPr>
                            <m:nor/>
                          </m:rPr>
                          <a:rPr lang="en-US" baseline="30000">
                            <a:latin typeface="+mj-lt"/>
                            <a:ea typeface="Times New Roman" panose="02020603050405020304" pitchFamily="18" charset="0"/>
                          </a:rPr>
                          <m:t>Y</m:t>
                        </m:r>
                        <m:r>
                          <m:rPr>
                            <m:nor/>
                          </m:rPr>
                          <a:rPr lang="en-US">
                            <a:latin typeface="+mj-lt"/>
                            <a:ea typeface="Times New Roman" panose="02020603050405020304" pitchFamily="18" charset="0"/>
                          </a:rPr>
                          <m:t>)</m:t>
                        </m:r>
                      </m:den>
                    </m:f>
                  </m:oMath>
                </a14:m>
                <a:endParaRPr lang="vi-VN">
                  <a:latin typeface="+mj-lt"/>
                </a:endParaRPr>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87367" cy="541238"/>
              </a:xfrm>
              <a:prstGeom prst="rect">
                <a:avLst/>
              </a:prstGeom>
              <a:blipFill>
                <a:blip r:embed="rId2"/>
                <a:stretch>
                  <a:fillRect l="-3509" r="-439" b="-11364"/>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415498" cy="369332"/>
          </a:xfrm>
          <a:prstGeom prst="rect">
            <a:avLst/>
          </a:prstGeom>
        </p:spPr>
        <p:txBody>
          <a:bodyPr wrap="none">
            <a:spAutoFit/>
          </a:bodyPr>
          <a:lstStyle/>
          <a:p>
            <a:r>
              <a:rPr lang="en-US">
                <a:latin typeface="+mj-lt"/>
                <a:ea typeface="Times New Roman" panose="02020603050405020304" pitchFamily="18" charset="0"/>
              </a:rPr>
              <a:t>…</a:t>
            </a:r>
            <a:endParaRPr lang="vi-VN">
              <a:latin typeface="+mj-lt"/>
            </a:endParaRPr>
          </a:p>
        </p:txBody>
      </p:sp>
      <p:sp>
        <p:nvSpPr>
          <p:cNvPr id="33" name="Slide Number Placeholder 2">
            <a:extLst>
              <a:ext uri="{FF2B5EF4-FFF2-40B4-BE49-F238E27FC236}">
                <a16:creationId xmlns:a16="http://schemas.microsoft.com/office/drawing/2014/main" id="{B93247FE-5E71-4953-9CBC-51057DEA1115}"/>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14</a:t>
            </a:fld>
            <a:endParaRPr lang="vi-VN" sz="1400" dirty="0">
              <a:latin typeface="+mj-lt"/>
            </a:endParaRPr>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solidFill>
                <a:schemeClr val="tx1"/>
              </a:solidFill>
              <a:latin typeface="+mj-lt"/>
            </a:endParaRPr>
          </a:p>
          <a:p>
            <a:r>
              <a:rPr lang="en-US" altLang="ko-KR" sz="1600" dirty="0" err="1">
                <a:solidFill>
                  <a:schemeClr val="tx1"/>
                </a:solidFill>
                <a:latin typeface="+mj-lt"/>
              </a:rPr>
              <a:t>Mạng</a:t>
            </a:r>
            <a:r>
              <a:rPr lang="en-US" altLang="ko-KR" sz="1600" dirty="0">
                <a:solidFill>
                  <a:schemeClr val="tx1"/>
                </a:solidFill>
                <a:latin typeface="+mj-lt"/>
              </a:rPr>
              <a:t> n</a:t>
            </a:r>
            <a:r>
              <a:rPr lang="vi-VN" altLang="ko-KR" sz="1600" dirty="0">
                <a:solidFill>
                  <a:schemeClr val="tx1"/>
                </a:solidFill>
                <a:latin typeface="+mj-lt"/>
              </a:rPr>
              <a:t>ơ</a:t>
            </a:r>
            <a:r>
              <a:rPr lang="en-US" altLang="ko-KR" sz="1600" dirty="0">
                <a:solidFill>
                  <a:schemeClr val="tx1"/>
                </a:solidFill>
                <a:latin typeface="+mj-lt"/>
              </a:rPr>
              <a:t>-</a:t>
            </a:r>
            <a:r>
              <a:rPr lang="en-US" altLang="ko-KR" sz="1600" dirty="0" err="1">
                <a:solidFill>
                  <a:schemeClr val="tx1"/>
                </a:solidFill>
                <a:latin typeface="+mj-lt"/>
              </a:rPr>
              <a:t>ron</a:t>
            </a:r>
            <a:r>
              <a:rPr lang="en-US" altLang="ko-KR" sz="1600" dirty="0">
                <a:solidFill>
                  <a:schemeClr val="tx1"/>
                </a:solidFill>
                <a:latin typeface="+mj-lt"/>
              </a:rPr>
              <a:t> </a:t>
            </a:r>
            <a:r>
              <a:rPr lang="en-US" altLang="ko-KR" sz="1600" dirty="0" err="1">
                <a:solidFill>
                  <a:schemeClr val="tx1"/>
                </a:solidFill>
                <a:latin typeface="+mj-lt"/>
              </a:rPr>
              <a:t>hồi</a:t>
            </a:r>
            <a:r>
              <a:rPr lang="en-US" altLang="ko-KR" sz="1600" dirty="0">
                <a:solidFill>
                  <a:schemeClr val="tx1"/>
                </a:solidFill>
                <a:latin typeface="+mj-lt"/>
              </a:rPr>
              <a:t> </a:t>
            </a:r>
            <a:r>
              <a:rPr lang="en-US" altLang="ko-KR" sz="1600" dirty="0" err="1">
                <a:solidFill>
                  <a:schemeClr val="tx1"/>
                </a:solidFill>
                <a:latin typeface="+mj-lt"/>
              </a:rPr>
              <a:t>quy</a:t>
            </a:r>
            <a:r>
              <a:rPr lang="en-US" altLang="ko-KR" sz="1600" dirty="0">
                <a:solidFill>
                  <a:schemeClr val="tx1"/>
                </a:solidFill>
                <a:latin typeface="+mj-lt"/>
              </a:rPr>
              <a:t> (Recurrent Neural Network - RNN)</a:t>
            </a:r>
            <a:endParaRPr lang="ko-KR" altLang="en-US" sz="1600" dirty="0">
              <a:solidFill>
                <a:schemeClr val="tx1"/>
              </a:solidFill>
              <a:latin typeface="+mj-lt"/>
            </a:endParaRPr>
          </a:p>
          <a:p>
            <a:pPr lvl="0"/>
            <a:endParaRPr lang="en-US" altLang="ko-KR" sz="1600" dirty="0">
              <a:solidFill>
                <a:schemeClr val="tx1"/>
              </a:solidFill>
              <a:latin typeface="+mj-lt"/>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latin typeface="+mj-lt"/>
                <a:cs typeface="Arial" pitchFamily="34" charset="0"/>
              </a:rPr>
              <a:t>RNN </a:t>
            </a:r>
            <a:r>
              <a:rPr lang="en-US" altLang="ko-KR" dirty="0" err="1">
                <a:latin typeface="+mj-lt"/>
                <a:cs typeface="Arial" pitchFamily="34" charset="0"/>
              </a:rPr>
              <a:t>có</a:t>
            </a:r>
            <a:r>
              <a:rPr lang="en-US" altLang="ko-KR" dirty="0">
                <a:latin typeface="+mj-lt"/>
                <a:cs typeface="Arial" pitchFamily="34" charset="0"/>
              </a:rPr>
              <a:t> </a:t>
            </a:r>
            <a:r>
              <a:rPr lang="en-US" altLang="ko-KR" dirty="0" err="1">
                <a:latin typeface="+mj-lt"/>
                <a:cs typeface="Arial" pitchFamily="34" charset="0"/>
              </a:rPr>
              <a:t>thể</a:t>
            </a:r>
            <a:r>
              <a:rPr lang="en-US" altLang="ko-KR" dirty="0">
                <a:latin typeface="+mj-lt"/>
                <a:cs typeface="Arial" pitchFamily="34" charset="0"/>
              </a:rPr>
              <a:t> </a:t>
            </a:r>
            <a:r>
              <a:rPr lang="en-US" altLang="ko-KR" dirty="0" err="1">
                <a:latin typeface="+mj-lt"/>
                <a:cs typeface="Arial" pitchFamily="34" charset="0"/>
              </a:rPr>
              <a:t>coi</a:t>
            </a:r>
            <a:r>
              <a:rPr lang="en-US" altLang="ko-KR" dirty="0">
                <a:latin typeface="+mj-lt"/>
                <a:cs typeface="Arial" pitchFamily="34" charset="0"/>
              </a:rPr>
              <a:t> </a:t>
            </a:r>
            <a:r>
              <a:rPr lang="en-US" altLang="ko-KR" b="1" dirty="0" err="1">
                <a:latin typeface="+mj-lt"/>
                <a:cs typeface="Arial" pitchFamily="34" charset="0"/>
              </a:rPr>
              <a:t>là</a:t>
            </a:r>
            <a:r>
              <a:rPr lang="en-US" altLang="ko-KR" b="1" dirty="0">
                <a:latin typeface="+mj-lt"/>
                <a:cs typeface="Arial" pitchFamily="34" charset="0"/>
              </a:rPr>
              <a:t> </a:t>
            </a:r>
            <a:r>
              <a:rPr lang="en-US" altLang="ko-KR" b="1" dirty="0" err="1">
                <a:latin typeface="+mj-lt"/>
                <a:cs typeface="Arial" pitchFamily="34" charset="0"/>
              </a:rPr>
              <a:t>bản</a:t>
            </a:r>
            <a:r>
              <a:rPr lang="en-US" altLang="ko-KR" b="1" dirty="0">
                <a:latin typeface="+mj-lt"/>
                <a:cs typeface="Arial" pitchFamily="34" charset="0"/>
              </a:rPr>
              <a:t> </a:t>
            </a:r>
            <a:r>
              <a:rPr lang="en-US" altLang="ko-KR" b="1" dirty="0" err="1">
                <a:latin typeface="+mj-lt"/>
                <a:cs typeface="Arial" pitchFamily="34" charset="0"/>
              </a:rPr>
              <a:t>sao</a:t>
            </a:r>
            <a:r>
              <a:rPr lang="en-US" altLang="ko-KR" b="1" dirty="0">
                <a:latin typeface="+mj-lt"/>
                <a:cs typeface="Arial" pitchFamily="34" charset="0"/>
              </a:rPr>
              <a:t> </a:t>
            </a:r>
            <a:r>
              <a:rPr lang="en-US" altLang="ko-KR" b="1" dirty="0" err="1">
                <a:latin typeface="+mj-lt"/>
                <a:cs typeface="Arial" pitchFamily="34" charset="0"/>
              </a:rPr>
              <a:t>của</a:t>
            </a:r>
            <a:r>
              <a:rPr lang="en-US" altLang="ko-KR" b="1" dirty="0">
                <a:latin typeface="+mj-lt"/>
                <a:cs typeface="Arial" pitchFamily="34" charset="0"/>
              </a:rPr>
              <a:t> </a:t>
            </a:r>
            <a:r>
              <a:rPr lang="en-US" altLang="ko-KR" b="1" dirty="0" err="1">
                <a:latin typeface="+mj-lt"/>
                <a:cs typeface="Arial" pitchFamily="34" charset="0"/>
              </a:rPr>
              <a:t>cùng</a:t>
            </a:r>
            <a:r>
              <a:rPr lang="en-US" altLang="ko-KR" b="1" dirty="0">
                <a:latin typeface="+mj-lt"/>
                <a:cs typeface="Arial" pitchFamily="34" charset="0"/>
              </a:rPr>
              <a:t> </a:t>
            </a:r>
            <a:r>
              <a:rPr lang="en-US" altLang="ko-KR" b="1" dirty="0" err="1">
                <a:latin typeface="+mj-lt"/>
                <a:cs typeface="Arial" pitchFamily="34" charset="0"/>
              </a:rPr>
              <a:t>một</a:t>
            </a:r>
            <a:r>
              <a:rPr lang="en-US" altLang="ko-KR" b="1" dirty="0">
                <a:latin typeface="+mj-lt"/>
                <a:cs typeface="Arial" pitchFamily="34" charset="0"/>
              </a:rPr>
              <a:t> </a:t>
            </a:r>
            <a:r>
              <a:rPr lang="en-US" altLang="ko-KR" b="1"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trong</a:t>
            </a:r>
            <a:r>
              <a:rPr lang="en-US" altLang="ko-KR" dirty="0">
                <a:latin typeface="+mj-lt"/>
                <a:cs typeface="Arial" pitchFamily="34" charset="0"/>
              </a:rPr>
              <a:t> </a:t>
            </a:r>
            <a:r>
              <a:rPr lang="en-US" altLang="ko-KR" dirty="0" err="1">
                <a:latin typeface="+mj-lt"/>
                <a:cs typeface="Arial" pitchFamily="34" charset="0"/>
              </a:rPr>
              <a:t>đó</a:t>
            </a:r>
            <a:r>
              <a:rPr lang="en-US" altLang="ko-KR" dirty="0">
                <a:latin typeface="+mj-lt"/>
                <a:cs typeface="Arial" pitchFamily="34" charset="0"/>
              </a:rPr>
              <a:t> </a:t>
            </a:r>
            <a:r>
              <a:rPr lang="en-US" altLang="ko-KR" dirty="0" err="1">
                <a:latin typeface="+mj-lt"/>
                <a:cs typeface="Arial" pitchFamily="34" charset="0"/>
              </a:rPr>
              <a:t>mỗi</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ra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này</a:t>
            </a:r>
            <a:r>
              <a:rPr lang="en-US" altLang="ko-KR" dirty="0">
                <a:latin typeface="+mj-lt"/>
                <a:cs typeface="Arial" pitchFamily="34" charset="0"/>
              </a:rPr>
              <a:t> </a:t>
            </a:r>
            <a:r>
              <a:rPr lang="en-US" altLang="ko-KR" dirty="0" err="1">
                <a:latin typeface="+mj-lt"/>
                <a:cs typeface="Arial" pitchFamily="34" charset="0"/>
              </a:rPr>
              <a:t>là</a:t>
            </a:r>
            <a:r>
              <a:rPr lang="en-US" altLang="ko-KR" dirty="0">
                <a:latin typeface="+mj-lt"/>
                <a:cs typeface="Arial" pitchFamily="34" charset="0"/>
              </a:rPr>
              <a:t> </a:t>
            </a:r>
            <a:r>
              <a:rPr lang="en-US" altLang="ko-KR" dirty="0" err="1">
                <a:latin typeface="+mj-lt"/>
                <a:cs typeface="Arial" pitchFamily="34" charset="0"/>
              </a:rPr>
              <a:t>đầu</a:t>
            </a:r>
            <a:r>
              <a:rPr lang="en-US" altLang="ko-KR" dirty="0">
                <a:latin typeface="+mj-lt"/>
                <a:cs typeface="Arial" pitchFamily="34" charset="0"/>
              </a:rPr>
              <a:t> </a:t>
            </a:r>
            <a:r>
              <a:rPr lang="en-US" altLang="ko-KR" dirty="0" err="1">
                <a:latin typeface="+mj-lt"/>
                <a:cs typeface="Arial" pitchFamily="34" charset="0"/>
              </a:rPr>
              <a:t>vào</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a:t>
            </a:r>
            <a:r>
              <a:rPr lang="en-US" altLang="ko-KR" dirty="0" err="1">
                <a:latin typeface="+mj-lt"/>
                <a:cs typeface="Arial" pitchFamily="34" charset="0"/>
              </a:rPr>
              <a:t>một</a:t>
            </a:r>
            <a:r>
              <a:rPr lang="en-US" altLang="ko-KR" dirty="0">
                <a:latin typeface="+mj-lt"/>
                <a:cs typeface="Arial" pitchFamily="34" charset="0"/>
              </a:rPr>
              <a:t> </a:t>
            </a:r>
            <a:r>
              <a:rPr lang="en-US" altLang="ko-KR" dirty="0" err="1">
                <a:latin typeface="+mj-lt"/>
                <a:cs typeface="Arial" pitchFamily="34" charset="0"/>
              </a:rPr>
              <a:t>mạng</a:t>
            </a:r>
            <a:r>
              <a:rPr lang="en-US" altLang="ko-KR" dirty="0">
                <a:latin typeface="+mj-lt"/>
                <a:cs typeface="Arial" pitchFamily="34" charset="0"/>
              </a:rPr>
              <a:t> </a:t>
            </a:r>
            <a:r>
              <a:rPr lang="en-US" altLang="ko-KR" dirty="0" err="1">
                <a:latin typeface="+mj-lt"/>
                <a:cs typeface="Arial" pitchFamily="34" charset="0"/>
              </a:rPr>
              <a:t>khác</a:t>
            </a:r>
            <a:r>
              <a:rPr lang="en-US" altLang="ko-KR" dirty="0">
                <a:latin typeface="+mj-lt"/>
                <a:cs typeface="Arial" pitchFamily="34" charset="0"/>
              </a:rPr>
              <a:t>.   </a:t>
            </a:r>
            <a:endParaRPr lang="ko-KR" altLang="en-US" dirty="0">
              <a:latin typeface="+mj-lt"/>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ứng</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en-US" altLang="ko-KR" dirty="0" err="1">
                <a:latin typeface="+mj-lt"/>
                <a:cs typeface="Arial" pitchFamily="34" charset="0"/>
              </a:rPr>
              <a:t>của</a:t>
            </a:r>
            <a:r>
              <a:rPr lang="en-US" altLang="ko-KR" dirty="0">
                <a:latin typeface="+mj-lt"/>
                <a:cs typeface="Arial" pitchFamily="34" charset="0"/>
              </a:rPr>
              <a:t> RNN:</a:t>
            </a: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ngôn</a:t>
            </a:r>
            <a:r>
              <a:rPr lang="en-US" altLang="ko-KR" dirty="0">
                <a:latin typeface="+mj-lt"/>
                <a:cs typeface="Arial" pitchFamily="34" charset="0"/>
              </a:rPr>
              <a:t> </a:t>
            </a:r>
            <a:r>
              <a:rPr lang="en-US" altLang="ko-KR" dirty="0" err="1">
                <a:latin typeface="+mj-lt"/>
                <a:cs typeface="Arial" pitchFamily="34" charset="0"/>
              </a:rPr>
              <a:t>ngữ</a:t>
            </a:r>
            <a:r>
              <a:rPr lang="en-US" altLang="ko-KR" dirty="0">
                <a:latin typeface="+mj-lt"/>
                <a:cs typeface="Arial" pitchFamily="34" charset="0"/>
              </a:rPr>
              <a:t> </a:t>
            </a:r>
            <a:r>
              <a:rPr lang="en-US" altLang="ko-KR" dirty="0" err="1">
                <a:latin typeface="+mj-lt"/>
                <a:cs typeface="Arial" pitchFamily="34" charset="0"/>
              </a:rPr>
              <a:t>và</a:t>
            </a:r>
            <a:r>
              <a:rPr lang="en-US" altLang="ko-KR" dirty="0">
                <a:latin typeface="+mj-lt"/>
                <a:cs typeface="Arial" pitchFamily="34" charset="0"/>
              </a:rPr>
              <a:t> </a:t>
            </a:r>
            <a:r>
              <a:rPr lang="en-US" altLang="ko-KR" dirty="0" err="1">
                <a:latin typeface="+mj-lt"/>
                <a:cs typeface="Arial" pitchFamily="34" charset="0"/>
              </a:rPr>
              <a:t>phát</a:t>
            </a:r>
            <a:r>
              <a:rPr lang="en-US" altLang="ko-KR" dirty="0">
                <a:latin typeface="+mj-lt"/>
                <a:cs typeface="Arial" pitchFamily="34" charset="0"/>
              </a:rPr>
              <a:t> </a:t>
            </a:r>
            <a:r>
              <a:rPr lang="en-US" altLang="ko-KR" dirty="0" err="1">
                <a:latin typeface="+mj-lt"/>
                <a:cs typeface="Arial" pitchFamily="34" charset="0"/>
              </a:rPr>
              <a:t>sinh</a:t>
            </a:r>
            <a:r>
              <a:rPr lang="en-US" altLang="ko-KR" dirty="0">
                <a:latin typeface="+mj-lt"/>
                <a:cs typeface="Arial" pitchFamily="34" charset="0"/>
              </a:rPr>
              <a:t> </a:t>
            </a:r>
            <a:r>
              <a:rPr lang="en-US" altLang="ko-KR" dirty="0" err="1">
                <a:latin typeface="+mj-lt"/>
                <a:cs typeface="Arial" pitchFamily="34" charset="0"/>
              </a:rPr>
              <a:t>văn</a:t>
            </a:r>
            <a:r>
              <a:rPr lang="en-US" altLang="ko-KR" dirty="0">
                <a:latin typeface="+mj-lt"/>
                <a:cs typeface="Arial" pitchFamily="34" charset="0"/>
              </a:rPr>
              <a:t> </a:t>
            </a:r>
            <a:r>
              <a:rPr lang="en-US" altLang="ko-KR" dirty="0" err="1">
                <a:latin typeface="+mj-lt"/>
                <a:cs typeface="Arial" pitchFamily="34" charset="0"/>
              </a:rPr>
              <a:t>bản</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Dịch</a:t>
            </a:r>
            <a:r>
              <a:rPr lang="en-US" altLang="ko-KR" dirty="0">
                <a:latin typeface="+mj-lt"/>
                <a:cs typeface="Arial" pitchFamily="34" charset="0"/>
              </a:rPr>
              <a:t> </a:t>
            </a:r>
            <a:r>
              <a:rPr lang="en-US" altLang="ko-KR" dirty="0" err="1">
                <a:latin typeface="+mj-lt"/>
                <a:cs typeface="Arial" pitchFamily="34" charset="0"/>
              </a:rPr>
              <a:t>máy</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Nhận</a:t>
            </a:r>
            <a:r>
              <a:rPr lang="en-US" altLang="ko-KR" dirty="0">
                <a:latin typeface="+mj-lt"/>
                <a:cs typeface="Arial" pitchFamily="34" charset="0"/>
              </a:rPr>
              <a:t> </a:t>
            </a:r>
            <a:r>
              <a:rPr lang="en-US" altLang="ko-KR" dirty="0" err="1">
                <a:latin typeface="+mj-lt"/>
                <a:cs typeface="Arial" pitchFamily="34" charset="0"/>
              </a:rPr>
              <a:t>diện</a:t>
            </a:r>
            <a:r>
              <a:rPr lang="en-US" altLang="ko-KR" dirty="0">
                <a:latin typeface="+mj-lt"/>
                <a:cs typeface="Arial" pitchFamily="34" charset="0"/>
              </a:rPr>
              <a:t> </a:t>
            </a:r>
            <a:r>
              <a:rPr lang="en-US" altLang="ko-KR" dirty="0" err="1">
                <a:latin typeface="+mj-lt"/>
                <a:cs typeface="Arial" pitchFamily="34" charset="0"/>
              </a:rPr>
              <a:t>giọng</a:t>
            </a:r>
            <a:r>
              <a:rPr lang="en-US" altLang="ko-KR" dirty="0">
                <a:latin typeface="+mj-lt"/>
                <a:cs typeface="Arial" pitchFamily="34" charset="0"/>
              </a:rPr>
              <a:t> </a:t>
            </a:r>
            <a:r>
              <a:rPr lang="en-US" altLang="ko-KR" dirty="0" err="1">
                <a:latin typeface="+mj-lt"/>
                <a:cs typeface="Arial" pitchFamily="34" charset="0"/>
              </a:rPr>
              <a:t>nói</a:t>
            </a:r>
            <a:endParaRPr lang="en-US" altLang="ko-KR" dirty="0">
              <a:latin typeface="+mj-lt"/>
              <a:cs typeface="Arial" pitchFamily="34" charset="0"/>
            </a:endParaRPr>
          </a:p>
          <a:p>
            <a:pPr marL="171450" indent="-171450">
              <a:buFont typeface="Wingdings" panose="05000000000000000000" pitchFamily="2" charset="2"/>
              <a:buChar char="ü"/>
            </a:pP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tả</a:t>
            </a:r>
            <a:r>
              <a:rPr lang="en-US" altLang="ko-KR" dirty="0">
                <a:latin typeface="+mj-lt"/>
                <a:cs typeface="Arial" pitchFamily="34" charset="0"/>
              </a:rPr>
              <a:t> </a:t>
            </a:r>
            <a:r>
              <a:rPr lang="en-US" altLang="ko-KR" dirty="0" err="1">
                <a:latin typeface="+mj-lt"/>
                <a:cs typeface="Arial" pitchFamily="34" charset="0"/>
              </a:rPr>
              <a:t>hình</a:t>
            </a:r>
            <a:r>
              <a:rPr lang="en-US" altLang="ko-KR" dirty="0">
                <a:latin typeface="+mj-lt"/>
                <a:cs typeface="Arial" pitchFamily="34" charset="0"/>
              </a:rPr>
              <a:t> </a:t>
            </a:r>
            <a:r>
              <a:rPr lang="en-US" altLang="ko-KR" dirty="0" err="1">
                <a:latin typeface="+mj-lt"/>
                <a:cs typeface="Arial" pitchFamily="34" charset="0"/>
              </a:rPr>
              <a:t>ảnh</a:t>
            </a:r>
            <a:endParaRPr lang="ko-KR" altLang="en-US" dirty="0">
              <a:latin typeface="+mj-lt"/>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solidFill>
                  <a:schemeClr val="tx1"/>
                </a:solidFill>
                <a:latin typeface="+mj-lt"/>
              </a:rPr>
              <a:t>Output</a:t>
            </a:r>
            <a:endParaRPr lang="vi-VN" dirty="0">
              <a:solidFill>
                <a:schemeClr val="tx1"/>
              </a:solidFill>
              <a:latin typeface="+mj-lt"/>
            </a:endParaRPr>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A</a:t>
            </a:r>
            <a:endParaRPr lang="vi-VN">
              <a:solidFill>
                <a:schemeClr val="tx1"/>
              </a:solidFill>
              <a:latin typeface="+mj-lt"/>
            </a:endParaRPr>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solidFill>
                  <a:schemeClr val="tx1"/>
                </a:solidFill>
                <a:latin typeface="+mj-lt"/>
              </a:rPr>
              <a:t>Input</a:t>
            </a:r>
            <a:endParaRPr lang="vi-VN">
              <a:solidFill>
                <a:schemeClr val="tx1"/>
              </a:solidFill>
              <a:latin typeface="+mj-lt"/>
            </a:endParaRPr>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dirty="0" err="1">
                <a:latin typeface="+mj-lt"/>
              </a:rPr>
              <a:t>Một</a:t>
            </a:r>
            <a:r>
              <a:rPr lang="en-US" sz="1600" dirty="0">
                <a:latin typeface="+mj-lt"/>
              </a:rPr>
              <a:t> </a:t>
            </a:r>
            <a:r>
              <a:rPr lang="en-US" sz="1600" dirty="0" err="1">
                <a:latin typeface="+mj-lt"/>
              </a:rPr>
              <a:t>đoạn</a:t>
            </a:r>
            <a:r>
              <a:rPr lang="en-US" sz="1600" dirty="0">
                <a:latin typeface="+mj-lt"/>
              </a:rPr>
              <a:t> RNN</a:t>
            </a:r>
            <a:endParaRPr lang="vi-VN" sz="1600" dirty="0">
              <a:latin typeface="+mj-lt"/>
            </a:endParaRPr>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mj-lt"/>
              </a:rPr>
              <a:t>Loops</a:t>
            </a:r>
            <a:endParaRPr lang="vi-VN" sz="1600">
              <a:latin typeface="+mj-lt"/>
            </a:endParaRPr>
          </a:p>
        </p:txBody>
      </p:sp>
      <p:sp>
        <p:nvSpPr>
          <p:cNvPr id="19" name="Slide Number Placeholder 2">
            <a:extLst>
              <a:ext uri="{FF2B5EF4-FFF2-40B4-BE49-F238E27FC236}">
                <a16:creationId xmlns:a16="http://schemas.microsoft.com/office/drawing/2014/main" id="{F2E9C8E4-CE08-45D1-9C57-98EA5CABC7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15</a:t>
            </a:fld>
            <a:endParaRPr lang="vi-VN" sz="1400" dirty="0">
              <a:latin typeface="+mj-lt"/>
            </a:endParaRPr>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n</a:t>
            </a:r>
            <a:r>
              <a:rPr lang="vi-VN" altLang="ko-KR" sz="1600" dirty="0">
                <a:latin typeface="+mj-lt"/>
              </a:rPr>
              <a:t>ơ</a:t>
            </a:r>
            <a:r>
              <a:rPr lang="en-US" altLang="ko-KR" sz="1600" dirty="0">
                <a:latin typeface="+mj-lt"/>
              </a:rPr>
              <a:t>-</a:t>
            </a:r>
            <a:r>
              <a:rPr lang="en-US" altLang="ko-KR" sz="1600" dirty="0" err="1">
                <a:latin typeface="+mj-lt"/>
              </a:rPr>
              <a:t>ron</a:t>
            </a:r>
            <a:r>
              <a:rPr lang="en-US" altLang="ko-KR" sz="1600" dirty="0">
                <a:latin typeface="+mj-lt"/>
              </a:rPr>
              <a:t> </a:t>
            </a:r>
            <a:r>
              <a:rPr lang="en-US" altLang="ko-KR" sz="1600" dirty="0" err="1">
                <a:latin typeface="+mj-lt"/>
              </a:rPr>
              <a:t>hồi</a:t>
            </a:r>
            <a:r>
              <a:rPr lang="en-US" altLang="ko-KR" sz="1600" dirty="0">
                <a:latin typeface="+mj-lt"/>
              </a:rPr>
              <a:t> </a:t>
            </a:r>
            <a:r>
              <a:rPr lang="en-US" altLang="ko-KR" sz="1600" dirty="0" err="1">
                <a:latin typeface="+mj-lt"/>
              </a:rPr>
              <a:t>quy</a:t>
            </a:r>
            <a:r>
              <a:rPr lang="en-US" altLang="ko-KR" sz="1600" dirty="0">
                <a:latin typeface="+mj-lt"/>
              </a:rPr>
              <a:t> (Recurrent Neural Network - RNN)</a:t>
            </a:r>
            <a:endParaRPr lang="ko-KR" altLang="en-US" sz="1600" dirty="0">
              <a:latin typeface="+mj-lt"/>
            </a:endParaRPr>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j-lt"/>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369332"/>
          </a:xfrm>
          <a:prstGeom prst="rect">
            <a:avLst/>
          </a:prstGeom>
          <a:noFill/>
        </p:spPr>
        <p:txBody>
          <a:bodyPr wrap="square" rtlCol="0">
            <a:spAutoFit/>
          </a:bodyPr>
          <a:lstStyle/>
          <a:p>
            <a:r>
              <a:rPr lang="en-US" dirty="0">
                <a:latin typeface="+mj-lt"/>
              </a:rPr>
              <a:t>“</a:t>
            </a:r>
            <a:r>
              <a:rPr lang="vi-VN" dirty="0">
                <a:latin typeface="+mj-lt"/>
              </a:rPr>
              <a:t>Running Man là chương trình </a:t>
            </a:r>
            <a:r>
              <a:rPr lang="vi-VN" dirty="0">
                <a:solidFill>
                  <a:schemeClr val="accent5"/>
                </a:solidFill>
                <a:latin typeface="+mj-lt"/>
              </a:rPr>
              <a:t>Hàn Quốc</a:t>
            </a:r>
            <a:r>
              <a:rPr lang="en-US" dirty="0">
                <a:latin typeface="+mj-lt"/>
              </a:rPr>
              <a:t>.</a:t>
            </a:r>
            <a:endParaRPr lang="vi-VN" dirty="0">
              <a:latin typeface="+mj-lt"/>
            </a:endParaRPr>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369332"/>
          </a:xfrm>
          <a:prstGeom prst="rect">
            <a:avLst/>
          </a:prstGeom>
          <a:noFill/>
        </p:spPr>
        <p:txBody>
          <a:bodyPr wrap="square" rtlCol="0">
            <a:spAutoFit/>
          </a:bodyPr>
          <a:lstStyle/>
          <a:p>
            <a:r>
              <a:rPr lang="en-US" dirty="0">
                <a:latin typeface="+mj-lt"/>
              </a:rPr>
              <a:t>“</a:t>
            </a:r>
            <a:r>
              <a:rPr lang="en-US" dirty="0" err="1">
                <a:latin typeface="+mj-lt"/>
              </a:rPr>
              <a:t>Tôi</a:t>
            </a:r>
            <a:r>
              <a:rPr lang="en-US" dirty="0">
                <a:latin typeface="+mj-lt"/>
              </a:rPr>
              <a:t> ở </a:t>
            </a:r>
            <a:r>
              <a:rPr lang="en-US" dirty="0" err="1">
                <a:latin typeface="+mj-lt"/>
              </a:rPr>
              <a:t>Việt</a:t>
            </a:r>
            <a:r>
              <a:rPr lang="en-US" dirty="0">
                <a:latin typeface="+mj-lt"/>
              </a:rPr>
              <a:t> Nam. </a:t>
            </a:r>
            <a:r>
              <a:rPr lang="en-US" dirty="0" err="1">
                <a:latin typeface="+mj-lt"/>
              </a:rPr>
              <a:t>Tôi</a:t>
            </a:r>
            <a:r>
              <a:rPr lang="en-US" dirty="0">
                <a:latin typeface="+mj-lt"/>
              </a:rPr>
              <a:t> </a:t>
            </a:r>
            <a:r>
              <a:rPr lang="en-US" dirty="0" err="1">
                <a:latin typeface="+mj-lt"/>
              </a:rPr>
              <a:t>là</a:t>
            </a:r>
            <a:r>
              <a:rPr lang="en-US" dirty="0">
                <a:latin typeface="+mj-lt"/>
              </a:rPr>
              <a:t> </a:t>
            </a:r>
            <a:r>
              <a:rPr lang="en-US" dirty="0" err="1">
                <a:latin typeface="+mj-lt"/>
              </a:rPr>
              <a:t>sinh</a:t>
            </a:r>
            <a:r>
              <a:rPr lang="en-US" dirty="0">
                <a:latin typeface="+mj-lt"/>
              </a:rPr>
              <a:t> </a:t>
            </a:r>
            <a:r>
              <a:rPr lang="en-US" dirty="0" err="1">
                <a:latin typeface="+mj-lt"/>
              </a:rPr>
              <a:t>viên</a:t>
            </a:r>
            <a:r>
              <a:rPr lang="en-US" dirty="0">
                <a:latin typeface="+mj-lt"/>
              </a:rPr>
              <a:t> </a:t>
            </a:r>
            <a:r>
              <a:rPr lang="en-US" dirty="0" err="1">
                <a:latin typeface="+mj-lt"/>
              </a:rPr>
              <a:t>Đại</a:t>
            </a:r>
            <a:r>
              <a:rPr lang="en-US" dirty="0">
                <a:latin typeface="+mj-lt"/>
              </a:rPr>
              <a:t> </a:t>
            </a:r>
            <a:r>
              <a:rPr lang="en-US" dirty="0" err="1">
                <a:latin typeface="+mj-lt"/>
              </a:rPr>
              <a:t>học</a:t>
            </a:r>
            <a:r>
              <a:rPr lang="en-US" dirty="0">
                <a:latin typeface="+mj-lt"/>
              </a:rPr>
              <a:t> </a:t>
            </a:r>
            <a:r>
              <a:rPr lang="en-US" dirty="0" err="1">
                <a:latin typeface="+mj-lt"/>
              </a:rPr>
              <a:t>Cần</a:t>
            </a:r>
            <a:r>
              <a:rPr lang="en-US" dirty="0">
                <a:latin typeface="+mj-lt"/>
              </a:rPr>
              <a:t> Th</a:t>
            </a:r>
            <a:r>
              <a:rPr lang="vi-VN" dirty="0">
                <a:latin typeface="+mj-lt"/>
              </a:rPr>
              <a:t>ơ</a:t>
            </a:r>
            <a:r>
              <a:rPr lang="en-US" dirty="0">
                <a:latin typeface="+mj-lt"/>
              </a:rPr>
              <a:t>. </a:t>
            </a:r>
            <a:r>
              <a:rPr lang="en-US" dirty="0" err="1">
                <a:latin typeface="+mj-lt"/>
              </a:rPr>
              <a:t>Tôi</a:t>
            </a:r>
            <a:r>
              <a:rPr lang="en-US" dirty="0">
                <a:latin typeface="+mj-lt"/>
              </a:rPr>
              <a:t> </a:t>
            </a:r>
            <a:r>
              <a:rPr lang="en-US" dirty="0" err="1">
                <a:latin typeface="+mj-lt"/>
              </a:rPr>
              <a:t>nói</a:t>
            </a:r>
            <a:r>
              <a:rPr lang="en-US" dirty="0">
                <a:latin typeface="+mj-lt"/>
              </a:rPr>
              <a:t> </a:t>
            </a:r>
            <a:r>
              <a:rPr lang="en-US" dirty="0" err="1">
                <a:solidFill>
                  <a:schemeClr val="accent5"/>
                </a:solidFill>
                <a:latin typeface="+mj-lt"/>
              </a:rPr>
              <a:t>tiếng</a:t>
            </a:r>
            <a:r>
              <a:rPr lang="en-US" dirty="0">
                <a:solidFill>
                  <a:schemeClr val="accent5"/>
                </a:solidFill>
                <a:latin typeface="+mj-lt"/>
              </a:rPr>
              <a:t> </a:t>
            </a:r>
            <a:r>
              <a:rPr lang="en-US" dirty="0" err="1">
                <a:solidFill>
                  <a:schemeClr val="accent5"/>
                </a:solidFill>
                <a:latin typeface="+mj-lt"/>
              </a:rPr>
              <a:t>Việt</a:t>
            </a:r>
            <a:r>
              <a:rPr lang="en-US" dirty="0">
                <a:latin typeface="+mj-lt"/>
              </a:rPr>
              <a:t>”</a:t>
            </a:r>
            <a:endParaRPr lang="vi-VN" dirty="0">
              <a:latin typeface="+mj-lt"/>
            </a:endParaRPr>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mj-lt"/>
              </a:rPr>
              <a:t>RNN </a:t>
            </a:r>
            <a:r>
              <a:rPr lang="en-US" dirty="0" err="1">
                <a:latin typeface="+mj-lt"/>
              </a:rPr>
              <a:t>gặp</a:t>
            </a:r>
            <a:r>
              <a:rPr lang="en-US" dirty="0">
                <a:latin typeface="+mj-lt"/>
              </a:rPr>
              <a:t> </a:t>
            </a:r>
            <a:r>
              <a:rPr lang="en-US" dirty="0" err="1">
                <a:latin typeface="+mj-lt"/>
              </a:rPr>
              <a:t>khó</a:t>
            </a:r>
            <a:r>
              <a:rPr lang="en-US" dirty="0">
                <a:latin typeface="+mj-lt"/>
              </a:rPr>
              <a:t> </a:t>
            </a:r>
            <a:r>
              <a:rPr lang="en-US" dirty="0" err="1">
                <a:latin typeface="+mj-lt"/>
              </a:rPr>
              <a:t>khăn</a:t>
            </a:r>
            <a:r>
              <a:rPr lang="en-US" dirty="0">
                <a:latin typeface="+mj-lt"/>
              </a:rPr>
              <a:t> </a:t>
            </a:r>
            <a:r>
              <a:rPr lang="en-US" dirty="0" err="1">
                <a:latin typeface="+mj-lt"/>
              </a:rPr>
              <a:t>trong</a:t>
            </a:r>
            <a:r>
              <a:rPr lang="en-US" dirty="0">
                <a:latin typeface="+mj-lt"/>
              </a:rPr>
              <a:t> </a:t>
            </a:r>
            <a:r>
              <a:rPr lang="en-US" dirty="0" err="1">
                <a:latin typeface="+mj-lt"/>
              </a:rPr>
              <a:t>việc</a:t>
            </a:r>
            <a:r>
              <a:rPr lang="en-US" dirty="0">
                <a:latin typeface="+mj-lt"/>
              </a:rPr>
              <a:t> </a:t>
            </a:r>
            <a:r>
              <a:rPr lang="en-US" dirty="0" err="1">
                <a:latin typeface="+mj-lt"/>
              </a:rPr>
              <a:t>học</a:t>
            </a:r>
            <a:r>
              <a:rPr lang="en-US" dirty="0">
                <a:latin typeface="+mj-lt"/>
              </a:rPr>
              <a:t> </a:t>
            </a:r>
            <a:r>
              <a:rPr lang="en-US" dirty="0" err="1">
                <a:latin typeface="+mj-lt"/>
              </a:rPr>
              <a:t>và</a:t>
            </a:r>
            <a:r>
              <a:rPr lang="en-US" dirty="0">
                <a:latin typeface="+mj-lt"/>
              </a:rPr>
              <a:t> </a:t>
            </a:r>
            <a:r>
              <a:rPr lang="en-US" dirty="0" err="1">
                <a:latin typeface="+mj-lt"/>
              </a:rPr>
              <a:t>nhớ</a:t>
            </a:r>
            <a:r>
              <a:rPr lang="en-US" dirty="0">
                <a:latin typeface="+mj-lt"/>
              </a:rPr>
              <a:t> </a:t>
            </a:r>
            <a:r>
              <a:rPr lang="en-US" dirty="0" err="1">
                <a:latin typeface="+mj-lt"/>
              </a:rPr>
              <a:t>khi</a:t>
            </a:r>
            <a:r>
              <a:rPr lang="en-US" dirty="0">
                <a:latin typeface="+mj-lt"/>
              </a:rPr>
              <a:t> </a:t>
            </a:r>
            <a:r>
              <a:rPr lang="en-US" dirty="0" err="1">
                <a:latin typeface="+mj-lt"/>
              </a:rPr>
              <a:t>khoảng</a:t>
            </a:r>
            <a:r>
              <a:rPr lang="en-US" dirty="0">
                <a:latin typeface="+mj-lt"/>
              </a:rPr>
              <a:t> </a:t>
            </a:r>
            <a:r>
              <a:rPr lang="en-US" dirty="0" err="1">
                <a:latin typeface="+mj-lt"/>
              </a:rPr>
              <a:t>cách</a:t>
            </a:r>
            <a:r>
              <a:rPr lang="en-US" dirty="0">
                <a:latin typeface="+mj-lt"/>
              </a:rPr>
              <a:t> </a:t>
            </a:r>
            <a:r>
              <a:rPr lang="en-US" dirty="0" err="1">
                <a:latin typeface="+mj-lt"/>
              </a:rPr>
              <a:t>thông</a:t>
            </a:r>
            <a:r>
              <a:rPr lang="en-US" dirty="0">
                <a:latin typeface="+mj-lt"/>
              </a:rPr>
              <a:t> tin </a:t>
            </a:r>
            <a:r>
              <a:rPr lang="en-US" dirty="0" err="1">
                <a:latin typeface="+mj-lt"/>
              </a:rPr>
              <a:t>xa</a:t>
            </a:r>
            <a:r>
              <a:rPr lang="en-US" dirty="0">
                <a:latin typeface="+mj-lt"/>
              </a:rPr>
              <a:t>.</a:t>
            </a:r>
            <a:endParaRPr lang="vi-VN" dirty="0">
              <a:latin typeface="+mj-lt"/>
            </a:endParaRPr>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mj-lt"/>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effectLst>
                  <a:outerShdw blurRad="38100" dist="25400" dir="5400000" algn="ctr" rotWithShape="0">
                    <a:srgbClr val="6E747A">
                      <a:alpha val="43000"/>
                    </a:srgbClr>
                  </a:outerShdw>
                </a:effectLst>
                <a:latin typeface="+mj-lt"/>
              </a:rPr>
              <a:t>Phụ</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thuộc</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xa</a:t>
            </a:r>
            <a:r>
              <a:rPr lang="en-US" b="1" dirty="0">
                <a:ln w="0"/>
                <a:effectLst>
                  <a:outerShdw blurRad="38100" dist="25400" dir="5400000" algn="ctr" rotWithShape="0">
                    <a:srgbClr val="6E747A">
                      <a:alpha val="43000"/>
                    </a:srgbClr>
                  </a:outerShdw>
                </a:effectLst>
                <a:latin typeface="+mj-lt"/>
              </a:rPr>
              <a:t> (Long-term dependencies)</a:t>
            </a:r>
            <a:endParaRPr lang="vi-VN" b="1" dirty="0">
              <a:ln w="0"/>
              <a:effectLst>
                <a:outerShdw blurRad="38100" dist="25400" dir="5400000" algn="ctr" rotWithShape="0">
                  <a:srgbClr val="6E747A">
                    <a:alpha val="43000"/>
                  </a:srgbClr>
                </a:outerShdw>
              </a:effectLst>
              <a:latin typeface="+mj-lt"/>
            </a:endParaRPr>
          </a:p>
        </p:txBody>
      </p:sp>
      <p:sp>
        <p:nvSpPr>
          <p:cNvPr id="13" name="Slide Number Placeholder 2">
            <a:extLst>
              <a:ext uri="{FF2B5EF4-FFF2-40B4-BE49-F238E27FC236}">
                <a16:creationId xmlns:a16="http://schemas.microsoft.com/office/drawing/2014/main" id="{D8A04449-B5B0-4D6B-AA94-09DB42BE0FEB}"/>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16</a:t>
            </a:fld>
            <a:endParaRPr lang="vi-VN" sz="1400" dirty="0">
              <a:latin typeface="+mj-l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9" grpId="0" animBg="1"/>
      <p:bldP spid="12" grpId="0"/>
      <p:bldP spid="15" grpId="0"/>
      <p:bldP spid="16" grpId="0"/>
      <p:bldP spid="36" grpId="0" animBg="1"/>
      <p:bldP spid="38" grpId="0" animBg="1"/>
      <p:bldP spid="39" grpId="0" animBg="1"/>
      <p:bldP spid="5"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effectLst>
                  <a:outerShdw blurRad="38100" dist="25400" dir="5400000" algn="ctr" rotWithShape="0">
                    <a:srgbClr val="6E747A">
                      <a:alpha val="43000"/>
                    </a:srgbClr>
                  </a:outerShdw>
                </a:effectLst>
                <a:latin typeface="+mj-lt"/>
              </a:rPr>
              <a:t>LSTM có </a:t>
            </a:r>
            <a:r>
              <a:rPr lang="en-US" b="1" dirty="0">
                <a:ln w="0"/>
                <a:effectLst>
                  <a:outerShdw blurRad="38100" dist="25400" dir="5400000" algn="ctr" rotWithShape="0">
                    <a:srgbClr val="6E747A">
                      <a:alpha val="43000"/>
                    </a:srgbClr>
                  </a:outerShdw>
                </a:effectLst>
                <a:latin typeface="+mj-lt"/>
              </a:rPr>
              <a:t>4 layer </a:t>
            </a:r>
            <a:r>
              <a:rPr lang="en-US" b="1" dirty="0" err="1">
                <a:ln w="0"/>
                <a:effectLst>
                  <a:outerShdw blurRad="38100" dist="25400" dir="5400000" algn="ctr" rotWithShape="0">
                    <a:srgbClr val="6E747A">
                      <a:alpha val="43000"/>
                    </a:srgbClr>
                  </a:outerShdw>
                </a:effectLst>
                <a:latin typeface="+mj-lt"/>
              </a:rPr>
              <a:t>và</a:t>
            </a:r>
            <a:r>
              <a:rPr lang="en-US" b="1" dirty="0">
                <a:ln w="0"/>
                <a:effectLst>
                  <a:outerShdw blurRad="38100" dist="25400" dir="5400000" algn="ctr" rotWithShape="0">
                    <a:srgbClr val="6E747A">
                      <a:alpha val="43000"/>
                    </a:srgbClr>
                  </a:outerShdw>
                </a:effectLst>
                <a:latin typeface="+mj-lt"/>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C</a:t>
            </a:r>
            <a:r>
              <a:rPr lang="vi-VN" altLang="ko-KR">
                <a:solidFill>
                  <a:schemeClr val="tx1"/>
                </a:solidFill>
              </a:rPr>
              <a:t>ơ</a:t>
            </a:r>
            <a:r>
              <a:rPr lang="en-US" altLang="ko-KR">
                <a:solidFill>
                  <a:schemeClr val="tx1"/>
                </a:solidFill>
              </a:rPr>
              <a:t> Sở Lý Thuyết</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solidFill>
                  <a:schemeClr val="tx1"/>
                </a:solidFill>
                <a:latin typeface="+mj-lt"/>
              </a:rPr>
              <a:t>Mạng</a:t>
            </a:r>
            <a:r>
              <a:rPr lang="en-US" altLang="ko-KR" sz="1600" dirty="0">
                <a:solidFill>
                  <a:schemeClr val="tx1"/>
                </a:solidFill>
                <a:latin typeface="+mj-lt"/>
              </a:rPr>
              <a:t> </a:t>
            </a:r>
            <a:r>
              <a:rPr lang="en-US" altLang="ko-KR" sz="1600" dirty="0" err="1">
                <a:solidFill>
                  <a:schemeClr val="tx1"/>
                </a:solidFill>
                <a:latin typeface="+mj-lt"/>
              </a:rPr>
              <a:t>bộ</a:t>
            </a:r>
            <a:r>
              <a:rPr lang="en-US" altLang="ko-KR" sz="1600" dirty="0">
                <a:solidFill>
                  <a:schemeClr val="tx1"/>
                </a:solidFill>
                <a:latin typeface="+mj-lt"/>
              </a:rPr>
              <a:t> </a:t>
            </a:r>
            <a:r>
              <a:rPr lang="en-US" altLang="ko-KR" sz="1600" dirty="0" err="1">
                <a:solidFill>
                  <a:schemeClr val="tx1"/>
                </a:solidFill>
                <a:latin typeface="+mj-lt"/>
              </a:rPr>
              <a:t>nhớ</a:t>
            </a:r>
            <a:r>
              <a:rPr lang="en-US" altLang="ko-KR" sz="1600" dirty="0">
                <a:solidFill>
                  <a:schemeClr val="tx1"/>
                </a:solidFill>
                <a:latin typeface="+mj-lt"/>
              </a:rPr>
              <a:t> </a:t>
            </a:r>
            <a:r>
              <a:rPr lang="en-US" altLang="ko-KR" sz="1600" dirty="0" err="1">
                <a:solidFill>
                  <a:schemeClr val="tx1"/>
                </a:solidFill>
                <a:latin typeface="+mj-lt"/>
              </a:rPr>
              <a:t>dài</a:t>
            </a:r>
            <a:r>
              <a:rPr lang="en-US" altLang="ko-KR" sz="1600" dirty="0">
                <a:solidFill>
                  <a:schemeClr val="tx1"/>
                </a:solidFill>
                <a:latin typeface="+mj-lt"/>
              </a:rPr>
              <a:t> </a:t>
            </a:r>
            <a:r>
              <a:rPr lang="en-US" altLang="ko-KR" sz="1600" dirty="0" err="1">
                <a:solidFill>
                  <a:schemeClr val="tx1"/>
                </a:solidFill>
                <a:latin typeface="+mj-lt"/>
              </a:rPr>
              <a:t>ngắn</a:t>
            </a:r>
            <a:r>
              <a:rPr lang="en-US" altLang="ko-KR" sz="1600" dirty="0">
                <a:solidFill>
                  <a:schemeClr val="tx1"/>
                </a:solidFill>
                <a:latin typeface="+mj-lt"/>
              </a:rPr>
              <a:t> (Long Short Term </a:t>
            </a:r>
            <a:r>
              <a:rPr lang="en-US" altLang="ko-KR" sz="1600" dirty="0" err="1">
                <a:solidFill>
                  <a:schemeClr val="tx1"/>
                </a:solidFill>
                <a:latin typeface="+mj-lt"/>
              </a:rPr>
              <a:t>Memmory</a:t>
            </a:r>
            <a:r>
              <a:rPr lang="en-US" altLang="ko-KR" sz="1600" dirty="0">
                <a:solidFill>
                  <a:schemeClr val="tx1"/>
                </a:solidFill>
                <a:latin typeface="+mj-lt"/>
              </a:rPr>
              <a:t> - LSTM)</a:t>
            </a:r>
            <a:endParaRPr lang="ko-KR" altLang="en-US" sz="1600" dirty="0">
              <a:solidFill>
                <a:schemeClr val="tx1"/>
              </a:solidFill>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mj-lt"/>
              </a:rPr>
              <a:t>Là</a:t>
            </a:r>
            <a:r>
              <a:rPr lang="en-US" dirty="0">
                <a:latin typeface="+mj-lt"/>
              </a:rPr>
              <a:t> </a:t>
            </a:r>
            <a:r>
              <a:rPr lang="en-US" dirty="0" err="1">
                <a:latin typeface="+mj-lt"/>
              </a:rPr>
              <a:t>phiên</a:t>
            </a:r>
            <a:r>
              <a:rPr lang="en-US" dirty="0">
                <a:latin typeface="+mj-lt"/>
              </a:rPr>
              <a:t> </a:t>
            </a:r>
            <a:r>
              <a:rPr lang="en-US" dirty="0" err="1">
                <a:latin typeface="+mj-lt"/>
              </a:rPr>
              <a:t>bản</a:t>
            </a:r>
            <a:r>
              <a:rPr lang="en-US" dirty="0">
                <a:latin typeface="+mj-lt"/>
              </a:rPr>
              <a:t> </a:t>
            </a:r>
            <a:r>
              <a:rPr lang="en-US" dirty="0" err="1">
                <a:latin typeface="+mj-lt"/>
              </a:rPr>
              <a:t>cải</a:t>
            </a:r>
            <a:r>
              <a:rPr lang="en-US" dirty="0">
                <a:latin typeface="+mj-lt"/>
              </a:rPr>
              <a:t> </a:t>
            </a:r>
            <a:r>
              <a:rPr lang="en-US" dirty="0" err="1">
                <a:latin typeface="+mj-lt"/>
              </a:rPr>
              <a:t>tiến</a:t>
            </a:r>
            <a:r>
              <a:rPr lang="en-US" dirty="0">
                <a:latin typeface="+mj-lt"/>
              </a:rPr>
              <a:t> </a:t>
            </a:r>
            <a:r>
              <a:rPr lang="en-US" dirty="0" err="1">
                <a:latin typeface="+mj-lt"/>
              </a:rPr>
              <a:t>của</a:t>
            </a:r>
            <a:r>
              <a:rPr lang="en-US" dirty="0">
                <a:latin typeface="+mj-lt"/>
              </a:rPr>
              <a:t> RNN, </a:t>
            </a:r>
            <a:r>
              <a:rPr lang="en-US" b="1" dirty="0" err="1">
                <a:ln w="0"/>
                <a:effectLst>
                  <a:outerShdw blurRad="38100" dist="25400" dir="5400000" algn="ctr" rotWithShape="0">
                    <a:srgbClr val="6E747A">
                      <a:alpha val="43000"/>
                    </a:srgbClr>
                  </a:outerShdw>
                </a:effectLst>
                <a:latin typeface="+mj-lt"/>
              </a:rPr>
              <a:t>có</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khả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năng</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học</a:t>
            </a:r>
            <a:r>
              <a:rPr lang="en-US" b="1" dirty="0">
                <a:ln w="0"/>
                <a:effectLst>
                  <a:outerShdw blurRad="38100" dist="25400" dir="5400000" algn="ctr" rotWithShape="0">
                    <a:srgbClr val="6E747A">
                      <a:alpha val="43000"/>
                    </a:srgbClr>
                  </a:outerShdw>
                </a:effectLst>
                <a:latin typeface="+mj-lt"/>
              </a:rPr>
              <a:t> đ</a:t>
            </a:r>
            <a:r>
              <a:rPr lang="vi-VN" b="1" dirty="0">
                <a:ln w="0"/>
                <a:effectLst>
                  <a:outerShdw blurRad="38100" dist="25400" dir="5400000" algn="ctr" rotWithShape="0">
                    <a:srgbClr val="6E747A">
                      <a:alpha val="43000"/>
                    </a:srgbClr>
                  </a:outerShdw>
                </a:effectLst>
                <a:latin typeface="+mj-lt"/>
              </a:rPr>
              <a:t>ược các phụ thuộc xa</a:t>
            </a:r>
            <a:endParaRPr lang="en-US" b="1"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mj-lt"/>
              </a:rPr>
              <a:t>Gate của LSTM</a:t>
            </a:r>
            <a:endParaRPr lang="vi-VN" sz="1400">
              <a:latin typeface="+mj-lt"/>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mj-lt"/>
              </a:rPr>
              <a:t>LSTM</a:t>
            </a:r>
            <a:endParaRPr lang="vi-VN" sz="1400" dirty="0">
              <a:latin typeface="+mj-lt"/>
            </a:endParaRPr>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
        <p:nvSpPr>
          <p:cNvPr id="11" name="Slide Number Placeholder 2">
            <a:extLst>
              <a:ext uri="{FF2B5EF4-FFF2-40B4-BE49-F238E27FC236}">
                <a16:creationId xmlns:a16="http://schemas.microsoft.com/office/drawing/2014/main" id="{51E0C122-91AE-4ECB-8846-E7B5D144E26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17</a:t>
            </a:fld>
            <a:endParaRPr lang="vi-VN" sz="1400" dirty="0">
              <a:latin typeface="+mj-lt"/>
            </a:endParaRPr>
          </a:p>
        </p:txBody>
      </p:sp>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fade">
                                      <p:cBhvr>
                                        <p:cTn id="19" dur="500"/>
                                        <p:tgtEl>
                                          <p:spTgt spid="20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4" grpId="0"/>
      <p:bldP spid="5" grpId="0"/>
      <p:bldP spid="17"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Mạng</a:t>
            </a:r>
            <a:r>
              <a:rPr lang="en-US" altLang="ko-KR" sz="1600" dirty="0">
                <a:latin typeface="+mj-lt"/>
              </a:rPr>
              <a:t> </a:t>
            </a:r>
            <a:r>
              <a:rPr lang="en-US" altLang="ko-KR" sz="1600" dirty="0" err="1">
                <a:latin typeface="+mj-lt"/>
              </a:rPr>
              <a:t>bộ</a:t>
            </a:r>
            <a:r>
              <a:rPr lang="en-US" altLang="ko-KR" sz="1600" dirty="0">
                <a:latin typeface="+mj-lt"/>
              </a:rPr>
              <a:t> </a:t>
            </a:r>
            <a:r>
              <a:rPr lang="en-US" altLang="ko-KR" sz="1600" dirty="0" err="1">
                <a:latin typeface="+mj-lt"/>
              </a:rPr>
              <a:t>nhớ</a:t>
            </a:r>
            <a:r>
              <a:rPr lang="en-US" altLang="ko-KR" sz="1600" dirty="0">
                <a:latin typeface="+mj-lt"/>
              </a:rPr>
              <a:t> </a:t>
            </a:r>
            <a:r>
              <a:rPr lang="en-US" altLang="ko-KR" sz="1600" dirty="0" err="1">
                <a:latin typeface="+mj-lt"/>
              </a:rPr>
              <a:t>dài</a:t>
            </a:r>
            <a:r>
              <a:rPr lang="en-US" altLang="ko-KR" sz="1600" dirty="0">
                <a:latin typeface="+mj-lt"/>
              </a:rPr>
              <a:t> </a:t>
            </a:r>
            <a:r>
              <a:rPr lang="en-US" altLang="ko-KR" sz="1600" dirty="0" err="1">
                <a:latin typeface="+mj-lt"/>
              </a:rPr>
              <a:t>ngắn</a:t>
            </a:r>
            <a:r>
              <a:rPr lang="en-US" altLang="ko-KR" sz="1600" dirty="0">
                <a:latin typeface="+mj-lt"/>
              </a:rPr>
              <a:t> (Long Short Term Memory - LSTM)</a:t>
            </a:r>
            <a:endParaRPr lang="ko-KR" altLang="en-US" sz="1600" dirty="0">
              <a:latin typeface="+mj-lt"/>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4197"/>
            <a:ext cx="7128792" cy="2715890"/>
          </a:xfrm>
          <a:prstGeom prst="rect">
            <a:avLst/>
          </a:prstGeom>
          <a:solidFill>
            <a:schemeClr val="bg2"/>
          </a:solidFill>
          <a:ln>
            <a:noFill/>
          </a:ln>
          <a:extLst/>
        </p:spPr>
      </p:pic>
      <p:sp>
        <p:nvSpPr>
          <p:cNvPr id="4" name="Rectangle 3">
            <a:extLst>
              <a:ext uri="{FF2B5EF4-FFF2-40B4-BE49-F238E27FC236}">
                <a16:creationId xmlns:a16="http://schemas.microsoft.com/office/drawing/2014/main" id="{EA91F149-DBD1-4BE3-A2C1-360C274F4BE4}"/>
              </a:ext>
            </a:extLst>
          </p:cNvPr>
          <p:cNvSpPr/>
          <p:nvPr/>
        </p:nvSpPr>
        <p:spPr>
          <a:xfrm>
            <a:off x="3419872" y="2499742"/>
            <a:ext cx="28803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6" name="Slide Number Placeholder 2">
            <a:extLst>
              <a:ext uri="{FF2B5EF4-FFF2-40B4-BE49-F238E27FC236}">
                <a16:creationId xmlns:a16="http://schemas.microsoft.com/office/drawing/2014/main" id="{4112B290-862C-4AD5-8136-15DA58928C97}"/>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18</a:t>
            </a:fld>
            <a:endParaRPr lang="vi-VN" sz="1400" dirty="0">
              <a:latin typeface="+mj-lt"/>
            </a:endParaRPr>
          </a:p>
        </p:txBody>
      </p:sp>
      <p:sp>
        <p:nvSpPr>
          <p:cNvPr id="9" name="Rectangle 8">
            <a:extLst>
              <a:ext uri="{FF2B5EF4-FFF2-40B4-BE49-F238E27FC236}">
                <a16:creationId xmlns:a16="http://schemas.microsoft.com/office/drawing/2014/main" id="{E6B7EF62-9570-4289-AE0C-E779EC35C310}"/>
              </a:ext>
            </a:extLst>
          </p:cNvPr>
          <p:cNvSpPr/>
          <p:nvPr/>
        </p:nvSpPr>
        <p:spPr>
          <a:xfrm>
            <a:off x="3768688"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0" name="Rectangle 9">
            <a:extLst>
              <a:ext uri="{FF2B5EF4-FFF2-40B4-BE49-F238E27FC236}">
                <a16:creationId xmlns:a16="http://schemas.microsoft.com/office/drawing/2014/main" id="{122C81BC-1E70-4723-BCA0-4994BC2FFEE6}"/>
              </a:ext>
            </a:extLst>
          </p:cNvPr>
          <p:cNvSpPr/>
          <p:nvPr/>
        </p:nvSpPr>
        <p:spPr>
          <a:xfrm>
            <a:off x="4461272" y="2351138"/>
            <a:ext cx="648072" cy="936104"/>
          </a:xfrm>
          <a:prstGeom prst="rect">
            <a:avLst/>
          </a:prstGeom>
          <a:solidFill>
            <a:schemeClr val="bg2">
              <a:alpha val="0"/>
            </a:schemeClr>
          </a:solidFill>
          <a:ln>
            <a:solidFill>
              <a:schemeClr val="accent5"/>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5" name="TextBox 4">
            <a:extLst>
              <a:ext uri="{FF2B5EF4-FFF2-40B4-BE49-F238E27FC236}">
                <a16:creationId xmlns:a16="http://schemas.microsoft.com/office/drawing/2014/main" id="{A9E75714-14D9-4496-884F-9F460C5B71AD}"/>
              </a:ext>
            </a:extLst>
          </p:cNvPr>
          <p:cNvSpPr txBox="1"/>
          <p:nvPr/>
        </p:nvSpPr>
        <p:spPr>
          <a:xfrm>
            <a:off x="1331640" y="4145781"/>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Forget gate</a:t>
            </a:r>
          </a:p>
        </p:txBody>
      </p:sp>
      <p:sp>
        <p:nvSpPr>
          <p:cNvPr id="11" name="TextBox 10">
            <a:extLst>
              <a:ext uri="{FF2B5EF4-FFF2-40B4-BE49-F238E27FC236}">
                <a16:creationId xmlns:a16="http://schemas.microsoft.com/office/drawing/2014/main" id="{4E02D2CE-AC5D-41E9-AD76-EA8ACCFFD950}"/>
              </a:ext>
            </a:extLst>
          </p:cNvPr>
          <p:cNvSpPr txBox="1"/>
          <p:nvPr/>
        </p:nvSpPr>
        <p:spPr>
          <a:xfrm>
            <a:off x="3480532" y="4123455"/>
            <a:ext cx="1440160" cy="369332"/>
          </a:xfrm>
          <a:prstGeom prst="rect">
            <a:avLst/>
          </a:prstGeom>
          <a:solidFill>
            <a:schemeClr val="accent3">
              <a:lumMod val="60000"/>
              <a:lumOff val="40000"/>
            </a:schemeClr>
          </a:solidFill>
        </p:spPr>
        <p:txBody>
          <a:bodyPr wrap="square" rtlCol="0">
            <a:spAutoFit/>
          </a:bodyPr>
          <a:lstStyle/>
          <a:p>
            <a:r>
              <a:rPr lang="en-US" dirty="0">
                <a:latin typeface="+mj-lt"/>
              </a:rPr>
              <a:t>Input gate</a:t>
            </a:r>
          </a:p>
        </p:txBody>
      </p:sp>
      <p:sp>
        <p:nvSpPr>
          <p:cNvPr id="12" name="TextBox 11">
            <a:extLst>
              <a:ext uri="{FF2B5EF4-FFF2-40B4-BE49-F238E27FC236}">
                <a16:creationId xmlns:a16="http://schemas.microsoft.com/office/drawing/2014/main" id="{29126AB9-A3E3-4BB0-9621-DF6967408F52}"/>
              </a:ext>
            </a:extLst>
          </p:cNvPr>
          <p:cNvSpPr txBox="1"/>
          <p:nvPr/>
        </p:nvSpPr>
        <p:spPr>
          <a:xfrm>
            <a:off x="5629424" y="4145781"/>
            <a:ext cx="1656184" cy="369332"/>
          </a:xfrm>
          <a:prstGeom prst="rect">
            <a:avLst/>
          </a:prstGeom>
          <a:solidFill>
            <a:schemeClr val="accent3">
              <a:lumMod val="60000"/>
              <a:lumOff val="40000"/>
            </a:schemeClr>
          </a:solidFill>
        </p:spPr>
        <p:txBody>
          <a:bodyPr wrap="square" rtlCol="0">
            <a:spAutoFit/>
          </a:bodyPr>
          <a:lstStyle/>
          <a:p>
            <a:r>
              <a:rPr lang="en-US" dirty="0">
                <a:latin typeface="+mj-lt"/>
              </a:rPr>
              <a:t>Output gate</a:t>
            </a:r>
          </a:p>
        </p:txBody>
      </p:sp>
      <p:cxnSp>
        <p:nvCxnSpPr>
          <p:cNvPr id="15" name="Straight Arrow Connector 14">
            <a:extLst>
              <a:ext uri="{FF2B5EF4-FFF2-40B4-BE49-F238E27FC236}">
                <a16:creationId xmlns:a16="http://schemas.microsoft.com/office/drawing/2014/main" id="{00DDECE1-E048-4DE0-8EB7-285904D39A5B}"/>
              </a:ext>
            </a:extLst>
          </p:cNvPr>
          <p:cNvCxnSpPr>
            <a:cxnSpLocks/>
          </p:cNvCxnSpPr>
          <p:nvPr/>
        </p:nvCxnSpPr>
        <p:spPr>
          <a:xfrm flipV="1">
            <a:off x="2762424" y="3287242"/>
            <a:ext cx="657448" cy="90188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C08150C-E7E0-4783-82C1-C702505D6408}"/>
              </a:ext>
            </a:extLst>
          </p:cNvPr>
          <p:cNvCxnSpPr>
            <a:stCxn id="11" idx="0"/>
          </p:cNvCxnSpPr>
          <p:nvPr/>
        </p:nvCxnSpPr>
        <p:spPr>
          <a:xfrm flipV="1">
            <a:off x="4200612" y="3287242"/>
            <a:ext cx="0" cy="83621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763CD7F1-9466-4C85-88DB-C5B4D4517EF2}"/>
              </a:ext>
            </a:extLst>
          </p:cNvPr>
          <p:cNvCxnSpPr/>
          <p:nvPr/>
        </p:nvCxnSpPr>
        <p:spPr>
          <a:xfrm flipH="1" flipV="1">
            <a:off x="4785308" y="3287242"/>
            <a:ext cx="844116" cy="90187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animBg="1"/>
      <p:bldP spid="6" grpId="0"/>
      <p:bldP spid="9" grpId="0" animBg="1"/>
      <p:bldP spid="10" grpId="0" animBg="1"/>
      <p:bldP spid="5"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Autofit/>
          </a:bodyPr>
          <a:lstStyle/>
          <a:p>
            <a:r>
              <a:rPr lang="en-US" altLang="ko-KR" sz="1800" dirty="0" err="1">
                <a:latin typeface="+mj-lt"/>
              </a:rPr>
              <a:t>Mô</a:t>
            </a:r>
            <a:r>
              <a:rPr lang="en-US" altLang="ko-KR" sz="1800" dirty="0">
                <a:latin typeface="+mj-lt"/>
              </a:rPr>
              <a:t> </a:t>
            </a:r>
            <a:r>
              <a:rPr lang="en-US" altLang="ko-KR" sz="1800" dirty="0" err="1">
                <a:latin typeface="+mj-lt"/>
              </a:rPr>
              <a:t>hình</a:t>
            </a:r>
            <a:r>
              <a:rPr lang="en-US" altLang="ko-KR" sz="1800" dirty="0">
                <a:latin typeface="+mj-lt"/>
              </a:rPr>
              <a:t> Sequence to Sequence</a:t>
            </a:r>
            <a:endParaRPr lang="ko-KR" altLang="en-US" sz="1800" dirty="0">
              <a:latin typeface="+mj-lt"/>
            </a:endParaRPr>
          </a:p>
        </p:txBody>
      </p:sp>
      <p:sp>
        <p:nvSpPr>
          <p:cNvPr id="4" name="TextBox 3">
            <a:extLst>
              <a:ext uri="{FF2B5EF4-FFF2-40B4-BE49-F238E27FC236}">
                <a16:creationId xmlns:a16="http://schemas.microsoft.com/office/drawing/2014/main" id="{0C15D55F-F994-4E2A-9465-B36E287AF9EE}"/>
              </a:ext>
            </a:extLst>
          </p:cNvPr>
          <p:cNvSpPr txBox="1"/>
          <p:nvPr/>
        </p:nvSpPr>
        <p:spPr>
          <a:xfrm>
            <a:off x="419583" y="1971585"/>
            <a:ext cx="2808312" cy="1200329"/>
          </a:xfrm>
          <a:prstGeom prst="rect">
            <a:avLst/>
          </a:prstGeom>
          <a:noFill/>
        </p:spPr>
        <p:txBody>
          <a:bodyPr wrap="square" rtlCol="0">
            <a:spAutoFit/>
          </a:bodyPr>
          <a:lstStyle/>
          <a:p>
            <a:pPr algn="just"/>
            <a:r>
              <a:rPr lang="en-US" dirty="0" err="1">
                <a:latin typeface="+mj-lt"/>
              </a:rPr>
              <a:t>Mô</a:t>
            </a:r>
            <a:r>
              <a:rPr lang="en-US" dirty="0">
                <a:latin typeface="+mj-lt"/>
              </a:rPr>
              <a:t> </a:t>
            </a:r>
            <a:r>
              <a:rPr lang="en-US" dirty="0" err="1">
                <a:latin typeface="+mj-lt"/>
              </a:rPr>
              <a:t>hình</a:t>
            </a:r>
            <a:r>
              <a:rPr lang="en-US" dirty="0">
                <a:latin typeface="+mj-lt"/>
              </a:rPr>
              <a:t> seq2seq </a:t>
            </a:r>
            <a:r>
              <a:rPr lang="en-US" dirty="0" err="1">
                <a:latin typeface="+mj-lt"/>
              </a:rPr>
              <a:t>gồm</a:t>
            </a:r>
            <a:r>
              <a:rPr lang="en-US" dirty="0">
                <a:latin typeface="+mj-lt"/>
              </a:rPr>
              <a:t> 2 </a:t>
            </a:r>
            <a:r>
              <a:rPr lang="en-US" dirty="0" err="1">
                <a:latin typeface="+mj-lt"/>
              </a:rPr>
              <a:t>mạng</a:t>
            </a:r>
            <a:r>
              <a:rPr lang="en-US" dirty="0">
                <a:latin typeface="+mj-lt"/>
              </a:rPr>
              <a:t> n</a:t>
            </a:r>
            <a:r>
              <a:rPr lang="vi-VN" dirty="0">
                <a:latin typeface="+mj-lt"/>
              </a:rPr>
              <a:t>ơ</a:t>
            </a:r>
            <a:r>
              <a:rPr lang="en-US" dirty="0">
                <a:latin typeface="+mj-lt"/>
              </a:rPr>
              <a:t>-</a:t>
            </a:r>
            <a:r>
              <a:rPr lang="en-US" dirty="0" err="1">
                <a:latin typeface="+mj-lt"/>
              </a:rPr>
              <a:t>ron</a:t>
            </a:r>
            <a:r>
              <a:rPr lang="en-US" dirty="0">
                <a:latin typeface="+mj-lt"/>
              </a:rPr>
              <a:t> </a:t>
            </a:r>
            <a:r>
              <a:rPr lang="en-US" dirty="0" err="1">
                <a:latin typeface="+mj-lt"/>
              </a:rPr>
              <a:t>thành</a:t>
            </a:r>
            <a:r>
              <a:rPr lang="en-US" dirty="0">
                <a:latin typeface="+mj-lt"/>
              </a:rPr>
              <a:t> </a:t>
            </a:r>
            <a:r>
              <a:rPr lang="en-US" dirty="0" err="1">
                <a:latin typeface="+mj-lt"/>
              </a:rPr>
              <a:t>phần</a:t>
            </a:r>
            <a:r>
              <a:rPr lang="en-US" dirty="0">
                <a:latin typeface="+mj-lt"/>
              </a:rPr>
              <a:t>:</a:t>
            </a: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hóa</a:t>
            </a:r>
            <a:endParaRPr lang="en-US" b="1" dirty="0">
              <a:ln w="0"/>
              <a:effectLst>
                <a:outerShdw blurRad="38100" dist="25400" dir="5400000" algn="ctr" rotWithShape="0">
                  <a:srgbClr val="6E747A">
                    <a:alpha val="43000"/>
                  </a:srgbClr>
                </a:outerShdw>
              </a:effectLst>
              <a:latin typeface="+mj-lt"/>
            </a:endParaRPr>
          </a:p>
          <a:p>
            <a:pPr marL="285750" indent="-285750" algn="just">
              <a:buFont typeface="Wingdings" panose="05000000000000000000" pitchFamily="2" charset="2"/>
              <a:buChar char="ü"/>
            </a:pPr>
            <a:r>
              <a:rPr lang="en-US" b="1" dirty="0" err="1">
                <a:ln w="0"/>
                <a:effectLst>
                  <a:outerShdw blurRad="38100" dist="25400" dir="5400000" algn="ctr" rotWithShape="0">
                    <a:srgbClr val="6E747A">
                      <a:alpha val="43000"/>
                    </a:srgbClr>
                  </a:outerShdw>
                </a:effectLst>
                <a:latin typeface="+mj-lt"/>
              </a:rPr>
              <a:t>Bộ</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giải</a:t>
            </a:r>
            <a:r>
              <a:rPr lang="en-US" b="1" dirty="0">
                <a:ln w="0"/>
                <a:effectLst>
                  <a:outerShdw blurRad="38100" dist="25400" dir="5400000" algn="ctr" rotWithShape="0">
                    <a:srgbClr val="6E747A">
                      <a:alpha val="43000"/>
                    </a:srgbClr>
                  </a:outerShdw>
                </a:effectLst>
                <a:latin typeface="+mj-lt"/>
              </a:rPr>
              <a:t> </a:t>
            </a:r>
            <a:r>
              <a:rPr lang="en-US" b="1" dirty="0" err="1">
                <a:ln w="0"/>
                <a:effectLst>
                  <a:outerShdw blurRad="38100" dist="25400" dir="5400000" algn="ctr" rotWithShape="0">
                    <a:srgbClr val="6E747A">
                      <a:alpha val="43000"/>
                    </a:srgbClr>
                  </a:outerShdw>
                </a:effectLst>
                <a:latin typeface="+mj-lt"/>
              </a:rPr>
              <a:t>mã</a:t>
            </a:r>
            <a:r>
              <a:rPr lang="en-US" b="1" dirty="0">
                <a:ln w="0"/>
                <a:effectLst>
                  <a:outerShdw blurRad="38100" dist="25400" dir="5400000" algn="ctr" rotWithShape="0">
                    <a:srgbClr val="6E747A">
                      <a:alpha val="43000"/>
                    </a:srgbClr>
                  </a:outerShdw>
                </a:effectLst>
                <a:latin typeface="+mj-lt"/>
              </a:rPr>
              <a:t>`</a:t>
            </a: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4" y="4438019"/>
            <a:ext cx="1517486" cy="307777"/>
          </a:xfrm>
          <a:prstGeom prst="rect">
            <a:avLst/>
          </a:prstGeom>
          <a:noFill/>
        </p:spPr>
        <p:txBody>
          <a:bodyPr wrap="square" rtlCol="0">
            <a:spAutoFit/>
          </a:bodyPr>
          <a:lstStyle/>
          <a:p>
            <a:r>
              <a:rPr lang="en-US" sz="1400" dirty="0" err="1">
                <a:latin typeface="+mj-lt"/>
              </a:rPr>
              <a:t>Mô</a:t>
            </a:r>
            <a:r>
              <a:rPr lang="en-US" sz="1400" dirty="0">
                <a:latin typeface="+mj-lt"/>
              </a:rPr>
              <a:t> </a:t>
            </a:r>
            <a:r>
              <a:rPr lang="en-US" sz="1400" dirty="0" err="1">
                <a:latin typeface="+mj-lt"/>
              </a:rPr>
              <a:t>hình</a:t>
            </a:r>
            <a:r>
              <a:rPr lang="en-US" sz="1400" dirty="0">
                <a:latin typeface="+mj-lt"/>
              </a:rPr>
              <a:t> seq2seq</a:t>
            </a:r>
            <a:endParaRPr lang="vi-VN" sz="1400" dirty="0">
              <a:latin typeface="+mj-lt"/>
            </a:endParaRPr>
          </a:p>
        </p:txBody>
      </p:sp>
      <p:sp>
        <p:nvSpPr>
          <p:cNvPr id="8" name="Slide Number Placeholder 2">
            <a:extLst>
              <a:ext uri="{FF2B5EF4-FFF2-40B4-BE49-F238E27FC236}">
                <a16:creationId xmlns:a16="http://schemas.microsoft.com/office/drawing/2014/main" id="{A006E860-108D-4697-AB67-9C2A171A819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19</a:t>
            </a:fld>
            <a:endParaRPr lang="vi-VN" sz="1400" dirty="0">
              <a:latin typeface="+mj-lt"/>
            </a:endParaRPr>
          </a:p>
        </p:txBody>
      </p:sp>
      <p:pic>
        <p:nvPicPr>
          <p:cNvPr id="9" name="Picture 8">
            <a:extLst>
              <a:ext uri="{FF2B5EF4-FFF2-40B4-BE49-F238E27FC236}">
                <a16:creationId xmlns:a16="http://schemas.microsoft.com/office/drawing/2014/main" id="{8ACA5C21-A771-4177-93FF-0E47FC120F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75145" y="1370595"/>
            <a:ext cx="5239385" cy="2972435"/>
          </a:xfrm>
          <a:prstGeom prst="rect">
            <a:avLst/>
          </a:prstGeom>
          <a:noFill/>
        </p:spPr>
      </p:pic>
      <p:sp>
        <p:nvSpPr>
          <p:cNvPr id="6" name="Rectangle 5">
            <a:extLst>
              <a:ext uri="{FF2B5EF4-FFF2-40B4-BE49-F238E27FC236}">
                <a16:creationId xmlns:a16="http://schemas.microsoft.com/office/drawing/2014/main" id="{5624A69A-FECE-4904-BB6D-4619238889D4}"/>
              </a:ext>
            </a:extLst>
          </p:cNvPr>
          <p:cNvSpPr/>
          <p:nvPr/>
        </p:nvSpPr>
        <p:spPr>
          <a:xfrm>
            <a:off x="3544788" y="1131590"/>
            <a:ext cx="4129383" cy="1200329"/>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7" name="Rectangle 6">
            <a:extLst>
              <a:ext uri="{FF2B5EF4-FFF2-40B4-BE49-F238E27FC236}">
                <a16:creationId xmlns:a16="http://schemas.microsoft.com/office/drawing/2014/main" id="{C8016846-1B9F-47E9-9574-0823B6323AC9}"/>
              </a:ext>
            </a:extLst>
          </p:cNvPr>
          <p:cNvSpPr/>
          <p:nvPr/>
        </p:nvSpPr>
        <p:spPr>
          <a:xfrm>
            <a:off x="4716016" y="987574"/>
            <a:ext cx="1800200" cy="288032"/>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Encoder</a:t>
            </a:r>
          </a:p>
        </p:txBody>
      </p:sp>
      <p:sp>
        <p:nvSpPr>
          <p:cNvPr id="12" name="Rectangle 11">
            <a:extLst>
              <a:ext uri="{FF2B5EF4-FFF2-40B4-BE49-F238E27FC236}">
                <a16:creationId xmlns:a16="http://schemas.microsoft.com/office/drawing/2014/main" id="{C0865BF2-2F84-4E5B-9DA2-82E549C4C7C8}"/>
              </a:ext>
            </a:extLst>
          </p:cNvPr>
          <p:cNvSpPr/>
          <p:nvPr/>
        </p:nvSpPr>
        <p:spPr>
          <a:xfrm>
            <a:off x="3697187" y="2642424"/>
            <a:ext cx="5147700" cy="1795595"/>
          </a:xfrm>
          <a:prstGeom prst="rect">
            <a:avLst/>
          </a:prstGeom>
          <a:solidFill>
            <a:schemeClr val="lt1">
              <a:alpha val="0"/>
            </a:schemeClr>
          </a:solidFill>
          <a:ln>
            <a:solidFill>
              <a:schemeClr val="accent2"/>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mj-lt"/>
            </a:endParaRPr>
          </a:p>
        </p:txBody>
      </p:sp>
      <p:sp>
        <p:nvSpPr>
          <p:cNvPr id="13" name="Rectangle 12">
            <a:extLst>
              <a:ext uri="{FF2B5EF4-FFF2-40B4-BE49-F238E27FC236}">
                <a16:creationId xmlns:a16="http://schemas.microsoft.com/office/drawing/2014/main" id="{E5750518-DD8D-485C-8F3A-EDFC6CC50A75}"/>
              </a:ext>
            </a:extLst>
          </p:cNvPr>
          <p:cNvSpPr/>
          <p:nvPr/>
        </p:nvSpPr>
        <p:spPr>
          <a:xfrm>
            <a:off x="5478950" y="2523063"/>
            <a:ext cx="1584174" cy="191877"/>
          </a:xfrm>
          <a:prstGeom prst="rect">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mj-lt"/>
              </a:rPr>
              <a:t>Decoder</a:t>
            </a:r>
          </a:p>
        </p:txBody>
      </p:sp>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7" grpId="0"/>
      <p:bldP spid="8" grpId="0"/>
      <p:bldP spid="6" grpId="0" animBg="1"/>
      <p:bldP spid="7"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txBox="1">
            <a:spLocks/>
          </p:cNvSpPr>
          <p:nvPr/>
        </p:nvSpPr>
        <p:spPr>
          <a:xfrm>
            <a:off x="971600" y="210998"/>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Times New Roman" panose="02020603050405020304" pitchFamily="18" charset="0"/>
                <a:cs typeface="Times New Roman" panose="02020603050405020304" pitchFamily="18" charset="0"/>
              </a:rPr>
              <a:t>Nội</a:t>
            </a:r>
            <a:r>
              <a:rPr lang="en-US" sz="3600">
                <a:latin typeface="Times New Roman" panose="02020603050405020304" pitchFamily="18" charset="0"/>
                <a:cs typeface="Times New Roman" panose="02020603050405020304" pitchFamily="18" charset="0"/>
              </a:rPr>
              <a:t> Dung </a:t>
            </a:r>
            <a:r>
              <a:rPr lang="en-US" sz="3600" err="1">
                <a:latin typeface="Times New Roman" panose="02020603050405020304" pitchFamily="18" charset="0"/>
                <a:cs typeface="Times New Roman" panose="02020603050405020304" pitchFamily="18" charset="0"/>
              </a:rPr>
              <a:t>Báo</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Cáo</a:t>
            </a:r>
            <a:endParaRPr lang="en-US" sz="360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1584611" y="271690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grpSp>
        <p:nvGrpSpPr>
          <p:cNvPr id="23" name="Group 22"/>
          <p:cNvGrpSpPr/>
          <p:nvPr/>
        </p:nvGrpSpPr>
        <p:grpSpPr>
          <a:xfrm>
            <a:off x="1584610" y="3454566"/>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8" name="TextBox 27"/>
          <p:cNvSpPr txBox="1"/>
          <p:nvPr/>
        </p:nvSpPr>
        <p:spPr>
          <a:xfrm>
            <a:off x="1550357" y="2647254"/>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03</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550357" y="3403300"/>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04</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1565672" y="108936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01</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Giới</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thiệu</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1558958" y="1909589"/>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02</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hình</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
        <p:nvSpPr>
          <p:cNvPr id="40" name="TextBox 39"/>
          <p:cNvSpPr txBox="1"/>
          <p:nvPr/>
        </p:nvSpPr>
        <p:spPr>
          <a:xfrm>
            <a:off x="2117773" y="2841164"/>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Thực</a:t>
            </a:r>
            <a:r>
              <a:rPr lang="en-US" altLang="ko-KR"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75000"/>
                    <a:lumOff val="25000"/>
                  </a:schemeClr>
                </a:solidFill>
                <a:latin typeface="Times New Roman" panose="02020603050405020304" pitchFamily="18" charset="0"/>
                <a:cs typeface="Times New Roman" panose="02020603050405020304" pitchFamily="18" charset="0"/>
              </a:rPr>
              <a:t>nghiệm</a:t>
            </a:r>
            <a:endParaRPr lang="ko-KR" altLang="en-US"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17772" y="355220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luận</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1598149" y="4213800"/>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Times New Roman" panose="02020603050405020304" pitchFamily="18" charset="0"/>
                <a:cs typeface="Times New Roman" panose="02020603050405020304"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1563895" y="4132229"/>
            <a:ext cx="533164" cy="400110"/>
          </a:xfrm>
          <a:prstGeom prst="rect">
            <a:avLst/>
          </a:prstGeom>
          <a:noFill/>
        </p:spPr>
        <p:txBody>
          <a:bodyPr wrap="square" rtlCol="0">
            <a:spAutoFit/>
          </a:bodyPr>
          <a:lstStyle/>
          <a:p>
            <a:r>
              <a:rPr lang="en-US" altLang="ko-KR" sz="2000" b="1" dirty="0">
                <a:solidFill>
                  <a:schemeClr val="bg1"/>
                </a:solidFill>
                <a:latin typeface="Times New Roman" panose="02020603050405020304" pitchFamily="18" charset="0"/>
                <a:cs typeface="Times New Roman" panose="02020603050405020304" pitchFamily="18" charset="0"/>
              </a:rPr>
              <a:t>05</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131311" y="4326139"/>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Tài</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liệu</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tham</a:t>
            </a:r>
            <a:r>
              <a:rPr lang="en-US" altLang="ko-KR" sz="2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2000" b="1" dirty="0" err="1">
                <a:solidFill>
                  <a:schemeClr val="tx1">
                    <a:lumMod val="75000"/>
                    <a:lumOff val="25000"/>
                  </a:schemeClr>
                </a:solidFill>
                <a:latin typeface="Times New Roman" panose="02020603050405020304" pitchFamily="18" charset="0"/>
                <a:cs typeface="Times New Roman" panose="02020603050405020304" pitchFamily="18" charset="0"/>
              </a:rPr>
              <a:t>khảo</a:t>
            </a:r>
            <a:endParaRPr lang="ko-KR" altLang="en-US" sz="2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4" name="Slide Number Placeholder 2">
            <a:extLst>
              <a:ext uri="{FF2B5EF4-FFF2-40B4-BE49-F238E27FC236}">
                <a16:creationId xmlns:a16="http://schemas.microsoft.com/office/drawing/2014/main" id="{A9BDE17C-748A-4C93-A96B-09A510E311B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2</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C</a:t>
            </a:r>
            <a:r>
              <a:rPr lang="vi-VN" altLang="ko-KR"/>
              <a:t>ơ</a:t>
            </a:r>
            <a:r>
              <a:rPr lang="en-US" altLang="ko-KR"/>
              <a:t> Sở Lý Thuyết</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Học</a:t>
            </a:r>
            <a:r>
              <a:rPr lang="en-US" altLang="ko-KR" sz="1600" dirty="0">
                <a:latin typeface="+mj-lt"/>
              </a:rPr>
              <a:t> </a:t>
            </a:r>
            <a:r>
              <a:rPr lang="en-US" altLang="ko-KR" sz="1600" dirty="0" err="1">
                <a:latin typeface="+mj-lt"/>
              </a:rPr>
              <a:t>tăng</a:t>
            </a:r>
            <a:r>
              <a:rPr lang="en-US" altLang="ko-KR" sz="1600" dirty="0">
                <a:latin typeface="+mj-lt"/>
              </a:rPr>
              <a:t> </a:t>
            </a:r>
            <a:r>
              <a:rPr lang="en-US" altLang="ko-KR" sz="1600" dirty="0" err="1">
                <a:latin typeface="+mj-lt"/>
              </a:rPr>
              <a:t>cường</a:t>
            </a:r>
            <a:endParaRPr lang="ko-KR" altLang="en-US" sz="1600" dirty="0">
              <a:latin typeface="+mj-lt"/>
            </a:endParaRPr>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mj-lt"/>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442294" y="1810774"/>
            <a:ext cx="4575547" cy="1872208"/>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mj-lt"/>
              </a:rPr>
              <a:t>H</a:t>
            </a:r>
            <a:r>
              <a:rPr lang="vi-VN" altLang="ko-KR" sz="1600" dirty="0">
                <a:latin typeface="+mj-lt"/>
              </a:rPr>
              <a:t>ọc tăng cường (</a:t>
            </a:r>
            <a:r>
              <a:rPr lang="en-US" altLang="ko-KR" sz="1600" dirty="0">
                <a:latin typeface="+mj-lt"/>
              </a:rPr>
              <a:t>R</a:t>
            </a:r>
            <a:r>
              <a:rPr lang="vi-VN" altLang="ko-KR" sz="1600" dirty="0">
                <a:latin typeface="+mj-lt"/>
              </a:rPr>
              <a:t>einforcement learning) là nghiên cứu cách thức một</a:t>
            </a:r>
            <a:r>
              <a:rPr lang="en-US" altLang="ko-KR" sz="1600" dirty="0">
                <a:latin typeface="+mj-lt"/>
              </a:rPr>
              <a:t> </a:t>
            </a:r>
            <a:r>
              <a:rPr lang="en-US" altLang="ko-KR" sz="1600" dirty="0" err="1">
                <a:latin typeface="+mj-lt"/>
              </a:rPr>
              <a:t>tác</a:t>
            </a:r>
            <a:r>
              <a:rPr lang="en-US" altLang="ko-KR" sz="1600" dirty="0">
                <a:latin typeface="+mj-lt"/>
              </a:rPr>
              <a:t> </a:t>
            </a:r>
            <a:r>
              <a:rPr lang="en-US" altLang="ko-KR" sz="1600" dirty="0" err="1">
                <a:latin typeface="+mj-lt"/>
              </a:rPr>
              <a:t>nhân</a:t>
            </a:r>
            <a:r>
              <a:rPr lang="vi-VN" altLang="ko-KR" sz="1600" dirty="0">
                <a:latin typeface="+mj-lt"/>
              </a:rPr>
              <a:t> </a:t>
            </a:r>
            <a:r>
              <a:rPr lang="en-US" altLang="ko-KR" sz="1600" dirty="0">
                <a:latin typeface="+mj-lt"/>
              </a:rPr>
              <a:t>(</a:t>
            </a:r>
            <a:r>
              <a:rPr lang="vi-VN" altLang="ko-KR" sz="1600" dirty="0">
                <a:latin typeface="+mj-lt"/>
              </a:rPr>
              <a:t>agent</a:t>
            </a:r>
            <a:r>
              <a:rPr lang="en-US" altLang="ko-KR" sz="1600" dirty="0">
                <a:latin typeface="+mj-lt"/>
              </a:rPr>
              <a:t>)</a:t>
            </a:r>
            <a:r>
              <a:rPr lang="vi-VN" altLang="ko-KR" sz="1600" dirty="0">
                <a:latin typeface="+mj-lt"/>
              </a:rPr>
              <a:t> trong một môi trường</a:t>
            </a:r>
            <a:r>
              <a:rPr lang="en-US" altLang="ko-KR" sz="1600" dirty="0">
                <a:latin typeface="+mj-lt"/>
              </a:rPr>
              <a:t> (environment)</a:t>
            </a:r>
            <a:r>
              <a:rPr lang="vi-VN" altLang="ko-KR" sz="1600" dirty="0">
                <a:latin typeface="+mj-lt"/>
              </a:rPr>
              <a:t> nên chọn thực hiện các hành động</a:t>
            </a:r>
            <a:r>
              <a:rPr lang="en-US" altLang="ko-KR" sz="1600" dirty="0">
                <a:latin typeface="+mj-lt"/>
              </a:rPr>
              <a:t> (action)</a:t>
            </a:r>
            <a:r>
              <a:rPr lang="vi-VN" altLang="ko-KR" sz="1600" dirty="0">
                <a:latin typeface="+mj-lt"/>
              </a:rPr>
              <a:t> nào để cực đại hóa một khoản thưởng (reward) nào đó về lâu dài. </a:t>
            </a:r>
            <a:endParaRPr lang="en-US" altLang="ko-KR" sz="1600" dirty="0">
              <a:latin typeface="+mj-lt"/>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mj-lt"/>
              </a:rPr>
              <a:t>Wikipedia</a:t>
            </a:r>
            <a:endParaRPr lang="ko-KR" altLang="en-US" sz="1600" u="sng" dirty="0">
              <a:latin typeface="+mj-lt"/>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
        <p:nvSpPr>
          <p:cNvPr id="11" name="Slide Number Placeholder 2">
            <a:extLst>
              <a:ext uri="{FF2B5EF4-FFF2-40B4-BE49-F238E27FC236}">
                <a16:creationId xmlns:a16="http://schemas.microsoft.com/office/drawing/2014/main" id="{3C524360-2C39-4443-91FB-6F702030588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20</a:t>
            </a:fld>
            <a:endParaRPr lang="vi-VN" sz="1400" dirty="0">
              <a:latin typeface="+mj-lt"/>
            </a:endParaRPr>
          </a:p>
        </p:txBody>
      </p:sp>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C</a:t>
            </a:r>
            <a:r>
              <a:rPr lang="vi-VN" altLang="ko-KR" dirty="0"/>
              <a:t>ơ</a:t>
            </a:r>
            <a:r>
              <a:rPr lang="en-US" altLang="ko-KR" dirty="0"/>
              <a:t> </a:t>
            </a:r>
            <a:r>
              <a:rPr lang="en-US" altLang="ko-KR" dirty="0" err="1"/>
              <a:t>Sở</a:t>
            </a:r>
            <a:r>
              <a:rPr lang="en-US" altLang="ko-KR" dirty="0"/>
              <a:t> </a:t>
            </a:r>
            <a:r>
              <a:rPr lang="en-US" altLang="ko-KR" dirty="0" err="1"/>
              <a:t>Lý</a:t>
            </a:r>
            <a:r>
              <a:rPr lang="en-US" altLang="ko-KR" dirty="0"/>
              <a:t> </a:t>
            </a:r>
            <a:r>
              <a:rPr lang="en-US" altLang="ko-KR" dirty="0" err="1"/>
              <a:t>Thuyết</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mj-lt"/>
              </a:rPr>
              <a:t>Phương</a:t>
            </a:r>
            <a:r>
              <a:rPr lang="en-US" altLang="ko-KR" sz="1600" dirty="0">
                <a:latin typeface="+mj-lt"/>
              </a:rPr>
              <a:t> </a:t>
            </a:r>
            <a:r>
              <a:rPr lang="en-US" altLang="ko-KR" sz="1600" dirty="0" err="1">
                <a:latin typeface="+mj-lt"/>
              </a:rPr>
              <a:t>pháp</a:t>
            </a:r>
            <a:r>
              <a:rPr lang="en-US" altLang="ko-KR" sz="1600" dirty="0">
                <a:latin typeface="+mj-lt"/>
              </a:rPr>
              <a:t> cross entropy</a:t>
            </a:r>
            <a:endParaRPr lang="ko-KR" altLang="en-US" sz="1600" dirty="0">
              <a:latin typeface="+mj-lt"/>
            </a:endParaRPr>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mj-lt"/>
              </a:rPr>
              <a:t>--- Wikipedia ---</a:t>
            </a:r>
            <a:endParaRPr lang="ko-KR" altLang="en-US" sz="1600" dirty="0">
              <a:latin typeface="+mj-lt"/>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mj-lt"/>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mj-lt"/>
              </a:rPr>
              <a:t>The method approximates the optimal importance sampling estimator by repeating two phases:</a:t>
            </a:r>
          </a:p>
          <a:p>
            <a:pPr algn="just"/>
            <a:r>
              <a:rPr lang="en-US" altLang="ko-KR" sz="1600" dirty="0">
                <a:latin typeface="+mj-lt"/>
              </a:rPr>
              <a:t> 1. Draw a sample from a probability distribution.</a:t>
            </a:r>
          </a:p>
          <a:p>
            <a:pPr algn="just"/>
            <a:r>
              <a:rPr lang="en-US" altLang="ko-KR" sz="1600" dirty="0">
                <a:latin typeface="+mj-lt"/>
              </a:rPr>
              <a:t> 2. Minimize the cross-entropy between this distribution and a target distribution to produce a better sample in the next iteration.</a:t>
            </a:r>
          </a:p>
          <a:p>
            <a:pPr algn="r"/>
            <a:r>
              <a:rPr lang="en-US" altLang="ko-KR" sz="1600" dirty="0">
                <a:latin typeface="+mj-lt"/>
              </a:rPr>
              <a:t>--- Wikipedia ---</a:t>
            </a:r>
            <a:endParaRPr lang="ko-KR" altLang="en-US" sz="1600" dirty="0">
              <a:latin typeface="+mj-lt"/>
            </a:endParaRPr>
          </a:p>
        </p:txBody>
      </p:sp>
      <p:sp>
        <p:nvSpPr>
          <p:cNvPr id="7" name="Slide Number Placeholder 2">
            <a:extLst>
              <a:ext uri="{FF2B5EF4-FFF2-40B4-BE49-F238E27FC236}">
                <a16:creationId xmlns:a16="http://schemas.microsoft.com/office/drawing/2014/main" id="{0E6B8D2F-7409-41D3-BF8B-E6F87AB64EE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21</a:t>
            </a:fld>
            <a:endParaRPr lang="vi-VN" sz="1400" dirty="0">
              <a:latin typeface="+mj-lt"/>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cs typeface="Times New Roman" panose="02020603050405020304" pitchFamily="18" charset="0"/>
              </a:rPr>
              <a:t>C</a:t>
            </a:r>
            <a:r>
              <a:rPr lang="vi-VN" altLang="ko-KR">
                <a:cs typeface="Times New Roman" panose="02020603050405020304" pitchFamily="18" charset="0"/>
              </a:rPr>
              <a:t>ơ</a:t>
            </a:r>
            <a:r>
              <a:rPr lang="en-US" altLang="ko-KR">
                <a:cs typeface="Times New Roman" panose="02020603050405020304" pitchFamily="18" charset="0"/>
              </a:rPr>
              <a:t> Sở Lý Thuyết</a:t>
            </a:r>
            <a:endParaRPr lang="ko-KR" altLang="en-US">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mj-lt"/>
                <a:cs typeface="Times New Roman" panose="02020603050405020304" pitchFamily="18" charset="0"/>
              </a:rPr>
              <a:t>Phương</a:t>
            </a:r>
            <a:r>
              <a:rPr lang="en-US" altLang="ko-KR" sz="1600" dirty="0">
                <a:latin typeface="+mj-lt"/>
                <a:cs typeface="Times New Roman" panose="02020603050405020304" pitchFamily="18" charset="0"/>
              </a:rPr>
              <a:t> </a:t>
            </a:r>
            <a:r>
              <a:rPr lang="en-US" altLang="ko-KR" sz="1600" dirty="0" err="1">
                <a:latin typeface="+mj-lt"/>
                <a:cs typeface="Times New Roman" panose="02020603050405020304" pitchFamily="18" charset="0"/>
              </a:rPr>
              <a:t>pháp</a:t>
            </a:r>
            <a:r>
              <a:rPr lang="en-US" altLang="ko-KR" sz="1600" dirty="0">
                <a:latin typeface="+mj-lt"/>
                <a:cs typeface="Times New Roman" panose="02020603050405020304" pitchFamily="18" charset="0"/>
              </a:rPr>
              <a:t> self-critic</a:t>
            </a:r>
          </a:p>
          <a:p>
            <a:r>
              <a:rPr lang="en-US" altLang="ko-KR" sz="1600" dirty="0">
                <a:latin typeface="+mj-lt"/>
                <a:cs typeface="Times New Roman" panose="02020603050405020304" pitchFamily="18" charset="0"/>
              </a:rPr>
              <a:t>Self-critic for sequence training (SCST)</a:t>
            </a:r>
            <a:endParaRPr lang="ko-KR" altLang="en-US" sz="1600" dirty="0">
              <a:latin typeface="+mj-lt"/>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mj-lt"/>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mj-lt"/>
                <a:cs typeface="Times New Roman" panose="02020603050405020304" pitchFamily="18" charset="0"/>
              </a:rPr>
              <a:t>SCST</a:t>
            </a:r>
            <a:endParaRPr lang="en-US" dirty="0">
              <a:latin typeface="+mj-lt"/>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Reinforcement</a:t>
            </a:r>
            <a:r>
              <a:rPr lang="en-US" dirty="0">
                <a:latin typeface="+mj-lt"/>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mj-lt"/>
                <a:cs typeface="Times New Roman" panose="02020603050405020304" pitchFamily="18" charset="0"/>
              </a:rPr>
              <a:t>Test-time inference</a:t>
            </a:r>
            <a:endParaRPr lang="en-US" dirty="0">
              <a:latin typeface="+mj-lt"/>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normalize </a:t>
            </a:r>
            <a:r>
              <a:rPr lang="vi-VN" dirty="0">
                <a:latin typeface="+mj-lt"/>
                <a:cs typeface="Times New Roman" panose="02020603050405020304" pitchFamily="18" charset="0"/>
              </a:rPr>
              <a:t>reward</a:t>
            </a:r>
            <a:endParaRPr lang="en-US" dirty="0">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reducing </a:t>
            </a:r>
            <a:r>
              <a:rPr lang="vi-VN" dirty="0">
                <a:latin typeface="+mj-lt"/>
                <a:cs typeface="Times New Roman" panose="02020603050405020304" pitchFamily="18" charset="0"/>
              </a:rPr>
              <a:t>variance</a:t>
            </a:r>
            <a:endParaRPr lang="en-US" dirty="0">
              <a:latin typeface="+mj-lt"/>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Slide Number Placeholder 2">
            <a:extLst>
              <a:ext uri="{FF2B5EF4-FFF2-40B4-BE49-F238E27FC236}">
                <a16:creationId xmlns:a16="http://schemas.microsoft.com/office/drawing/2014/main" id="{BC45ED62-058D-4A97-8084-BAB53AB70E8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22</a:t>
            </a:fld>
            <a:endParaRPr lang="vi-VN" sz="1400" dirty="0">
              <a:latin typeface="+mj-lt"/>
            </a:endParaRPr>
          </a:p>
        </p:txBody>
      </p: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Các b</a:t>
            </a:r>
            <a:r>
              <a:rPr lang="vi-VN" altLang="ko-KR" sz="1600">
                <a:latin typeface="+mj-lt"/>
              </a:rPr>
              <a:t>ư</a:t>
            </a:r>
            <a:r>
              <a:rPr lang="en-US" altLang="ko-KR" sz="1600">
                <a:latin typeface="+mj-lt"/>
              </a:rPr>
              <a:t>ớc xử lý xây dựng mô hình</a:t>
            </a:r>
            <a:endParaRPr lang="ko-KR" altLang="en-US" sz="1600">
              <a:latin typeface="+mj-lt"/>
            </a:endParaRPr>
          </a:p>
        </p:txBody>
      </p:sp>
      <p:sp>
        <p:nvSpPr>
          <p:cNvPr id="27" name="Oval 26">
            <a:extLst>
              <a:ext uri="{FF2B5EF4-FFF2-40B4-BE49-F238E27FC236}">
                <a16:creationId xmlns:a16="http://schemas.microsoft.com/office/drawing/2014/main" id="{6173007C-9961-4649-8E6E-A138246F5A5C}"/>
              </a:ext>
            </a:extLst>
          </p:cNvPr>
          <p:cNvSpPr/>
          <p:nvPr/>
        </p:nvSpPr>
        <p:spPr>
          <a:xfrm>
            <a:off x="827584" y="1786611"/>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mj-lt"/>
                <a:cs typeface="Times New Roman" panose="02020603050405020304" pitchFamily="18" charset="0"/>
              </a:rPr>
              <a:t>Thu </a:t>
            </a:r>
            <a:r>
              <a:rPr lang="en-US" sz="2000" dirty="0" err="1">
                <a:latin typeface="+mj-lt"/>
                <a:cs typeface="Times New Roman" panose="02020603050405020304" pitchFamily="18" charset="0"/>
              </a:rPr>
              <a:t>thập</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2105051" y="2887376"/>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Tiền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xử</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lý</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3552735" y="1795719"/>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Phân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tách</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dữ</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liệu</a:t>
            </a:r>
            <a:endParaRPr lang="vi-VN" sz="2000" dirty="0">
              <a:latin typeface="+mj-lt"/>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5004048" y="2936400"/>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Huấn</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luyện</a:t>
            </a:r>
            <a:r>
              <a:rPr lang="en-US" sz="2000" dirty="0">
                <a:latin typeface="+mj-lt"/>
                <a:cs typeface="Times New Roman" panose="02020603050405020304" pitchFamily="18" charset="0"/>
              </a:rPr>
              <a:t> </a:t>
            </a:r>
          </a:p>
          <a:p>
            <a:pPr algn="ctr"/>
            <a:r>
              <a:rPr lang="en-US" sz="2000" dirty="0" err="1">
                <a:latin typeface="+mj-lt"/>
                <a:cs typeface="Times New Roman" panose="02020603050405020304" pitchFamily="18" charset="0"/>
              </a:rPr>
              <a:t>mô</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hình</a:t>
            </a:r>
            <a:endParaRPr lang="vi-VN" sz="2000" dirty="0">
              <a:latin typeface="+mj-lt"/>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6516216" y="1822558"/>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mj-lt"/>
                <a:cs typeface="Times New Roman" panose="02020603050405020304" pitchFamily="18" charset="0"/>
              </a:rPr>
              <a:t>Sinh</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câu</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trả</a:t>
            </a:r>
            <a:r>
              <a:rPr lang="en-US" sz="2000" dirty="0">
                <a:latin typeface="+mj-lt"/>
                <a:cs typeface="Times New Roman" panose="02020603050405020304" pitchFamily="18" charset="0"/>
              </a:rPr>
              <a:t> </a:t>
            </a:r>
            <a:r>
              <a:rPr lang="en-US" sz="2000" dirty="0" err="1">
                <a:latin typeface="+mj-lt"/>
                <a:cs typeface="Times New Roman" panose="02020603050405020304" pitchFamily="18" charset="0"/>
              </a:rPr>
              <a:t>lời</a:t>
            </a:r>
            <a:endParaRPr lang="vi-VN" sz="2000" dirty="0">
              <a:latin typeface="+mj-lt"/>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2310483" y="2614442"/>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973731" y="2623550"/>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5239061" y="2623550"/>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6084168" y="2639882"/>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Slide Number Placeholder 2">
            <a:extLst>
              <a:ext uri="{FF2B5EF4-FFF2-40B4-BE49-F238E27FC236}">
                <a16:creationId xmlns:a16="http://schemas.microsoft.com/office/drawing/2014/main" id="{3DE699B5-EFA8-4296-8921-7DB7B76A8C7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23</a:t>
            </a:fld>
            <a:endParaRPr lang="vi-VN" sz="1400" dirty="0">
              <a:latin typeface="+mj-lt"/>
            </a:endParaRPr>
          </a:p>
        </p:txBody>
      </p: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a:solidFill>
                  <a:schemeClr val="tx1"/>
                </a:solidFill>
                <a:latin typeface="+mj-lt"/>
              </a:rPr>
              <a:t>Thu </a:t>
            </a:r>
            <a:r>
              <a:rPr lang="en-US" altLang="ko-KR" sz="1600" dirty="0" err="1">
                <a:solidFill>
                  <a:schemeClr val="tx1"/>
                </a:solidFill>
                <a:latin typeface="+mj-lt"/>
              </a:rPr>
              <a:t>thập</a:t>
            </a:r>
            <a:r>
              <a:rPr lang="en-US" altLang="ko-KR" sz="1600" dirty="0">
                <a:solidFill>
                  <a:schemeClr val="tx1"/>
                </a:solidFill>
                <a:latin typeface="+mj-lt"/>
              </a:rPr>
              <a:t> </a:t>
            </a:r>
            <a:r>
              <a:rPr lang="en-US" altLang="ko-KR" sz="1600" dirty="0" err="1">
                <a:solidFill>
                  <a:schemeClr val="tx1"/>
                </a:solidFill>
                <a:latin typeface="+mj-lt"/>
              </a:rPr>
              <a:t>dữ</a:t>
            </a:r>
            <a:r>
              <a:rPr lang="en-US" altLang="ko-KR" sz="1600" dirty="0">
                <a:solidFill>
                  <a:schemeClr val="tx1"/>
                </a:solidFill>
                <a:latin typeface="+mj-lt"/>
              </a:rPr>
              <a:t> </a:t>
            </a:r>
            <a:r>
              <a:rPr lang="en-US" altLang="ko-KR" sz="1600" dirty="0" err="1">
                <a:solidFill>
                  <a:schemeClr val="tx1"/>
                </a:solidFill>
                <a:latin typeface="+mj-lt"/>
              </a:rPr>
              <a:t>liệu</a:t>
            </a:r>
            <a:endParaRPr lang="ko-KR" altLang="en-US" sz="1600" dirty="0">
              <a:solidFill>
                <a:schemeClr val="tx1"/>
              </a:solidFill>
              <a:latin typeface="+mj-lt"/>
            </a:endParaRPr>
          </a:p>
        </p:txBody>
      </p:sp>
      <p:sp>
        <p:nvSpPr>
          <p:cNvPr id="5" name="Oval 4">
            <a:extLst>
              <a:ext uri="{FF2B5EF4-FFF2-40B4-BE49-F238E27FC236}">
                <a16:creationId xmlns:a16="http://schemas.microsoft.com/office/drawing/2014/main" id="{D2DC8ED9-677F-4D4D-9930-999D109EFDE1}"/>
              </a:ext>
            </a:extLst>
          </p:cNvPr>
          <p:cNvSpPr/>
          <p:nvPr/>
        </p:nvSpPr>
        <p:spPr>
          <a:xfrm>
            <a:off x="1173321" y="1214425"/>
            <a:ext cx="2478449" cy="1142755"/>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solidFill>
                  <a:schemeClr val="tx1"/>
                </a:solidFill>
                <a:latin typeface="+mj-lt"/>
              </a:rPr>
              <a:t>Dataset</a:t>
            </a:r>
            <a:endParaRPr lang="vi-VN" sz="2000" b="1" dirty="0">
              <a:solidFill>
                <a:schemeClr val="tx1"/>
              </a:solidFill>
              <a:latin typeface="+mj-lt"/>
            </a:endParaRPr>
          </a:p>
        </p:txBody>
      </p:sp>
      <p:grpSp>
        <p:nvGrpSpPr>
          <p:cNvPr id="6" name="Group 5">
            <a:extLst>
              <a:ext uri="{FF2B5EF4-FFF2-40B4-BE49-F238E27FC236}">
                <a16:creationId xmlns:a16="http://schemas.microsoft.com/office/drawing/2014/main" id="{0E177C79-984C-4792-B75A-6C5CC1DD97BD}"/>
              </a:ext>
            </a:extLst>
          </p:cNvPr>
          <p:cNvGrpSpPr/>
          <p:nvPr/>
        </p:nvGrpSpPr>
        <p:grpSpPr>
          <a:xfrm>
            <a:off x="5369915" y="1008774"/>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0186" y="1244499"/>
              <a:ext cx="2567060" cy="1713065"/>
              <a:chOff x="1296637" y="1686635"/>
              <a:chExt cx="2015922"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Số</a:t>
                </a:r>
                <a:r>
                  <a:rPr lang="en-US" sz="1500" dirty="0">
                    <a:ln w="0"/>
                    <a:effectLst>
                      <a:outerShdw blurRad="38100" dist="19050" dir="2700000" algn="tl" rotWithShape="0">
                        <a:schemeClr val="dk1">
                          <a:alpha val="40000"/>
                        </a:schemeClr>
                      </a:outerShdw>
                    </a:effectLst>
                    <a:latin typeface="+mj-lt"/>
                  </a:rPr>
                  <a:t> l</a:t>
                </a:r>
                <a:r>
                  <a:rPr lang="vi-VN" sz="1500" dirty="0">
                    <a:ln w="0"/>
                    <a:effectLst>
                      <a:outerShdw blurRad="38100" dist="19050" dir="2700000" algn="tl" rotWithShape="0">
                        <a:schemeClr val="dk1">
                          <a:alpha val="40000"/>
                        </a:schemeClr>
                      </a:outerShdw>
                    </a:effectLst>
                    <a:latin typeface="+mj-lt"/>
                  </a:rPr>
                  <a:t>ư</a:t>
                </a:r>
                <a:r>
                  <a:rPr lang="en-US" sz="1500" dirty="0" err="1">
                    <a:ln w="0"/>
                    <a:effectLst>
                      <a:outerShdw blurRad="38100" dist="19050" dir="2700000" algn="tl" rotWithShape="0">
                        <a:schemeClr val="dk1">
                          <a:alpha val="40000"/>
                        </a:schemeClr>
                      </a:outerShdw>
                    </a:effectLst>
                    <a:latin typeface="+mj-lt"/>
                  </a:rPr>
                  <a:t>ợng</a:t>
                </a:r>
                <a:r>
                  <a:rPr lang="en-US" sz="1500" dirty="0">
                    <a:ln w="0"/>
                    <a:effectLst>
                      <a:outerShdw blurRad="38100" dist="19050" dir="2700000" algn="tl" rotWithShape="0">
                        <a:schemeClr val="dk1">
                          <a:alpha val="40000"/>
                        </a:schemeClr>
                      </a:outerShdw>
                    </a:effectLst>
                    <a:latin typeface="+mj-lt"/>
                  </a:rPr>
                  <a:t>: 30.000 </a:t>
                </a:r>
                <a:r>
                  <a:rPr lang="en-US" sz="1500" dirty="0" err="1">
                    <a:ln w="0"/>
                    <a:effectLst>
                      <a:outerShdw blurRad="38100" dist="19050" dir="2700000" algn="tl" rotWithShape="0">
                        <a:schemeClr val="dk1">
                          <a:alpha val="40000"/>
                        </a:schemeClr>
                      </a:outerShdw>
                    </a:effectLst>
                    <a:latin typeface="+mj-lt"/>
                  </a:rPr>
                  <a:t>dòng</a:t>
                </a:r>
                <a:endParaRPr lang="en-US" sz="1500" dirty="0">
                  <a:ln w="0"/>
                  <a:effectLst>
                    <a:outerShdw blurRad="38100" dist="19050" dir="2700000" algn="tl" rotWithShape="0">
                      <a:schemeClr val="dk1">
                        <a:alpha val="40000"/>
                      </a:schemeClr>
                    </a:outerShdw>
                  </a:effectLst>
                  <a:latin typeface="+mj-lt"/>
                </a:endParaRPr>
              </a:p>
            </p:txBody>
          </p:sp>
          <p:cxnSp>
            <p:nvCxnSpPr>
              <p:cNvPr id="16" name="Straight Connector 15">
                <a:extLst>
                  <a:ext uri="{FF2B5EF4-FFF2-40B4-BE49-F238E27FC236}">
                    <a16:creationId xmlns:a16="http://schemas.microsoft.com/office/drawing/2014/main" id="{8F8EE351-E3BA-40ED-B425-EF27E10E8C8A}"/>
                  </a:ext>
                </a:extLst>
              </p:cNvPr>
              <p:cNvCxnSpPr>
                <a:cxnSpLocks/>
              </p:cNvCxnSpPr>
              <p:nvPr/>
            </p:nvCxnSpPr>
            <p:spPr>
              <a:xfrm>
                <a:off x="1296637" y="1977995"/>
                <a:ext cx="2014725" cy="0"/>
              </a:xfrm>
              <a:prstGeom prst="line">
                <a:avLst/>
              </a:prstGeom>
              <a:ln/>
            </p:spPr>
            <p:style>
              <a:lnRef idx="2">
                <a:schemeClr val="accent2"/>
              </a:lnRef>
              <a:fillRef idx="1">
                <a:schemeClr val="lt1"/>
              </a:fillRef>
              <a:effectRef idx="0">
                <a:schemeClr val="accent2"/>
              </a:effectRef>
              <a:fontRef idx="minor">
                <a:schemeClr val="dk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latin typeface="+mj-lt"/>
                  </a:rPr>
                  <a:t>Bao </a:t>
                </a:r>
                <a:r>
                  <a:rPr lang="en-US" dirty="0" err="1">
                    <a:latin typeface="+mj-lt"/>
                  </a:rPr>
                  <a:t>gồm</a:t>
                </a:r>
                <a:endParaRPr lang="vi-VN" dirty="0">
                  <a:latin typeface="+mj-lt"/>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n w="0"/>
                  <a:effectLst>
                    <a:outerShdw blurRad="38100" dist="19050" dir="2700000" algn="tl" rotWithShape="0">
                      <a:schemeClr val="dk1">
                        <a:alpha val="40000"/>
                      </a:schemeClr>
                    </a:outerShdw>
                  </a:effectLst>
                  <a:latin typeface="+mj-lt"/>
                </a:rPr>
                <a:t>Ngôn</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ngữ</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Tiếng</a:t>
              </a:r>
              <a:r>
                <a:rPr lang="en-US" sz="1500" dirty="0">
                  <a:ln w="0"/>
                  <a:effectLst>
                    <a:outerShdw blurRad="38100" dist="19050" dir="2700000" algn="tl" rotWithShape="0">
                      <a:schemeClr val="dk1">
                        <a:alpha val="40000"/>
                      </a:schemeClr>
                    </a:outerShdw>
                  </a:effectLst>
                  <a:latin typeface="+mj-lt"/>
                </a:rPr>
                <a:t> </a:t>
              </a:r>
              <a:r>
                <a:rPr lang="en-US" sz="1500" dirty="0" err="1">
                  <a:ln w="0"/>
                  <a:effectLst>
                    <a:outerShdw blurRad="38100" dist="19050" dir="2700000" algn="tl" rotWithShape="0">
                      <a:schemeClr val="dk1">
                        <a:alpha val="40000"/>
                      </a:schemeClr>
                    </a:outerShdw>
                  </a:effectLst>
                  <a:latin typeface="+mj-lt"/>
                </a:rPr>
                <a:t>Việt</a:t>
              </a:r>
              <a:endParaRPr lang="en-US" sz="1500" dirty="0">
                <a:ln w="0"/>
                <a:effectLst>
                  <a:outerShdw blurRad="38100" dist="19050" dir="2700000" algn="tl" rotWithShape="0">
                    <a:schemeClr val="dk1">
                      <a:alpha val="40000"/>
                    </a:schemeClr>
                  </a:outerShdw>
                </a:effectLst>
                <a:latin typeface="+mj-lt"/>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565536" cy="323165"/>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500" dirty="0" err="1">
                  <a:latin typeface="+mj-lt"/>
                </a:rPr>
                <a:t>Nguồn</a:t>
              </a:r>
              <a:r>
                <a:rPr lang="en-US" sz="1500" dirty="0">
                  <a:latin typeface="+mj-lt"/>
                </a:rPr>
                <a:t>: Subscene.com</a:t>
              </a:r>
            </a:p>
          </p:txBody>
        </p:sp>
      </p:grpSp>
      <p:sp>
        <p:nvSpPr>
          <p:cNvPr id="13" name="Slide Number Placeholder 2">
            <a:extLst>
              <a:ext uri="{FF2B5EF4-FFF2-40B4-BE49-F238E27FC236}">
                <a16:creationId xmlns:a16="http://schemas.microsoft.com/office/drawing/2014/main" id="{CAF2E2BD-576C-4D54-AFC0-04B96EDBB8F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24</a:t>
            </a:fld>
            <a:endParaRPr lang="vi-VN" sz="1400" dirty="0">
              <a:latin typeface="+mj-lt"/>
            </a:endParaRPr>
          </a:p>
        </p:txBody>
      </p:sp>
      <p:sp>
        <p:nvSpPr>
          <p:cNvPr id="8" name="TextBox 7">
            <a:extLst>
              <a:ext uri="{FF2B5EF4-FFF2-40B4-BE49-F238E27FC236}">
                <a16:creationId xmlns:a16="http://schemas.microsoft.com/office/drawing/2014/main" id="{9D3DF59B-5295-44A4-BEB9-633F0B2444C2}"/>
              </a:ext>
            </a:extLst>
          </p:cNvPr>
          <p:cNvSpPr txBox="1"/>
          <p:nvPr/>
        </p:nvSpPr>
        <p:spPr>
          <a:xfrm>
            <a:off x="2539902" y="2584031"/>
            <a:ext cx="2032098"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Xin </a:t>
            </a:r>
            <a:r>
              <a:rPr lang="en-US" dirty="0" err="1"/>
              <a:t>chào</a:t>
            </a:r>
            <a:endParaRPr lang="en-US" dirty="0"/>
          </a:p>
          <a:p>
            <a:r>
              <a:rPr lang="en-US" dirty="0"/>
              <a:t>Xin </a:t>
            </a:r>
            <a:r>
              <a:rPr lang="en-US" dirty="0" err="1"/>
              <a:t>chào</a:t>
            </a:r>
            <a:endParaRPr lang="en-US" dirty="0"/>
          </a:p>
          <a:p>
            <a:endParaRPr lang="en-US" dirty="0"/>
          </a:p>
          <a:p>
            <a:r>
              <a:rPr lang="en-US" dirty="0" err="1"/>
              <a:t>Cậu</a:t>
            </a:r>
            <a:r>
              <a:rPr lang="en-US" dirty="0"/>
              <a:t> </a:t>
            </a:r>
            <a:r>
              <a:rPr lang="en-US" dirty="0" err="1"/>
              <a:t>khỏe</a:t>
            </a:r>
            <a:r>
              <a:rPr lang="en-US" dirty="0"/>
              <a:t> </a:t>
            </a:r>
            <a:r>
              <a:rPr lang="en-US" dirty="0" err="1"/>
              <a:t>không</a:t>
            </a:r>
            <a:endParaRPr lang="en-US" dirty="0"/>
          </a:p>
          <a:p>
            <a:r>
              <a:rPr lang="en-US" dirty="0" err="1"/>
              <a:t>Tôi</a:t>
            </a:r>
            <a:r>
              <a:rPr lang="en-US" dirty="0"/>
              <a:t> </a:t>
            </a:r>
            <a:r>
              <a:rPr lang="en-US" dirty="0" err="1"/>
              <a:t>khỏe</a:t>
            </a:r>
            <a:r>
              <a:rPr lang="en-US" dirty="0"/>
              <a:t> </a:t>
            </a:r>
            <a:r>
              <a:rPr lang="en-US" dirty="0" err="1"/>
              <a:t>lắm</a:t>
            </a:r>
            <a:endParaRPr lang="en-US" dirty="0"/>
          </a:p>
        </p:txBody>
      </p:sp>
      <p:sp>
        <p:nvSpPr>
          <p:cNvPr id="10" name="TextBox 9">
            <a:extLst>
              <a:ext uri="{FF2B5EF4-FFF2-40B4-BE49-F238E27FC236}">
                <a16:creationId xmlns:a16="http://schemas.microsoft.com/office/drawing/2014/main" id="{9112514D-12D3-4B37-BDBD-7CC06587282B}"/>
              </a:ext>
            </a:extLst>
          </p:cNvPr>
          <p:cNvSpPr txBox="1"/>
          <p:nvPr/>
        </p:nvSpPr>
        <p:spPr>
          <a:xfrm>
            <a:off x="2539902" y="4288210"/>
            <a:ext cx="2032098" cy="369215"/>
          </a:xfrm>
          <a:prstGeom prst="rect">
            <a:avLst/>
          </a:prstGeom>
          <a:noFill/>
        </p:spPr>
        <p:txBody>
          <a:bodyPr wrap="square" rtlCol="0">
            <a:spAutoFit/>
          </a:bodyPr>
          <a:lstStyle/>
          <a:p>
            <a:r>
              <a:rPr lang="en-US" dirty="0" err="1"/>
              <a:t>Cấu</a:t>
            </a:r>
            <a:r>
              <a:rPr lang="en-US" dirty="0"/>
              <a:t> </a:t>
            </a:r>
            <a:r>
              <a:rPr lang="en-US" dirty="0" err="1"/>
              <a:t>trúc</a:t>
            </a:r>
            <a:r>
              <a:rPr lang="en-US" dirty="0"/>
              <a:t> dataset</a:t>
            </a:r>
          </a:p>
        </p:txBody>
      </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mj-lt"/>
              </a:rPr>
              <a:t>Tiền xử lý dữ liệu</a:t>
            </a:r>
            <a:endParaRPr lang="ko-KR" altLang="en-US" sz="1600">
              <a:latin typeface="+mj-lt"/>
            </a:endParaRPr>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đặc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biệt</a:t>
            </a:r>
            <a:r>
              <a:rPr lang="en-US" altLang="ko-KR" sz="1400" dirty="0">
                <a:solidFill>
                  <a:schemeClr val="tx1">
                    <a:lumMod val="75000"/>
                    <a:lumOff val="25000"/>
                  </a:schemeClr>
                </a:solidFill>
                <a:latin typeface="+mj-lt"/>
                <a:cs typeface="Arial" pitchFamily="34" charset="0"/>
              </a:rPr>
              <a: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kí</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tự</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phân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tách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bình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luận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chú</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thích</a:t>
            </a:r>
            <a:endParaRPr lang="en-US" altLang="ko-KR" sz="1400" dirty="0">
              <a:solidFill>
                <a:schemeClr val="tx1">
                  <a:lumMod val="75000"/>
                  <a:lumOff val="25000"/>
                </a:schemeClr>
              </a:solidFill>
              <a:latin typeface="+mj-lt"/>
              <a:cs typeface="Arial" pitchFamily="34" charset="0"/>
            </a:endParaRP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thẻ</a:t>
            </a:r>
            <a:r>
              <a:rPr lang="en-US" altLang="ko-KR" sz="1400" dirty="0">
                <a:solidFill>
                  <a:schemeClr val="tx1">
                    <a:lumMod val="75000"/>
                    <a:lumOff val="25000"/>
                  </a:schemeClr>
                </a:solidFill>
                <a:latin typeface="+mj-lt"/>
                <a:cs typeface="Arial" pitchFamily="34" charset="0"/>
              </a:rPr>
              <a:t>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câu</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tiếng</a:t>
            </a:r>
            <a:r>
              <a:rPr lang="en-US" altLang="ko-KR" sz="1400" dirty="0">
                <a:solidFill>
                  <a:schemeClr val="tx1">
                    <a:lumMod val="75000"/>
                    <a:lumOff val="25000"/>
                  </a:schemeClr>
                </a:solidFill>
                <a:latin typeface="+mj-lt"/>
                <a:cs typeface="Arial" pitchFamily="34" charset="0"/>
              </a:rPr>
              <a:t> Anh </a:t>
            </a:r>
            <a:r>
              <a:rPr lang="en-US" altLang="ko-KR" sz="1400" dirty="0" err="1">
                <a:solidFill>
                  <a:schemeClr val="tx1">
                    <a:lumMod val="75000"/>
                    <a:lumOff val="25000"/>
                  </a:schemeClr>
                </a:solidFill>
                <a:latin typeface="+mj-lt"/>
                <a:cs typeface="Arial" pitchFamily="34" charset="0"/>
              </a:rPr>
              <a:t>còn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lẫn</a:t>
            </a:r>
            <a:endParaRPr lang="en-US" altLang="ko-KR" sz="1400" dirty="0">
              <a:solidFill>
                <a:schemeClr val="tx1">
                  <a:lumMod val="75000"/>
                  <a:lumOff val="25000"/>
                </a:schemeClr>
              </a:solidFill>
              <a:latin typeface="+mj-lt"/>
              <a:cs typeface="Arial" pitchFamily="34" charset="0"/>
            </a:endParaRP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Chỉnh</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sửa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mất</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khoảng</a:t>
            </a:r>
            <a:r>
              <a:rPr lang="en-US" altLang="ko-KR" sz="1400" dirty="0">
                <a:solidFill>
                  <a:schemeClr val="tx1">
                    <a:lumMod val="75000"/>
                    <a:lumOff val="25000"/>
                  </a:schemeClr>
                </a:solidFill>
                <a:latin typeface="+mj-lt"/>
                <a:cs typeface="Arial" pitchFamily="34" charset="0"/>
              </a:rPr>
              <a:t> </a:t>
            </a:r>
          </a:p>
          <a:p>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trắng</a:t>
            </a:r>
            <a:endParaRPr lang="en-US" altLang="ko-KR" sz="1400" dirty="0">
              <a:solidFill>
                <a:schemeClr val="tx1">
                  <a:lumMod val="75000"/>
                  <a:lumOff val="25000"/>
                </a:schemeClr>
              </a:solidFill>
              <a:latin typeface="+mj-lt"/>
              <a:cs typeface="Arial" pitchFamily="34" charset="0"/>
            </a:endParaRP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mj-lt"/>
                <a:cs typeface="Arial" pitchFamily="34" charset="0"/>
              </a:rPr>
              <a:t>Xóa</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các</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đoạn</a:t>
            </a:r>
            <a:r>
              <a:rPr lang="en-US" altLang="ko-KR" sz="1400" dirty="0">
                <a:solidFill>
                  <a:schemeClr val="tx1">
                    <a:lumMod val="75000"/>
                    <a:lumOff val="25000"/>
                  </a:schemeClr>
                </a:solidFill>
                <a:latin typeface="+mj-lt"/>
                <a:cs typeface="Arial" pitchFamily="34" charset="0"/>
              </a:rPr>
              <a:t> font </a:t>
            </a:r>
            <a:r>
              <a:rPr lang="en-US" altLang="ko-KR" sz="1400" dirty="0" err="1">
                <a:solidFill>
                  <a:schemeClr val="tx1">
                    <a:lumMod val="75000"/>
                    <a:lumOff val="25000"/>
                  </a:schemeClr>
                </a:solidFill>
                <a:latin typeface="+mj-lt"/>
                <a:cs typeface="Arial" pitchFamily="34" charset="0"/>
              </a:rPr>
              <a:t>bị</a:t>
            </a:r>
            <a:r>
              <a:rPr lang="en-US" altLang="ko-KR" sz="1400" dirty="0">
                <a:solidFill>
                  <a:schemeClr val="tx1">
                    <a:lumMod val="75000"/>
                    <a:lumOff val="25000"/>
                  </a:schemeClr>
                </a:solidFill>
                <a:latin typeface="+mj-lt"/>
                <a:cs typeface="Arial" pitchFamily="34" charset="0"/>
              </a:rPr>
              <a:t> </a:t>
            </a:r>
            <a:r>
              <a:rPr lang="en-US" altLang="ko-KR" sz="1400" dirty="0" err="1">
                <a:solidFill>
                  <a:schemeClr val="tx1">
                    <a:lumMod val="75000"/>
                    <a:lumOff val="25000"/>
                  </a:schemeClr>
                </a:solidFill>
                <a:latin typeface="+mj-lt"/>
                <a:cs typeface="Arial" pitchFamily="34" charset="0"/>
              </a:rPr>
              <a:t>lỗi</a:t>
            </a:r>
            <a:endParaRPr lang="en-US" altLang="ko-KR" sz="1400" dirty="0">
              <a:solidFill>
                <a:schemeClr val="tx1">
                  <a:lumMod val="75000"/>
                  <a:lumOff val="25000"/>
                </a:schemeClr>
              </a:solidFill>
              <a:latin typeface="+mj-lt"/>
              <a:cs typeface="Arial" pitchFamily="34" charset="0"/>
            </a:endParaRP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mj-lt"/>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22" name="Slide Number Placeholder 2">
            <a:extLst>
              <a:ext uri="{FF2B5EF4-FFF2-40B4-BE49-F238E27FC236}">
                <a16:creationId xmlns:a16="http://schemas.microsoft.com/office/drawing/2014/main" id="{7E106308-0170-468F-8656-DAE22B98EDB4}"/>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25</a:t>
            </a:fld>
            <a:endParaRPr lang="vi-VN" sz="1400" dirty="0">
              <a:latin typeface="+mj-lt"/>
            </a:endParaRPr>
          </a:p>
        </p:txBody>
      </p:sp>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Phân tách dữ liệu</a:t>
            </a:r>
            <a:endParaRPr lang="ko-KR" altLang="en-US" sz="1600">
              <a:solidFill>
                <a:schemeClr val="tx1"/>
              </a:solidFill>
              <a:latin typeface="+mj-lt"/>
            </a:endParaRPr>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Data</a:t>
            </a:r>
            <a:endParaRPr lang="vi-VN">
              <a:solidFill>
                <a:schemeClr val="tx1"/>
              </a:solidFill>
              <a:latin typeface="+mj-lt"/>
            </a:endParaRPr>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Tập câu hỏi</a:t>
            </a:r>
            <a:endParaRPr lang="vi-VN">
              <a:solidFill>
                <a:schemeClr val="tx1"/>
              </a:solidFill>
              <a:latin typeface="+mj-lt"/>
            </a:endParaRPr>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câu</a:t>
            </a:r>
            <a:r>
              <a:rPr lang="en-US" dirty="0">
                <a:solidFill>
                  <a:schemeClr val="tx1"/>
                </a:solidFill>
                <a:latin typeface="+mj-lt"/>
              </a:rPr>
              <a:t> </a:t>
            </a:r>
            <a:r>
              <a:rPr lang="en-US" dirty="0" err="1">
                <a:solidFill>
                  <a:schemeClr val="tx1"/>
                </a:solidFill>
                <a:latin typeface="+mj-lt"/>
              </a:rPr>
              <a:t>trả</a:t>
            </a:r>
            <a:r>
              <a:rPr lang="en-US" dirty="0">
                <a:solidFill>
                  <a:schemeClr val="tx1"/>
                </a:solidFill>
                <a:latin typeface="+mj-lt"/>
              </a:rPr>
              <a:t> </a:t>
            </a:r>
            <a:r>
              <a:rPr lang="en-US" dirty="0" err="1">
                <a:solidFill>
                  <a:schemeClr val="tx1"/>
                </a:solidFill>
                <a:latin typeface="+mj-lt"/>
              </a:rPr>
              <a:t>lời</a:t>
            </a:r>
            <a:endParaRPr lang="vi-VN" dirty="0">
              <a:solidFill>
                <a:schemeClr val="tx1"/>
              </a:solidFill>
              <a:latin typeface="+mj-lt"/>
            </a:endParaRPr>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Tách</a:t>
            </a:r>
            <a:r>
              <a:rPr lang="en-US" dirty="0">
                <a:solidFill>
                  <a:schemeClr val="tx1"/>
                </a:solidFill>
                <a:latin typeface="+mj-lt"/>
              </a:rPr>
              <a:t> </a:t>
            </a:r>
            <a:r>
              <a:rPr lang="en-US" dirty="0" err="1">
                <a:solidFill>
                  <a:schemeClr val="tx1"/>
                </a:solidFill>
                <a:latin typeface="+mj-lt"/>
              </a:rPr>
              <a:t>từ</a:t>
            </a:r>
            <a:endParaRPr lang="en-US" dirty="0">
              <a:solidFill>
                <a:schemeClr val="tx1"/>
              </a:solidFill>
              <a:latin typeface="+mj-lt"/>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Tập</a:t>
            </a:r>
            <a:r>
              <a:rPr lang="en-US" dirty="0">
                <a:solidFill>
                  <a:schemeClr val="tx1"/>
                </a:solidFill>
                <a:latin typeface="+mj-lt"/>
              </a:rPr>
              <a:t> </a:t>
            </a:r>
            <a:r>
              <a:rPr lang="en-US" dirty="0" err="1">
                <a:solidFill>
                  <a:schemeClr val="tx1"/>
                </a:solidFill>
                <a:latin typeface="+mj-lt"/>
              </a:rPr>
              <a:t>từ</a:t>
            </a:r>
            <a:r>
              <a:rPr lang="en-US" dirty="0">
                <a:solidFill>
                  <a:schemeClr val="tx1"/>
                </a:solidFill>
                <a:latin typeface="+mj-lt"/>
              </a:rPr>
              <a:t> </a:t>
            </a:r>
          </a:p>
          <a:p>
            <a:pPr algn="ctr"/>
            <a:r>
              <a:rPr lang="en-US" dirty="0" err="1">
                <a:solidFill>
                  <a:schemeClr val="tx1"/>
                </a:solidFill>
                <a:latin typeface="+mj-lt"/>
              </a:rPr>
              <a:t>vựng</a:t>
            </a:r>
            <a:endParaRPr lang="vi-VN" dirty="0">
              <a:solidFill>
                <a:schemeClr val="tx1"/>
              </a:solidFill>
              <a:latin typeface="+mj-lt"/>
            </a:endParaRPr>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5.000 </a:t>
            </a:r>
            <a:r>
              <a:rPr lang="en-US" dirty="0" err="1">
                <a:solidFill>
                  <a:schemeClr val="tx1"/>
                </a:solidFill>
                <a:latin typeface="+mj-lt"/>
              </a:rPr>
              <a:t>từ</a:t>
            </a:r>
            <a:endParaRPr lang="vi-VN" dirty="0">
              <a:solidFill>
                <a:schemeClr val="tx1"/>
              </a:solidFill>
              <a:latin typeface="+mj-lt"/>
            </a:endParaRPr>
          </a:p>
        </p:txBody>
      </p:sp>
      <p:sp>
        <p:nvSpPr>
          <p:cNvPr id="16" name="Slide Number Placeholder 2">
            <a:extLst>
              <a:ext uri="{FF2B5EF4-FFF2-40B4-BE49-F238E27FC236}">
                <a16:creationId xmlns:a16="http://schemas.microsoft.com/office/drawing/2014/main" id="{D9BEE677-3C28-41BB-BFAC-CAC07167EB8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26</a:t>
            </a:fld>
            <a:endParaRPr lang="vi-VN" sz="1400" dirty="0">
              <a:latin typeface="+mj-lt"/>
            </a:endParaRPr>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Cross Entropy</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27</a:t>
            </a:fld>
            <a:endParaRPr lang="vi-VN" sz="1400" dirty="0">
              <a:latin typeface="+mj-lt"/>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7" name="Slide Number Placeholder 2">
            <a:extLst>
              <a:ext uri="{FF2B5EF4-FFF2-40B4-BE49-F238E27FC236}">
                <a16:creationId xmlns:a16="http://schemas.microsoft.com/office/drawing/2014/main" id="{83A0E349-867B-43B8-8474-649D8331CDA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28</a:t>
            </a:fld>
            <a:endParaRPr lang="vi-VN" sz="1400" dirty="0">
              <a:latin typeface="+mj-lt"/>
            </a:endParaRPr>
          </a:p>
        </p:txBody>
      </p:sp>
      <p:sp>
        <p:nvSpPr>
          <p:cNvPr id="6" name="TextBox 5">
            <a:extLst>
              <a:ext uri="{FF2B5EF4-FFF2-40B4-BE49-F238E27FC236}">
                <a16:creationId xmlns:a16="http://schemas.microsoft.com/office/drawing/2014/main" id="{842296DC-42B8-4249-858A-0BBD3EF2240D}"/>
              </a:ext>
            </a:extLst>
          </p:cNvPr>
          <p:cNvSpPr txBox="1"/>
          <p:nvPr/>
        </p:nvSpPr>
        <p:spPr>
          <a:xfrm>
            <a:off x="1757768" y="1925419"/>
            <a:ext cx="5872120" cy="646331"/>
          </a:xfrm>
          <a:prstGeom prst="rect">
            <a:avLst/>
          </a:prstGeom>
          <a:noFill/>
        </p:spPr>
        <p:txBody>
          <a:bodyPr wrap="none" rtlCol="0">
            <a:spAutoFit/>
          </a:bodyPr>
          <a:lstStyle/>
          <a:p>
            <a:r>
              <a:rPr lang="en-US" dirty="0"/>
              <a:t>Sau </a:t>
            </a:r>
            <a:r>
              <a:rPr lang="en-US" dirty="0" err="1"/>
              <a:t>khi</a:t>
            </a:r>
            <a:r>
              <a:rPr lang="en-US" dirty="0"/>
              <a:t>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Cross Entropy </a:t>
            </a:r>
            <a:r>
              <a:rPr lang="en-US" dirty="0" err="1"/>
              <a:t>với</a:t>
            </a:r>
            <a:r>
              <a:rPr lang="en-US" dirty="0"/>
              <a:t> </a:t>
            </a:r>
            <a:r>
              <a:rPr lang="en-US" dirty="0" err="1"/>
              <a:t>một</a:t>
            </a:r>
            <a:r>
              <a:rPr lang="en-US" dirty="0"/>
              <a:t> </a:t>
            </a:r>
            <a:r>
              <a:rPr lang="en-US" dirty="0" err="1"/>
              <a:t>số</a:t>
            </a:r>
            <a:r>
              <a:rPr lang="en-US" dirty="0"/>
              <a:t> epoch.</a:t>
            </a:r>
          </a:p>
          <a:p>
            <a:r>
              <a:rPr lang="en-US" dirty="0" err="1"/>
              <a:t>Chúng</a:t>
            </a:r>
            <a:r>
              <a:rPr lang="en-US" dirty="0"/>
              <a:t> ta </a:t>
            </a:r>
            <a:r>
              <a:rPr lang="en-US" dirty="0" err="1"/>
              <a:t>sẽ</a:t>
            </a:r>
            <a:r>
              <a:rPr lang="en-US" dirty="0"/>
              <a:t> </a:t>
            </a:r>
            <a:r>
              <a:rPr lang="en-US" dirty="0" err="1"/>
              <a:t>chuyển</a:t>
            </a:r>
            <a:r>
              <a:rPr lang="en-US" dirty="0"/>
              <a:t> sang </a:t>
            </a:r>
            <a:r>
              <a:rPr lang="en-US" dirty="0" err="1"/>
              <a:t>huấn</a:t>
            </a:r>
            <a:r>
              <a:rPr lang="en-US" dirty="0"/>
              <a:t> </a:t>
            </a:r>
            <a:r>
              <a:rPr lang="en-US" dirty="0" err="1"/>
              <a:t>luyện</a:t>
            </a:r>
            <a:r>
              <a:rPr lang="en-US" dirty="0"/>
              <a:t> </a:t>
            </a:r>
            <a:r>
              <a:rPr lang="en-US" dirty="0" err="1"/>
              <a:t>mô</a:t>
            </a:r>
            <a:r>
              <a:rPr lang="en-US" dirty="0"/>
              <a:t> </a:t>
            </a:r>
            <a:r>
              <a:rPr lang="en-US" dirty="0" err="1"/>
              <a:t>hình</a:t>
            </a:r>
            <a:r>
              <a:rPr lang="en-US" dirty="0"/>
              <a:t> Self-Critic</a:t>
            </a:r>
          </a:p>
        </p:txBody>
      </p:sp>
    </p:spTree>
    <p:extLst>
      <p:ext uri="{BB962C8B-B14F-4D97-AF65-F5344CB8AC3E}">
        <p14:creationId xmlns:p14="http://schemas.microsoft.com/office/powerpoint/2010/main" val="2232209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15364" y="63012"/>
            <a:ext cx="5544616" cy="5020022"/>
          </a:xfrm>
          <a:prstGeom prst="rect">
            <a:avLst/>
          </a:prstGeom>
          <a:noFill/>
        </p:spPr>
      </p:pic>
      <p:sp>
        <p:nvSpPr>
          <p:cNvPr id="5" name="Slide Number Placeholder 2">
            <a:extLst>
              <a:ext uri="{FF2B5EF4-FFF2-40B4-BE49-F238E27FC236}">
                <a16:creationId xmlns:a16="http://schemas.microsoft.com/office/drawing/2014/main" id="{D364EDA6-EB94-46C3-945F-97FF12CD29B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29</a:t>
            </a:fld>
            <a:endParaRPr lang="vi-VN" sz="1400" dirty="0">
              <a:latin typeface="+mj-lt"/>
            </a:endParaRPr>
          </a:p>
        </p:txBody>
      </p:sp>
      <p:sp>
        <p:nvSpPr>
          <p:cNvPr id="8" name="Text Placeholder 2">
            <a:extLst>
              <a:ext uri="{FF2B5EF4-FFF2-40B4-BE49-F238E27FC236}">
                <a16:creationId xmlns:a16="http://schemas.microsoft.com/office/drawing/2014/main" id="{F39A7B0D-FCF1-4C77-9973-70164BD517F6}"/>
              </a:ext>
            </a:extLst>
          </p:cNvPr>
          <p:cNvSpPr txBox="1">
            <a:spLocks/>
          </p:cNvSpPr>
          <p:nvPr/>
        </p:nvSpPr>
        <p:spPr>
          <a:xfrm rot="5400000">
            <a:off x="-450304" y="1815666"/>
            <a:ext cx="3347864" cy="1512168"/>
          </a:xfrm>
          <a:prstGeom prst="rect">
            <a:avLst/>
          </a:prstGeom>
        </p:spPr>
        <p:txBody>
          <a:bodyPr vert="vert270" lIns="91440" tIns="45720" rIns="91440" bIns="45720" rtlCol="0" anchor="ctr">
            <a:normAutofit/>
          </a:bodyPr>
          <a:lstStyle>
            <a:defPPr>
              <a:defRPr lang="ko-KR"/>
            </a:defPPr>
            <a:lvl1pPr marL="0" algn="l" defTabSz="914400" rtl="0" eaLnBrk="1" latinLnBrk="1" hangingPunct="1">
              <a:defRPr sz="675"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b="1" dirty="0" err="1">
                <a:ln w="0"/>
                <a:solidFill>
                  <a:schemeClr val="tx1"/>
                </a:solidFill>
                <a:effectLst>
                  <a:outerShdw blurRad="38100" dist="25400" dir="5400000" algn="ctr" rotWithShape="0">
                    <a:srgbClr val="6E747A">
                      <a:alpha val="43000"/>
                    </a:srgbClr>
                  </a:outerShdw>
                </a:effectLst>
                <a:latin typeface="+mj-lt"/>
              </a:rPr>
              <a:t>Huấn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luyện</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mô</a:t>
            </a:r>
            <a:r>
              <a:rPr lang="en-US" altLang="ko-KR" sz="2400" b="1" dirty="0">
                <a:ln w="0"/>
                <a:solidFill>
                  <a:schemeClr val="tx1"/>
                </a:solidFill>
                <a:effectLst>
                  <a:outerShdw blurRad="38100" dist="25400" dir="5400000" algn="ctr" rotWithShape="0">
                    <a:srgbClr val="6E747A">
                      <a:alpha val="43000"/>
                    </a:srgbClr>
                  </a:outerShdw>
                </a:effectLst>
                <a:latin typeface="+mj-lt"/>
              </a:rPr>
              <a:t> </a:t>
            </a:r>
            <a:r>
              <a:rPr lang="en-US" altLang="ko-KR" sz="2400" b="1" dirty="0" err="1">
                <a:ln w="0"/>
                <a:solidFill>
                  <a:schemeClr val="tx1"/>
                </a:solidFill>
                <a:effectLst>
                  <a:outerShdw blurRad="38100" dist="25400" dir="5400000" algn="ctr" rotWithShape="0">
                    <a:srgbClr val="6E747A">
                      <a:alpha val="43000"/>
                    </a:srgbClr>
                  </a:outerShdw>
                </a:effectLst>
                <a:latin typeface="+mj-lt"/>
              </a:rPr>
              <a:t>hình</a:t>
            </a:r>
            <a:r>
              <a:rPr lang="en-US" altLang="ko-KR" sz="2400" b="1" dirty="0">
                <a:ln w="0"/>
                <a:solidFill>
                  <a:schemeClr val="tx1"/>
                </a:solidFill>
                <a:effectLst>
                  <a:outerShdw blurRad="38100" dist="25400" dir="5400000" algn="ctr" rotWithShape="0">
                    <a:srgbClr val="6E747A">
                      <a:alpha val="43000"/>
                    </a:srgbClr>
                  </a:outerShdw>
                </a:effectLst>
                <a:latin typeface="+mj-lt"/>
              </a:rPr>
              <a:t> </a:t>
            </a:r>
          </a:p>
          <a:p>
            <a:r>
              <a:rPr lang="en-US" altLang="ko-KR" sz="2400" b="1" dirty="0">
                <a:ln w="0"/>
                <a:solidFill>
                  <a:schemeClr val="tx1"/>
                </a:solidFill>
                <a:effectLst>
                  <a:outerShdw blurRad="38100" dist="25400" dir="5400000" algn="ctr" rotWithShape="0">
                    <a:srgbClr val="6E747A">
                      <a:alpha val="43000"/>
                    </a:srgbClr>
                  </a:outerShdw>
                </a:effectLst>
                <a:latin typeface="+mj-lt"/>
              </a:rPr>
              <a:t>Self-Critic</a:t>
            </a:r>
            <a:endParaRPr lang="ko-KR" altLang="en-US" sz="2400" b="1" dirty="0">
              <a:ln w="0"/>
              <a:solidFill>
                <a:schemeClr val="tx1"/>
              </a:solidFill>
              <a:effectLst>
                <a:outerShdw blurRad="38100" dist="25400" dir="5400000" algn="ctr" rotWithShape="0">
                  <a:srgbClr val="6E747A">
                    <a:alpha val="43000"/>
                  </a:srgbClr>
                </a:outerShdw>
              </a:effectLst>
              <a:latin typeface="+mj-lt"/>
            </a:endParaRPr>
          </a:p>
        </p:txBody>
      </p:sp>
      <p:sp>
        <p:nvSpPr>
          <p:cNvPr id="10" name="Rectangle 9">
            <a:extLst>
              <a:ext uri="{FF2B5EF4-FFF2-40B4-BE49-F238E27FC236}">
                <a16:creationId xmlns:a16="http://schemas.microsoft.com/office/drawing/2014/main" id="{E9CFC237-CB0C-4129-8E80-56227755D7F7}"/>
              </a:ext>
            </a:extLst>
          </p:cNvPr>
          <p:cNvSpPr/>
          <p:nvPr/>
        </p:nvSpPr>
        <p:spPr>
          <a:xfrm>
            <a:off x="2079733" y="1291066"/>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Tree>
    <p:extLst>
      <p:ext uri="{BB962C8B-B14F-4D97-AF65-F5344CB8AC3E}">
        <p14:creationId xmlns:p14="http://schemas.microsoft.com/office/powerpoint/2010/main" val="781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07704" y="1419622"/>
            <a:ext cx="4896544" cy="576064"/>
          </a:xfrm>
          <a:solidFill>
            <a:schemeClr val="bg2"/>
          </a:solidFill>
        </p:spPr>
        <p:txBody>
          <a:bodyPr>
            <a:normAutofit fontScale="92500" lnSpcReduction="10000"/>
          </a:bodyPr>
          <a:lstStyle/>
          <a:p>
            <a:r>
              <a:rPr lang="en-US" altLang="ko-KR" b="1" dirty="0" err="1">
                <a:solidFill>
                  <a:schemeClr val="tx1"/>
                </a:solidFill>
                <a:latin typeface="Times New Roman" panose="02020603050405020304" pitchFamily="18" charset="0"/>
                <a:cs typeface="Times New Roman" panose="02020603050405020304" pitchFamily="18" charset="0"/>
              </a:rPr>
              <a:t>Mở</a:t>
            </a:r>
            <a:r>
              <a:rPr lang="en-US" altLang="ko-KR" b="1" dirty="0">
                <a:solidFill>
                  <a:schemeClr val="tx1"/>
                </a:solidFill>
                <a:latin typeface="Times New Roman" panose="02020603050405020304" pitchFamily="18" charset="0"/>
                <a:cs typeface="Times New Roman" panose="02020603050405020304" pitchFamily="18" charset="0"/>
              </a:rPr>
              <a:t> </a:t>
            </a:r>
            <a:r>
              <a:rPr lang="en-US" altLang="ko-KR" b="1" dirty="0" err="1">
                <a:solidFill>
                  <a:schemeClr val="tx1"/>
                </a:solidFill>
                <a:latin typeface="Times New Roman" panose="02020603050405020304" pitchFamily="18" charset="0"/>
                <a:cs typeface="Times New Roman" panose="02020603050405020304" pitchFamily="18" charset="0"/>
              </a:rPr>
              <a:t>Đầu</a:t>
            </a:r>
            <a:endParaRPr lang="ko-KR" alt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2">
            <a:extLst>
              <a:ext uri="{FF2B5EF4-FFF2-40B4-BE49-F238E27FC236}">
                <a16:creationId xmlns:a16="http://schemas.microsoft.com/office/drawing/2014/main" id="{5A430553-D9B4-4075-8B50-4028D70F4A06}"/>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3</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User </a:t>
            </a:r>
          </a:p>
          <a:p>
            <a:pPr algn="ctr"/>
            <a:r>
              <a:rPr lang="en-US" dirty="0">
                <a:solidFill>
                  <a:schemeClr val="tx1"/>
                </a:solidFill>
                <a:latin typeface="+mj-lt"/>
              </a:rPr>
              <a:t>Input</a:t>
            </a:r>
            <a:endParaRPr lang="vi-VN" dirty="0">
              <a:solidFill>
                <a:schemeClr val="tx1"/>
              </a:solidFill>
              <a:latin typeface="+mj-lt"/>
            </a:endParaRPr>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mj-lt"/>
              </a:rPr>
              <a:t>Xử</a:t>
            </a:r>
            <a:r>
              <a:rPr lang="en-US" dirty="0">
                <a:solidFill>
                  <a:schemeClr val="tx1"/>
                </a:solidFill>
                <a:latin typeface="+mj-lt"/>
              </a:rPr>
              <a:t> </a:t>
            </a:r>
            <a:r>
              <a:rPr lang="en-US" dirty="0" err="1">
                <a:solidFill>
                  <a:schemeClr val="tx1"/>
                </a:solidFill>
                <a:latin typeface="+mj-lt"/>
              </a:rPr>
              <a:t>lý</a:t>
            </a:r>
            <a:r>
              <a:rPr lang="en-US" dirty="0">
                <a:solidFill>
                  <a:schemeClr val="tx1"/>
                </a:solidFill>
                <a:latin typeface="+mj-lt"/>
              </a:rPr>
              <a:t> </a:t>
            </a:r>
            <a:r>
              <a:rPr lang="en-US" dirty="0" err="1">
                <a:solidFill>
                  <a:schemeClr val="tx1"/>
                </a:solidFill>
                <a:latin typeface="+mj-lt"/>
              </a:rPr>
              <a:t>đầu</a:t>
            </a:r>
            <a:r>
              <a:rPr lang="en-US" dirty="0">
                <a:solidFill>
                  <a:schemeClr val="tx1"/>
                </a:solidFill>
                <a:latin typeface="+mj-lt"/>
              </a:rPr>
              <a:t> </a:t>
            </a:r>
            <a:r>
              <a:rPr lang="en-US" dirty="0" err="1">
                <a:solidFill>
                  <a:schemeClr val="tx1"/>
                </a:solidFill>
                <a:latin typeface="+mj-lt"/>
              </a:rPr>
              <a:t>vào</a:t>
            </a:r>
            <a:endParaRPr lang="vi-VN" dirty="0">
              <a:solidFill>
                <a:schemeClr val="tx1"/>
              </a:solidFill>
              <a:latin typeface="+mj-lt"/>
            </a:endParaRPr>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Mã </a:t>
            </a:r>
          </a:p>
          <a:p>
            <a:pPr algn="ctr"/>
            <a:r>
              <a:rPr lang="en-US">
                <a:solidFill>
                  <a:schemeClr val="tx1"/>
                </a:solidFill>
                <a:latin typeface="+mj-lt"/>
              </a:rPr>
              <a:t>hóa</a:t>
            </a:r>
            <a:endParaRPr lang="vi-VN">
              <a:solidFill>
                <a:schemeClr val="tx1"/>
              </a:solidFill>
              <a:latin typeface="+mj-lt"/>
            </a:endParaRPr>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mj-lt"/>
              </a:rPr>
              <a:t>Giải</a:t>
            </a:r>
          </a:p>
          <a:p>
            <a:pPr algn="ctr"/>
            <a:r>
              <a:rPr lang="en-US">
                <a:solidFill>
                  <a:schemeClr val="tx1"/>
                </a:solidFill>
                <a:latin typeface="+mj-lt"/>
              </a:rPr>
              <a:t>mã</a:t>
            </a:r>
            <a:endParaRPr lang="vi-VN">
              <a:solidFill>
                <a:schemeClr val="tx1"/>
              </a:solidFill>
              <a:latin typeface="+mj-lt"/>
            </a:endParaRPr>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Response</a:t>
            </a:r>
            <a:endParaRPr lang="vi-VN" dirty="0">
              <a:solidFill>
                <a:schemeClr val="tx1"/>
              </a:solidFill>
              <a:latin typeface="+mj-lt"/>
            </a:endParaRPr>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Slide Number Placeholder 2">
            <a:extLst>
              <a:ext uri="{FF2B5EF4-FFF2-40B4-BE49-F238E27FC236}">
                <a16:creationId xmlns:a16="http://schemas.microsoft.com/office/drawing/2014/main" id="{46CA429C-3501-426A-B62B-5E689A5DBB50}"/>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30</a:t>
            </a:fld>
            <a:endParaRPr lang="vi-VN" sz="1400" dirty="0">
              <a:latin typeface="+mj-lt"/>
            </a:endParaRPr>
          </a:p>
        </p:txBody>
      </p: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Xây Dựng Mô Hình</a:t>
            </a:r>
            <a:endParaRPr lang="ko-KR" altLang="en-US">
              <a:solidFill>
                <a:schemeClr val="tx1"/>
              </a:solidFill>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solidFill>
                  <a:schemeClr val="tx1"/>
                </a:solidFill>
                <a:latin typeface="+mj-lt"/>
              </a:rPr>
              <a:t>Sinh câu trả lời</a:t>
            </a:r>
            <a:endParaRPr lang="ko-KR" altLang="en-US" sz="1600">
              <a:solidFill>
                <a:schemeClr val="tx1"/>
              </a:solidFill>
              <a:latin typeface="+mj-lt"/>
            </a:endParaRPr>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518638"/>
            <a:chOff x="200524" y="1460402"/>
            <a:chExt cx="8776502" cy="2518638"/>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518638"/>
              <a:chOff x="824980" y="1546436"/>
              <a:chExt cx="7886108" cy="2518638"/>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latin typeface="+mj-lt"/>
                  </a:rPr>
                  <a:t>tôi</a:t>
                </a:r>
                <a:endParaRPr lang="vi-VN" dirty="0">
                  <a:latin typeface="+mj-lt"/>
                </a:endParaRPr>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latin typeface="+mj-lt"/>
                  </a:rPr>
                  <a:t>ở</a:t>
                </a:r>
                <a:endParaRPr lang="vi-VN" dirty="0">
                  <a:latin typeface="+mj-lt"/>
                </a:endParaRPr>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518638"/>
                <a:chOff x="824980" y="1546436"/>
                <a:chExt cx="7886108" cy="2518638"/>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dec2</a:t>
                  </a:r>
                  <a:endParaRPr lang="vi-VN" dirty="0">
                    <a:solidFill>
                      <a:schemeClr val="tx1"/>
                    </a:solidFill>
                    <a:latin typeface="+mj-lt"/>
                  </a:endParaRPr>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dec1</a:t>
                  </a:r>
                  <a:endParaRPr lang="vi-VN" dirty="0">
                    <a:solidFill>
                      <a:schemeClr val="tx1"/>
                    </a:solidFill>
                    <a:latin typeface="+mj-lt"/>
                  </a:endParaRPr>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Encoder LSTM</a:t>
                  </a:r>
                  <a:endParaRPr lang="vi-VN" dirty="0">
                    <a:solidFill>
                      <a:schemeClr val="tx1"/>
                    </a:solidFill>
                    <a:latin typeface="+mj-lt"/>
                  </a:endParaRPr>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64633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&lt;BEG&gt;</a:t>
                  </a:r>
                  <a:endParaRPr lang="vi-VN" dirty="0">
                    <a:solidFill>
                      <a:schemeClr val="tx1"/>
                    </a:solidFill>
                    <a:latin typeface="+mj-lt"/>
                  </a:endParaRPr>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latin typeface="+mj-lt"/>
                    </a:rPr>
                    <a:t>Việt</a:t>
                  </a:r>
                  <a:r>
                    <a:rPr lang="en-US" dirty="0">
                      <a:latin typeface="+mj-lt"/>
                    </a:rPr>
                    <a:t> Nam</a:t>
                  </a:r>
                  <a:endParaRPr lang="vi-VN" dirty="0">
                    <a:latin typeface="+mj-lt"/>
                  </a:endParaRPr>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mj-lt"/>
                    </a:rPr>
                    <a:t>Encoded sentence</a:t>
                  </a:r>
                  <a:endParaRPr lang="vi-VN" dirty="0">
                    <a:solidFill>
                      <a:schemeClr val="tx1"/>
                    </a:solidFill>
                    <a:latin typeface="+mj-lt"/>
                  </a:endParaRPr>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solidFill>
                        <a:schemeClr val="tx1"/>
                      </a:solidFill>
                      <a:latin typeface="+mj-lt"/>
                    </a:rPr>
                    <a:t>Decoder LSTM</a:t>
                  </a:r>
                  <a:endParaRPr lang="vi-VN" dirty="0">
                    <a:solidFill>
                      <a:schemeClr val="tx1"/>
                    </a:solidFill>
                    <a:latin typeface="+mj-lt"/>
                  </a:endParaRPr>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cậu</a:t>
                    </a:r>
                    <a:endParaRPr lang="vi-VN" dirty="0">
                      <a:solidFill>
                        <a:schemeClr val="tx1"/>
                      </a:solidFill>
                      <a:latin typeface="+mj-lt"/>
                    </a:endParaRPr>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solidFill>
                          <a:schemeClr val="tx1"/>
                        </a:solidFill>
                        <a:latin typeface="+mj-lt"/>
                      </a:rPr>
                      <a:t>ở</a:t>
                    </a:r>
                    <a:endParaRPr lang="vi-VN" dirty="0">
                      <a:solidFill>
                        <a:schemeClr val="tx1"/>
                      </a:solidFill>
                      <a:latin typeface="+mj-lt"/>
                    </a:endParaRPr>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solidFill>
                          <a:schemeClr val="tx1"/>
                        </a:solidFill>
                        <a:latin typeface="+mj-lt"/>
                      </a:rPr>
                      <a:t>đâu</a:t>
                    </a:r>
                    <a:endParaRPr lang="vi-VN" dirty="0">
                      <a:solidFill>
                        <a:schemeClr val="tx1"/>
                      </a:solidFill>
                      <a:latin typeface="+mj-lt"/>
                    </a:endParaRPr>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enc3</a:t>
                      </a:r>
                      <a:endParaRPr lang="vi-VN" dirty="0">
                        <a:solidFill>
                          <a:schemeClr val="tx1"/>
                        </a:solidFill>
                        <a:latin typeface="+mj-lt"/>
                      </a:endParaRPr>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enc2</a:t>
                      </a:r>
                      <a:endParaRPr lang="vi-VN" dirty="0">
                        <a:solidFill>
                          <a:schemeClr val="tx1"/>
                        </a:solidFill>
                        <a:latin typeface="+mj-lt"/>
                      </a:endParaRPr>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enc1</a:t>
                      </a:r>
                      <a:endParaRPr lang="vi-VN" dirty="0">
                        <a:solidFill>
                          <a:schemeClr val="tx1"/>
                        </a:solidFill>
                        <a:latin typeface="+mj-lt"/>
                      </a:endParaRPr>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dec3</a:t>
              </a:r>
              <a:endParaRPr lang="vi-VN" dirty="0">
                <a:solidFill>
                  <a:schemeClr val="tx1"/>
                </a:solidFill>
                <a:latin typeface="+mj-lt"/>
              </a:endParaRPr>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latin typeface="+mj-lt"/>
                </a:rPr>
                <a:t>&lt;EOS&gt;</a:t>
              </a:r>
              <a:endParaRPr lang="vi-VN" dirty="0">
                <a:latin typeface="+mj-lt"/>
              </a:endParaRPr>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5" name="Slide Number Placeholder 2">
            <a:extLst>
              <a:ext uri="{FF2B5EF4-FFF2-40B4-BE49-F238E27FC236}">
                <a16:creationId xmlns:a16="http://schemas.microsoft.com/office/drawing/2014/main" id="{AC0A64CB-FA93-4297-977D-F13579E0D14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31</a:t>
            </a:fld>
            <a:endParaRPr lang="vi-VN" sz="1400" dirty="0">
              <a:latin typeface="+mj-lt"/>
            </a:endParaRPr>
          </a:p>
        </p:txBody>
      </p:sp>
    </p:spTree>
    <p:extLst>
      <p:ext uri="{BB962C8B-B14F-4D97-AF65-F5344CB8AC3E}">
        <p14:creationId xmlns:p14="http://schemas.microsoft.com/office/powerpoint/2010/main" val="31005951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Xây Dựng Mô Hình</a:t>
            </a:r>
            <a:endParaRPr lang="ko-KR" altLang="en-US"/>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Công cụ sử dụng</a:t>
            </a:r>
            <a:endParaRPr lang="ko-KR" altLang="en-US" sz="1600">
              <a:latin typeface="+mj-lt"/>
            </a:endParaRPr>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mj-lt"/>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NLTK: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xử</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lý</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tự</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nhiên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mã</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nguồn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mở</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Underthesea</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Công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cụ</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tách</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gán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nhãn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từ</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loại</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tiếng</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Việt</a:t>
            </a:r>
            <a:endParaRPr lang="en-US" altLang="ko-KR" sz="1600" dirty="0">
              <a:solidFill>
                <a:schemeClr val="tx1">
                  <a:lumMod val="75000"/>
                  <a:lumOff val="25000"/>
                </a:schemeClr>
              </a:solidFill>
              <a:latin typeface="+mj-lt"/>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mj-lt"/>
                <a:cs typeface="Arial" pitchFamily="34" charset="0"/>
              </a:rPr>
              <a:t>Pytorch</a:t>
            </a:r>
            <a:r>
              <a:rPr lang="en-US" altLang="ko-KR" sz="1600" dirty="0">
                <a:solidFill>
                  <a:schemeClr val="tx1">
                    <a:lumMod val="75000"/>
                    <a:lumOff val="25000"/>
                  </a:schemeClr>
                </a:solidFill>
                <a:latin typeface="+mj-lt"/>
                <a:cs typeface="Arial" pitchFamily="34" charset="0"/>
              </a:rPr>
              <a:t>: </a:t>
            </a:r>
            <a:r>
              <a:rPr lang="vi-VN" altLang="ko-KR" sz="1600" dirty="0">
                <a:solidFill>
                  <a:schemeClr val="tx1">
                    <a:lumMod val="75000"/>
                    <a:lumOff val="25000"/>
                  </a:schemeClr>
                </a:solidFill>
                <a:latin typeface="+mj-lt"/>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mj-lt"/>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mj-lt"/>
                <a:cs typeface="Arial" pitchFamily="34" charset="0"/>
              </a:rPr>
              <a:t>Python: </a:t>
            </a:r>
            <a:r>
              <a:rPr lang="en-US" altLang="ko-KR" sz="1600" dirty="0" err="1">
                <a:solidFill>
                  <a:schemeClr val="tx1">
                    <a:lumMod val="75000"/>
                    <a:lumOff val="25000"/>
                  </a:schemeClr>
                </a:solidFill>
                <a:latin typeface="+mj-lt"/>
                <a:cs typeface="Arial" pitchFamily="34" charset="0"/>
              </a:rPr>
              <a:t>ngôn</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ngữ</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lập</a:t>
            </a:r>
            <a:r>
              <a:rPr lang="en-US" altLang="ko-KR" sz="1600" dirty="0">
                <a:solidFill>
                  <a:schemeClr val="tx1">
                    <a:lumMod val="75000"/>
                    <a:lumOff val="25000"/>
                  </a:schemeClr>
                </a:solidFill>
                <a:latin typeface="+mj-lt"/>
                <a:cs typeface="Arial" pitchFamily="34" charset="0"/>
              </a:rPr>
              <a:t> </a:t>
            </a:r>
            <a:r>
              <a:rPr lang="en-US" altLang="ko-KR" sz="1600" dirty="0" err="1">
                <a:solidFill>
                  <a:schemeClr val="tx1">
                    <a:lumMod val="75000"/>
                    <a:lumOff val="25000"/>
                  </a:schemeClr>
                </a:solidFill>
                <a:latin typeface="+mj-lt"/>
                <a:cs typeface="Arial" pitchFamily="34" charset="0"/>
              </a:rPr>
              <a:t>trình</a:t>
            </a:r>
            <a:endParaRPr lang="ko-KR" altLang="en-US" sz="1600" dirty="0">
              <a:solidFill>
                <a:schemeClr val="tx1">
                  <a:lumMod val="75000"/>
                  <a:lumOff val="25000"/>
                </a:schemeClr>
              </a:solidFill>
              <a:latin typeface="+mj-lt"/>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
        <p:nvSpPr>
          <p:cNvPr id="13" name="Slide Number Placeholder 2">
            <a:extLst>
              <a:ext uri="{FF2B5EF4-FFF2-40B4-BE49-F238E27FC236}">
                <a16:creationId xmlns:a16="http://schemas.microsoft.com/office/drawing/2014/main" id="{5ADE946C-D739-445E-A143-D04553F94F7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32</a:t>
            </a:fld>
            <a:endParaRPr lang="vi-VN" sz="1400" dirty="0">
              <a:latin typeface="+mj-lt"/>
            </a:endParaRPr>
          </a:p>
        </p:txBody>
      </p:sp>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1995686"/>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Quả</a:t>
            </a:r>
            <a:r>
              <a:rPr lang="en-US" altLang="ko-KR" dirty="0">
                <a:solidFill>
                  <a:schemeClr val="tx1"/>
                </a:solidFill>
              </a:rPr>
              <a:t> &amp; </a:t>
            </a:r>
            <a:r>
              <a:rPr lang="en-US" altLang="ko-KR" dirty="0" err="1">
                <a:solidFill>
                  <a:schemeClr val="tx1"/>
                </a:solidFill>
              </a:rPr>
              <a:t>Đánh</a:t>
            </a:r>
            <a:r>
              <a:rPr lang="en-US" altLang="ko-KR" dirty="0">
                <a:solidFill>
                  <a:schemeClr val="tx1"/>
                </a:solidFill>
              </a:rPr>
              <a:t> </a:t>
            </a:r>
            <a:r>
              <a:rPr lang="en-US" altLang="ko-KR" dirty="0" err="1">
                <a:solidFill>
                  <a:schemeClr val="tx1"/>
                </a:solidFill>
              </a:rPr>
              <a:t>Giá</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BB7858F0-5CB6-46E4-AA8D-F3A8508BCD51}"/>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33</a:t>
            </a:fld>
            <a:endParaRPr lang="vi-VN" sz="1400" dirty="0">
              <a:latin typeface="+mj-lt"/>
            </a:endParaRPr>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3879550449"/>
              </p:ext>
            </p:extLst>
          </p:nvPr>
        </p:nvGraphicFramePr>
        <p:xfrm>
          <a:off x="3131840" y="684595"/>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t>Kết Quả &amp; Đánh Giá</a:t>
            </a:r>
            <a:endParaRPr lang="ko-KR" altLang="en-US"/>
          </a:p>
        </p:txBody>
      </p:sp>
      <p:sp>
        <p:nvSpPr>
          <p:cNvPr id="3" name="Rectangle 2">
            <a:extLst>
              <a:ext uri="{FF2B5EF4-FFF2-40B4-BE49-F238E27FC236}">
                <a16:creationId xmlns:a16="http://schemas.microsoft.com/office/drawing/2014/main" id="{F95AE44F-44FD-4D82-9DC9-40A251948BF7}"/>
              </a:ext>
            </a:extLst>
          </p:cNvPr>
          <p:cNvSpPr/>
          <p:nvPr/>
        </p:nvSpPr>
        <p:spPr>
          <a:xfrm>
            <a:off x="827584" y="1898584"/>
            <a:ext cx="2068284" cy="1346331"/>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a:t>
            </a:r>
          </a:p>
          <a:p>
            <a:pPr marR="0" lvl="0" algn="just">
              <a:lnSpc>
                <a:spcPct val="150000"/>
              </a:lnSpc>
              <a:spcBef>
                <a:spcPts val="0"/>
              </a:spcBef>
              <a:spcAft>
                <a:spcPts val="0"/>
              </a:spcAft>
            </a:pPr>
            <a:r>
              <a:rPr lang="pt-BR" sz="1400" dirty="0">
                <a:latin typeface="+mj-lt"/>
                <a:ea typeface="Times New Roman" panose="02020603050405020304" pitchFamily="18" charset="0"/>
              </a:rPr>
              <a:t>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
        <p:nvSpPr>
          <p:cNvPr id="6" name="Slide Number Placeholder 2">
            <a:extLst>
              <a:ext uri="{FF2B5EF4-FFF2-40B4-BE49-F238E27FC236}">
                <a16:creationId xmlns:a16="http://schemas.microsoft.com/office/drawing/2014/main" id="{EBC2077B-EEA4-4164-98D4-4F20FB7174FF}"/>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34</a:t>
            </a:fld>
            <a:endParaRPr lang="vi-VN" sz="1400" dirty="0">
              <a:latin typeface="+mj-lt"/>
            </a:endParaRPr>
          </a:p>
        </p:txBody>
      </p:sp>
    </p:spTree>
    <p:extLst>
      <p:ext uri="{BB962C8B-B14F-4D97-AF65-F5344CB8AC3E}">
        <p14:creationId xmlns:p14="http://schemas.microsoft.com/office/powerpoint/2010/main" val="1009363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Quả</a:t>
            </a:r>
            <a:r>
              <a:rPr lang="en-US" altLang="ko-KR" dirty="0"/>
              <a:t> &amp; </a:t>
            </a:r>
            <a:r>
              <a:rPr lang="en-US" altLang="ko-KR" dirty="0" err="1"/>
              <a:t>Đánh</a:t>
            </a:r>
            <a:r>
              <a:rPr lang="en-US" altLang="ko-KR" dirty="0"/>
              <a:t> </a:t>
            </a:r>
            <a:r>
              <a:rPr lang="en-US" altLang="ko-KR" dirty="0" err="1"/>
              <a:t>Giá</a:t>
            </a:r>
            <a:endParaRPr lang="ko-KR" altLang="en-US" dirty="0"/>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mj-lt"/>
              </a:rPr>
              <a:t>Đánh giá</a:t>
            </a:r>
            <a:endParaRPr lang="ko-KR" altLang="en-US" sz="1600">
              <a:latin typeface="+mj-lt"/>
            </a:endParaRPr>
          </a:p>
        </p:txBody>
      </p:sp>
      <p:sp>
        <p:nvSpPr>
          <p:cNvPr id="14" name="TextBox 13">
            <a:extLst>
              <a:ext uri="{FF2B5EF4-FFF2-40B4-BE49-F238E27FC236}">
                <a16:creationId xmlns:a16="http://schemas.microsoft.com/office/drawing/2014/main" id="{D16C957B-4169-44F0-AB4A-5A739BD67E2C}"/>
              </a:ext>
            </a:extLst>
          </p:cNvPr>
          <p:cNvSpPr txBox="1"/>
          <p:nvPr/>
        </p:nvSpPr>
        <p:spPr>
          <a:xfrm>
            <a:off x="1763688" y="2387084"/>
            <a:ext cx="5616624" cy="369332"/>
          </a:xfrm>
          <a:prstGeom prst="rect">
            <a:avLst/>
          </a:prstGeom>
          <a:noFill/>
        </p:spPr>
        <p:txBody>
          <a:bodyPr wrap="square" rtlCol="0">
            <a:spAutoFit/>
          </a:bodyPr>
          <a:lstStyle/>
          <a:p>
            <a:pPr algn="ctr"/>
            <a:r>
              <a:rPr lang="en-US" dirty="0">
                <a:latin typeface="+mj-lt"/>
              </a:rPr>
              <a:t>BLEU: 0,07 epoch (5% of dataset)</a:t>
            </a:r>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35</a:t>
            </a:fld>
            <a:endParaRPr lang="vi-VN" sz="1400"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23728" y="2013547"/>
            <a:ext cx="4896544" cy="576064"/>
          </a:xfrm>
        </p:spPr>
        <p:txBody>
          <a:bodyPr>
            <a:normAutofit fontScale="92500" lnSpcReduction="10000"/>
          </a:bodyPr>
          <a:lstStyle/>
          <a:p>
            <a:r>
              <a:rPr lang="en-US" altLang="ko-KR" dirty="0" err="1">
                <a:solidFill>
                  <a:schemeClr val="tx1"/>
                </a:solidFill>
              </a:rPr>
              <a:t>Kết</a:t>
            </a:r>
            <a:r>
              <a:rPr lang="en-US" altLang="ko-KR" dirty="0">
                <a:solidFill>
                  <a:schemeClr val="tx1"/>
                </a:solidFill>
              </a:rPr>
              <a:t> </a:t>
            </a:r>
            <a:r>
              <a:rPr lang="en-US" altLang="ko-KR" dirty="0" err="1">
                <a:solidFill>
                  <a:schemeClr val="tx1"/>
                </a:solidFill>
              </a:rPr>
              <a:t>Luận</a:t>
            </a:r>
            <a:endParaRPr lang="ko-KR" altLang="en-US" dirty="0">
              <a:solidFill>
                <a:schemeClr val="tx1"/>
              </a:solidFill>
            </a:endParaRPr>
          </a:p>
        </p:txBody>
      </p:sp>
      <p:sp>
        <p:nvSpPr>
          <p:cNvPr id="4" name="Slide Number Placeholder 2">
            <a:extLst>
              <a:ext uri="{FF2B5EF4-FFF2-40B4-BE49-F238E27FC236}">
                <a16:creationId xmlns:a16="http://schemas.microsoft.com/office/drawing/2014/main" id="{41FC6810-7F74-49CF-905F-1F467965C9B8}"/>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36</a:t>
            </a:fld>
            <a:endParaRPr lang="vi-VN" sz="1400" dirty="0">
              <a:latin typeface="+mj-lt"/>
            </a:endParaRPr>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t>Kết</a:t>
            </a:r>
            <a:r>
              <a:rPr lang="en-US" altLang="ko-KR" dirty="0"/>
              <a:t> </a:t>
            </a:r>
            <a:r>
              <a:rPr lang="en-US" altLang="ko-KR" dirty="0" err="1"/>
              <a:t>luận</a:t>
            </a:r>
            <a:endParaRPr lang="ko-KR" altLang="en-US" dirty="0"/>
          </a:p>
        </p:txBody>
      </p:sp>
      <p:sp>
        <p:nvSpPr>
          <p:cNvPr id="7" name="Slide Number Placeholder 2">
            <a:extLst>
              <a:ext uri="{FF2B5EF4-FFF2-40B4-BE49-F238E27FC236}">
                <a16:creationId xmlns:a16="http://schemas.microsoft.com/office/drawing/2014/main" id="{1E61D8A6-CD89-4C7C-9656-F0D782CBDE0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37</a:t>
            </a:fld>
            <a:endParaRPr lang="vi-VN" sz="1400" dirty="0">
              <a:latin typeface="+mj-lt"/>
            </a:endParaRPr>
          </a:p>
        </p:txBody>
      </p:sp>
      <p:sp>
        <p:nvSpPr>
          <p:cNvPr id="8" name="TextBox 7">
            <a:extLst>
              <a:ext uri="{FF2B5EF4-FFF2-40B4-BE49-F238E27FC236}">
                <a16:creationId xmlns:a16="http://schemas.microsoft.com/office/drawing/2014/main" id="{E747BC60-7656-427F-8891-8EED615AA609}"/>
              </a:ext>
            </a:extLst>
          </p:cNvPr>
          <p:cNvSpPr txBox="1"/>
          <p:nvPr/>
        </p:nvSpPr>
        <p:spPr>
          <a:xfrm>
            <a:off x="1403648" y="1779662"/>
            <a:ext cx="736099" cy="369332"/>
          </a:xfrm>
          <a:prstGeom prst="rect">
            <a:avLst/>
          </a:prstGeom>
          <a:solidFill>
            <a:schemeClr val="accent1">
              <a:lumMod val="60000"/>
              <a:lumOff val="40000"/>
            </a:schemeClr>
          </a:solidFill>
        </p:spPr>
        <p:txBody>
          <a:bodyPr wrap="none" rtlCol="0">
            <a:spAutoFit/>
          </a:bodyPr>
          <a:lstStyle/>
          <a:p>
            <a:r>
              <a:rPr lang="en-US" dirty="0"/>
              <a:t>SCST</a:t>
            </a:r>
          </a:p>
        </p:txBody>
      </p:sp>
      <p:sp>
        <p:nvSpPr>
          <p:cNvPr id="9" name="TextBox 8">
            <a:extLst>
              <a:ext uri="{FF2B5EF4-FFF2-40B4-BE49-F238E27FC236}">
                <a16:creationId xmlns:a16="http://schemas.microsoft.com/office/drawing/2014/main" id="{8587DFA5-5AC8-4EC4-98C6-99FD8C347173}"/>
              </a:ext>
            </a:extLst>
          </p:cNvPr>
          <p:cNvSpPr txBox="1"/>
          <p:nvPr/>
        </p:nvSpPr>
        <p:spPr>
          <a:xfrm>
            <a:off x="5580112" y="1015784"/>
            <a:ext cx="1845377" cy="369332"/>
          </a:xfrm>
          <a:prstGeom prst="rect">
            <a:avLst/>
          </a:prstGeom>
          <a:solidFill>
            <a:schemeClr val="accent3">
              <a:lumMod val="60000"/>
              <a:lumOff val="40000"/>
            </a:schemeClr>
          </a:solidFill>
          <a:ln>
            <a:solidFill>
              <a:schemeClr val="accent3">
                <a:lumMod val="60000"/>
                <a:lumOff val="40000"/>
              </a:schemeClr>
            </a:solidFill>
          </a:ln>
        </p:spPr>
        <p:txBody>
          <a:bodyPr wrap="none" rtlCol="0">
            <a:spAutoFit/>
          </a:bodyPr>
          <a:lstStyle/>
          <a:p>
            <a:r>
              <a:rPr lang="en-US" dirty="0"/>
              <a:t>Image Captioning</a:t>
            </a:r>
          </a:p>
        </p:txBody>
      </p:sp>
      <p:sp>
        <p:nvSpPr>
          <p:cNvPr id="10" name="TextBox 9">
            <a:extLst>
              <a:ext uri="{FF2B5EF4-FFF2-40B4-BE49-F238E27FC236}">
                <a16:creationId xmlns:a16="http://schemas.microsoft.com/office/drawing/2014/main" id="{1089DA74-65A0-4A31-B306-86AAD89527D8}"/>
              </a:ext>
            </a:extLst>
          </p:cNvPr>
          <p:cNvSpPr txBox="1"/>
          <p:nvPr/>
        </p:nvSpPr>
        <p:spPr>
          <a:xfrm>
            <a:off x="5580112" y="2280570"/>
            <a:ext cx="1845376" cy="369332"/>
          </a:xfrm>
          <a:prstGeom prst="rect">
            <a:avLst/>
          </a:prstGeom>
          <a:solidFill>
            <a:schemeClr val="accent3">
              <a:lumMod val="60000"/>
              <a:lumOff val="40000"/>
            </a:schemeClr>
          </a:solidFill>
        </p:spPr>
        <p:txBody>
          <a:bodyPr wrap="square" rtlCol="0">
            <a:spAutoFit/>
          </a:bodyPr>
          <a:lstStyle/>
          <a:p>
            <a:r>
              <a:rPr lang="en-US" dirty="0"/>
              <a:t>NLP Chatbot</a:t>
            </a:r>
          </a:p>
        </p:txBody>
      </p:sp>
      <p:cxnSp>
        <p:nvCxnSpPr>
          <p:cNvPr id="12" name="Straight Arrow Connector 11">
            <a:extLst>
              <a:ext uri="{FF2B5EF4-FFF2-40B4-BE49-F238E27FC236}">
                <a16:creationId xmlns:a16="http://schemas.microsoft.com/office/drawing/2014/main" id="{8B82D2CA-F5B6-42ED-B6ED-5A7E3461E78A}"/>
              </a:ext>
            </a:extLst>
          </p:cNvPr>
          <p:cNvCxnSpPr>
            <a:stCxn id="8" idx="3"/>
            <a:endCxn id="9" idx="1"/>
          </p:cNvCxnSpPr>
          <p:nvPr/>
        </p:nvCxnSpPr>
        <p:spPr>
          <a:xfrm flipV="1">
            <a:off x="2139747" y="1200450"/>
            <a:ext cx="3440365" cy="763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1CD8449-EE6B-427B-B1C7-DC8130B01521}"/>
              </a:ext>
            </a:extLst>
          </p:cNvPr>
          <p:cNvSpPr txBox="1"/>
          <p:nvPr/>
        </p:nvSpPr>
        <p:spPr>
          <a:xfrm rot="20818717">
            <a:off x="2658442" y="1193196"/>
            <a:ext cx="2376264" cy="369332"/>
          </a:xfrm>
          <a:prstGeom prst="rect">
            <a:avLst/>
          </a:prstGeom>
          <a:noFill/>
        </p:spPr>
        <p:txBody>
          <a:bodyPr wrap="square" rtlCol="0">
            <a:spAutoFit/>
          </a:bodyPr>
          <a:lstStyle/>
          <a:p>
            <a:r>
              <a:rPr lang="en-US" dirty="0"/>
              <a:t>Successfully applied</a:t>
            </a:r>
          </a:p>
        </p:txBody>
      </p:sp>
      <p:cxnSp>
        <p:nvCxnSpPr>
          <p:cNvPr id="16" name="Straight Arrow Connector 15">
            <a:extLst>
              <a:ext uri="{FF2B5EF4-FFF2-40B4-BE49-F238E27FC236}">
                <a16:creationId xmlns:a16="http://schemas.microsoft.com/office/drawing/2014/main" id="{897A6448-6939-4E9D-BDB6-26A8D2D07D90}"/>
              </a:ext>
            </a:extLst>
          </p:cNvPr>
          <p:cNvCxnSpPr>
            <a:cxnSpLocks/>
            <a:stCxn id="8" idx="3"/>
            <a:endCxn id="10" idx="1"/>
          </p:cNvCxnSpPr>
          <p:nvPr/>
        </p:nvCxnSpPr>
        <p:spPr>
          <a:xfrm>
            <a:off x="2139747" y="1964328"/>
            <a:ext cx="3440365" cy="50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27B743E-BEFA-467E-AEDF-F5E2F1C6307B}"/>
              </a:ext>
            </a:extLst>
          </p:cNvPr>
          <p:cNvSpPr txBox="1"/>
          <p:nvPr/>
        </p:nvSpPr>
        <p:spPr>
          <a:xfrm rot="525558">
            <a:off x="2890111" y="2231512"/>
            <a:ext cx="2376264" cy="369332"/>
          </a:xfrm>
          <a:prstGeom prst="rect">
            <a:avLst/>
          </a:prstGeom>
          <a:noFill/>
        </p:spPr>
        <p:txBody>
          <a:bodyPr wrap="square" rtlCol="0">
            <a:spAutoFit/>
          </a:bodyPr>
          <a:lstStyle/>
          <a:p>
            <a:r>
              <a:rPr lang="en-US" dirty="0"/>
              <a:t>Successfully applied</a:t>
            </a:r>
          </a:p>
        </p:txBody>
      </p:sp>
      <p:sp>
        <p:nvSpPr>
          <p:cNvPr id="21" name="TextBox 20">
            <a:extLst>
              <a:ext uri="{FF2B5EF4-FFF2-40B4-BE49-F238E27FC236}">
                <a16:creationId xmlns:a16="http://schemas.microsoft.com/office/drawing/2014/main" id="{3D4B4953-15F4-43A0-9662-22A152606A9F}"/>
              </a:ext>
            </a:extLst>
          </p:cNvPr>
          <p:cNvSpPr txBox="1"/>
          <p:nvPr/>
        </p:nvSpPr>
        <p:spPr>
          <a:xfrm rot="531209">
            <a:off x="3383867" y="2010060"/>
            <a:ext cx="2376264" cy="369332"/>
          </a:xfrm>
          <a:prstGeom prst="rect">
            <a:avLst/>
          </a:prstGeom>
          <a:noFill/>
        </p:spPr>
        <p:txBody>
          <a:bodyPr wrap="square" rtlCol="0">
            <a:spAutoFit/>
          </a:bodyPr>
          <a:lstStyle/>
          <a:p>
            <a:r>
              <a:rPr lang="en-US" dirty="0"/>
              <a:t>In this thesis</a:t>
            </a:r>
          </a:p>
        </p:txBody>
      </p:sp>
      <p:sp>
        <p:nvSpPr>
          <p:cNvPr id="25" name="TextBox 24">
            <a:extLst>
              <a:ext uri="{FF2B5EF4-FFF2-40B4-BE49-F238E27FC236}">
                <a16:creationId xmlns:a16="http://schemas.microsoft.com/office/drawing/2014/main" id="{741AFDBA-A681-45DA-9102-6D6F22754FB3}"/>
              </a:ext>
            </a:extLst>
          </p:cNvPr>
          <p:cNvSpPr txBox="1"/>
          <p:nvPr/>
        </p:nvSpPr>
        <p:spPr>
          <a:xfrm>
            <a:off x="1957158" y="3323934"/>
            <a:ext cx="3281668" cy="369332"/>
          </a:xfrm>
          <a:prstGeom prst="rect">
            <a:avLst/>
          </a:prstGeom>
          <a:solidFill>
            <a:schemeClr val="accent3">
              <a:lumMod val="40000"/>
              <a:lumOff val="60000"/>
            </a:schemeClr>
          </a:solidFill>
        </p:spPr>
        <p:txBody>
          <a:bodyPr wrap="none" rtlCol="0">
            <a:spAutoFit/>
          </a:bodyPr>
          <a:lstStyle/>
          <a:p>
            <a:r>
              <a:rPr lang="en-US" dirty="0"/>
              <a:t>Answer question from user input </a:t>
            </a:r>
          </a:p>
        </p:txBody>
      </p:sp>
      <p:cxnSp>
        <p:nvCxnSpPr>
          <p:cNvPr id="27" name="Straight Arrow Connector 26">
            <a:extLst>
              <a:ext uri="{FF2B5EF4-FFF2-40B4-BE49-F238E27FC236}">
                <a16:creationId xmlns:a16="http://schemas.microsoft.com/office/drawing/2014/main" id="{D781469A-FC73-4B43-9B90-E4FCA2EA8B90}"/>
              </a:ext>
            </a:extLst>
          </p:cNvPr>
          <p:cNvCxnSpPr>
            <a:stCxn id="10" idx="2"/>
            <a:endCxn id="25" idx="0"/>
          </p:cNvCxnSpPr>
          <p:nvPr/>
        </p:nvCxnSpPr>
        <p:spPr>
          <a:xfrm flipH="1">
            <a:off x="3597992" y="2649902"/>
            <a:ext cx="2904808" cy="674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622852"/>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t>Tham Khảo</a:t>
            </a:r>
            <a:endParaRPr lang="ko-KR" altLang="en-US"/>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715770"/>
            <a:ext cx="9036496" cy="3754874"/>
          </a:xfrm>
          <a:prstGeom prst="rect">
            <a:avLst/>
          </a:prstGeom>
          <a:noFill/>
        </p:spPr>
        <p:txBody>
          <a:bodyPr wrap="square" rtlCol="0">
            <a:spAutoFit/>
          </a:bodyPr>
          <a:lstStyle/>
          <a:p>
            <a:pPr algn="just"/>
            <a:r>
              <a:rPr lang="en-US" sz="1400" dirty="0">
                <a:latin typeface="+mj-lt"/>
              </a:rPr>
              <a:t>1. </a:t>
            </a:r>
            <a:r>
              <a:rPr lang="en-US" sz="1400" dirty="0" err="1">
                <a:latin typeface="+mj-lt"/>
              </a:rPr>
              <a:t>Ranzato</a:t>
            </a:r>
            <a:r>
              <a:rPr lang="en-US" sz="1400" dirty="0">
                <a:latin typeface="+mj-lt"/>
              </a:rPr>
              <a:t>, M. A., Chopra, S., </a:t>
            </a:r>
            <a:r>
              <a:rPr lang="en-US" sz="1400" dirty="0" err="1">
                <a:latin typeface="+mj-lt"/>
              </a:rPr>
              <a:t>Auli</a:t>
            </a:r>
            <a:r>
              <a:rPr lang="en-US" sz="1400" dirty="0">
                <a:latin typeface="+mj-lt"/>
              </a:rPr>
              <a:t>, M., &amp; Zaremba, W., "Sequence level training with recurrent neural networks," </a:t>
            </a:r>
            <a:r>
              <a:rPr lang="en-US" sz="1400" dirty="0" err="1">
                <a:latin typeface="+mj-lt"/>
              </a:rPr>
              <a:t>arXiv</a:t>
            </a:r>
            <a:r>
              <a:rPr lang="en-US" sz="1400" dirty="0">
                <a:latin typeface="+mj-lt"/>
              </a:rPr>
              <a:t> preprint arXiv:1511.06732., 2015.</a:t>
            </a:r>
          </a:p>
          <a:p>
            <a:pPr algn="just"/>
            <a:endParaRPr lang="vi-VN" sz="1400" dirty="0">
              <a:latin typeface="+mj-lt"/>
              <a:ea typeface="Times New Roman" panose="02020603050405020304" pitchFamily="18" charset="0"/>
            </a:endParaRPr>
          </a:p>
          <a:p>
            <a:pPr algn="just"/>
            <a:r>
              <a:rPr lang="en-US" sz="1400" dirty="0">
                <a:latin typeface="+mj-lt"/>
              </a:rPr>
              <a:t>2. Rennie, S. J., </a:t>
            </a:r>
            <a:r>
              <a:rPr lang="en-US" sz="1400" dirty="0" err="1">
                <a:latin typeface="+mj-lt"/>
              </a:rPr>
              <a:t>Marcheret</a:t>
            </a:r>
            <a:r>
              <a:rPr lang="en-US" sz="1400" dirty="0">
                <a:latin typeface="+mj-lt"/>
              </a:rPr>
              <a:t>, E., </a:t>
            </a:r>
            <a:r>
              <a:rPr lang="en-US" sz="1400" dirty="0" err="1">
                <a:latin typeface="+mj-lt"/>
              </a:rPr>
              <a:t>Mroueh</a:t>
            </a:r>
            <a:r>
              <a:rPr lang="en-US" sz="1400" dirty="0">
                <a:latin typeface="+mj-lt"/>
              </a:rPr>
              <a:t>, Y., Ross, J., &amp; Goel, V, "Self-critical sequence training for image captioning," Proceedings of the IEEE Conference on Computer Vision and Pattern Recognition, pp. 7008-7024, 2017. </a:t>
            </a:r>
          </a:p>
          <a:p>
            <a:pPr algn="just"/>
            <a:endParaRPr lang="en-US" sz="1400" dirty="0">
              <a:latin typeface="+mj-lt"/>
            </a:endParaRPr>
          </a:p>
          <a:p>
            <a:pPr algn="just"/>
            <a:r>
              <a:rPr lang="en-US" sz="1400" dirty="0">
                <a:latin typeface="+mj-lt"/>
              </a:rPr>
              <a:t>3. </a:t>
            </a:r>
            <a:r>
              <a:rPr lang="en-US" sz="1400" dirty="0" err="1">
                <a:latin typeface="+mj-lt"/>
              </a:rPr>
              <a:t>Sutskever</a:t>
            </a:r>
            <a:r>
              <a:rPr lang="en-US" sz="1400" dirty="0">
                <a:latin typeface="+mj-lt"/>
              </a:rPr>
              <a:t>, I., </a:t>
            </a:r>
            <a:r>
              <a:rPr lang="en-US" sz="1400" dirty="0" err="1">
                <a:latin typeface="+mj-lt"/>
              </a:rPr>
              <a:t>Vinyals</a:t>
            </a:r>
            <a:r>
              <a:rPr lang="en-US" sz="1400" dirty="0">
                <a:latin typeface="+mj-lt"/>
              </a:rPr>
              <a:t>, O., &amp; Le, Q. V., "Sequence to sequence learning with neural networks," Advances in neural information processing systems, pp. 3104-3112, 2014. </a:t>
            </a:r>
          </a:p>
          <a:p>
            <a:pPr algn="just"/>
            <a:endParaRPr lang="en-US" sz="1400" dirty="0">
              <a:latin typeface="+mj-lt"/>
            </a:endParaRPr>
          </a:p>
          <a:p>
            <a:pPr algn="just"/>
            <a:r>
              <a:rPr lang="en-US" sz="1400" dirty="0">
                <a:latin typeface="+mj-lt"/>
              </a:rPr>
              <a:t>4. </a:t>
            </a:r>
            <a:r>
              <a:rPr lang="en-US" sz="1400" dirty="0" err="1">
                <a:latin typeface="+mj-lt"/>
              </a:rPr>
              <a:t>Sordoni</a:t>
            </a:r>
            <a:r>
              <a:rPr lang="en-US" sz="1400" dirty="0">
                <a:latin typeface="+mj-lt"/>
              </a:rPr>
              <a:t>, A., Galley, M., </a:t>
            </a:r>
            <a:r>
              <a:rPr lang="en-US" sz="1400" dirty="0" err="1">
                <a:latin typeface="+mj-lt"/>
              </a:rPr>
              <a:t>Auli</a:t>
            </a:r>
            <a:r>
              <a:rPr lang="en-US" sz="1400" dirty="0">
                <a:latin typeface="+mj-lt"/>
              </a:rPr>
              <a:t>, M., Brockett, C., Ji, Y., Mitchell, M., ... &amp; Dolan, B., "A neural network approach to context-sensitive generation of conversational responses," </a:t>
            </a:r>
            <a:r>
              <a:rPr lang="en-US" sz="1400" dirty="0" err="1">
                <a:latin typeface="+mj-lt"/>
              </a:rPr>
              <a:t>arXiv</a:t>
            </a:r>
            <a:r>
              <a:rPr lang="en-US" sz="1400" dirty="0">
                <a:latin typeface="+mj-lt"/>
              </a:rPr>
              <a:t> preprint arXiv:1506.06714., 2015. </a:t>
            </a:r>
          </a:p>
          <a:p>
            <a:pPr algn="just"/>
            <a:endParaRPr lang="en-US" sz="1400" dirty="0">
              <a:latin typeface="+mj-lt"/>
            </a:endParaRPr>
          </a:p>
          <a:p>
            <a:pPr algn="just"/>
            <a:r>
              <a:rPr lang="en-US" sz="1400" dirty="0">
                <a:latin typeface="+mj-lt"/>
              </a:rPr>
              <a:t>5. Ritter, A., Cherry, C., &amp; Dolan, W. B., "Data-driven response generation in social media," Proceedings of the conference on empirical methods in natural language processing, pp. 583-593, 2011. </a:t>
            </a:r>
          </a:p>
          <a:p>
            <a:pPr algn="just"/>
            <a:endParaRPr lang="en-US" sz="1400" dirty="0">
              <a:latin typeface="+mj-lt"/>
            </a:endParaRPr>
          </a:p>
          <a:p>
            <a:pPr algn="just"/>
            <a:r>
              <a:rPr lang="en-US" sz="1400" dirty="0">
                <a:latin typeface="+mj-lt"/>
              </a:rPr>
              <a:t>6. </a:t>
            </a:r>
            <a:r>
              <a:rPr lang="en-US" sz="1400" dirty="0" err="1">
                <a:latin typeface="+mj-lt"/>
              </a:rPr>
              <a:t>Serban</a:t>
            </a:r>
            <a:r>
              <a:rPr lang="en-US" sz="1400" dirty="0">
                <a:latin typeface="+mj-lt"/>
              </a:rPr>
              <a:t>, I. V., </a:t>
            </a:r>
            <a:r>
              <a:rPr lang="en-US" sz="1400" dirty="0" err="1">
                <a:latin typeface="+mj-lt"/>
              </a:rPr>
              <a:t>Sordoni</a:t>
            </a:r>
            <a:r>
              <a:rPr lang="en-US" sz="1400" dirty="0">
                <a:latin typeface="+mj-lt"/>
              </a:rPr>
              <a:t>, A., </a:t>
            </a:r>
            <a:r>
              <a:rPr lang="en-US" sz="1400" dirty="0" err="1">
                <a:latin typeface="+mj-lt"/>
              </a:rPr>
              <a:t>Bengio</a:t>
            </a:r>
            <a:r>
              <a:rPr lang="en-US" sz="1400" dirty="0">
                <a:latin typeface="+mj-lt"/>
              </a:rPr>
              <a:t>, Y., Courville, A., &amp; </a:t>
            </a:r>
            <a:r>
              <a:rPr lang="en-US" sz="1400" dirty="0" err="1">
                <a:latin typeface="+mj-lt"/>
              </a:rPr>
              <a:t>Pineau</a:t>
            </a:r>
            <a:r>
              <a:rPr lang="en-US" sz="1400" dirty="0">
                <a:latin typeface="+mj-lt"/>
              </a:rPr>
              <a:t>, J. , "Building end-to-end dialogue systems using generative hierarchical neural network models," Thirtieth AAAI Conference on Artificial Intelligence, 2016. </a:t>
            </a:r>
          </a:p>
        </p:txBody>
      </p:sp>
      <p:sp>
        <p:nvSpPr>
          <p:cNvPr id="5" name="Slide Number Placeholder 2">
            <a:extLst>
              <a:ext uri="{FF2B5EF4-FFF2-40B4-BE49-F238E27FC236}">
                <a16:creationId xmlns:a16="http://schemas.microsoft.com/office/drawing/2014/main" id="{9CD6651F-0176-437F-9C0D-23B258C4FD9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38</a:t>
            </a:fld>
            <a:endParaRPr lang="vi-VN" sz="1400" dirty="0">
              <a:latin typeface="+mj-lt"/>
            </a:endParaRP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48249" y="1779662"/>
            <a:ext cx="6447501" cy="1178222"/>
          </a:xfrm>
        </p:spPr>
        <p:txBody>
          <a:bodyPr>
            <a:normAutofit/>
          </a:bodyPr>
          <a:lstStyle/>
          <a:p>
            <a:pPr algn="ctr"/>
            <a:r>
              <a:rPr lang="en-US" altLang="ko-KR" sz="2800" b="1" dirty="0" err="1">
                <a:latin typeface="Georgia" panose="02040502050405020303" pitchFamily="18" charset="0"/>
              </a:rPr>
              <a:t>Cảm</a:t>
            </a:r>
            <a:r>
              <a:rPr lang="en-US" altLang="ko-KR" sz="2800" b="1" dirty="0">
                <a:latin typeface="Georgia" panose="02040502050405020303" pitchFamily="18" charset="0"/>
              </a:rPr>
              <a:t> </a:t>
            </a:r>
            <a:r>
              <a:rPr lang="vi-VN" altLang="ko-KR" sz="2800" b="1" dirty="0">
                <a:latin typeface="Georgia" panose="02040502050405020303" pitchFamily="18" charset="0"/>
              </a:rPr>
              <a:t>ơ</a:t>
            </a:r>
            <a:r>
              <a:rPr lang="en-US" altLang="ko-KR" sz="2800" b="1" dirty="0">
                <a:latin typeface="Georgia" panose="02040502050405020303" pitchFamily="18" charset="0"/>
              </a:rPr>
              <a:t>n </a:t>
            </a:r>
            <a:r>
              <a:rPr lang="en-US" altLang="ko-KR" sz="2800" b="1" dirty="0" err="1">
                <a:latin typeface="Georgia" panose="02040502050405020303" pitchFamily="18" charset="0"/>
              </a:rPr>
              <a:t>mọi</a:t>
            </a:r>
            <a:r>
              <a:rPr lang="en-US" altLang="ko-KR" sz="2800" b="1" dirty="0">
                <a:latin typeface="Georgia" panose="02040502050405020303" pitchFamily="18" charset="0"/>
              </a:rPr>
              <a:t> ng</a:t>
            </a:r>
            <a:r>
              <a:rPr lang="vi-VN" altLang="ko-KR" sz="2800" b="1" dirty="0">
                <a:latin typeface="Georgia" panose="02040502050405020303" pitchFamily="18" charset="0"/>
              </a:rPr>
              <a:t>ư</a:t>
            </a:r>
            <a:r>
              <a:rPr lang="en-US" altLang="ko-KR" sz="2800" b="1" dirty="0" err="1">
                <a:latin typeface="Georgia" panose="02040502050405020303" pitchFamily="18" charset="0"/>
              </a:rPr>
              <a:t>ời</a:t>
            </a:r>
            <a:r>
              <a:rPr lang="en-US" altLang="ko-KR" sz="2800" b="1" dirty="0">
                <a:latin typeface="Georgia" panose="02040502050405020303" pitchFamily="18" charset="0"/>
              </a:rPr>
              <a:t> </a:t>
            </a:r>
            <a:r>
              <a:rPr lang="en-US" altLang="ko-KR" sz="2800" b="1" dirty="0" err="1">
                <a:latin typeface="Georgia" panose="02040502050405020303" pitchFamily="18" charset="0"/>
              </a:rPr>
              <a:t>đã</a:t>
            </a:r>
            <a:r>
              <a:rPr lang="en-US" altLang="ko-KR" sz="2800" b="1" dirty="0">
                <a:latin typeface="Georgia" panose="02040502050405020303" pitchFamily="18" charset="0"/>
              </a:rPr>
              <a:t> </a:t>
            </a:r>
            <a:r>
              <a:rPr lang="en-US" altLang="ko-KR" sz="2800" b="1" dirty="0" err="1">
                <a:latin typeface="Georgia" panose="02040502050405020303" pitchFamily="18" charset="0"/>
              </a:rPr>
              <a:t>lắng</a:t>
            </a:r>
            <a:r>
              <a:rPr lang="en-US" altLang="ko-KR" sz="2800" b="1" dirty="0">
                <a:latin typeface="Georgia" panose="02040502050405020303" pitchFamily="18" charset="0"/>
              </a:rPr>
              <a:t> </a:t>
            </a:r>
            <a:r>
              <a:rPr lang="en-US" altLang="ko-KR" sz="2800" b="1" dirty="0" err="1">
                <a:latin typeface="Georgia" panose="02040502050405020303" pitchFamily="18" charset="0"/>
              </a:rPr>
              <a:t>nghe</a:t>
            </a:r>
            <a:endParaRPr lang="ko-KR" altLang="en-US" sz="2800" b="1" dirty="0">
              <a:latin typeface="Georgia" panose="02040502050405020303" pitchFamily="18" charset="0"/>
            </a:endParaRPr>
          </a:p>
        </p:txBody>
      </p:sp>
      <p:sp>
        <p:nvSpPr>
          <p:cNvPr id="4" name="Slide Number Placeholder 2">
            <a:extLst>
              <a:ext uri="{FF2B5EF4-FFF2-40B4-BE49-F238E27FC236}">
                <a16:creationId xmlns:a16="http://schemas.microsoft.com/office/drawing/2014/main" id="{B005B0EA-8541-4350-9647-CD9F7E52CBC3}"/>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pPr/>
              <a:t>39</a:t>
            </a:fld>
            <a:endParaRPr lang="vi-VN" sz="14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Mở Đầu</a:t>
            </a:r>
            <a:endParaRPr lang="ko-KR" alt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latin typeface="Times New Roman" panose="02020603050405020304" pitchFamily="18" charset="0"/>
                <a:cs typeface="Times New Roman" panose="02020603050405020304" pitchFamily="18" charset="0"/>
              </a:rPr>
              <a:t>Tính</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cấp</a:t>
            </a:r>
            <a:r>
              <a:rPr lang="en-US" altLang="ko-KR" sz="2400" b="1" dirty="0">
                <a:latin typeface="Times New Roman" panose="02020603050405020304" pitchFamily="18" charset="0"/>
                <a:cs typeface="Times New Roman" panose="02020603050405020304" pitchFamily="18" charset="0"/>
              </a:rPr>
              <a:t> </a:t>
            </a:r>
          </a:p>
          <a:p>
            <a:pPr algn="ctr"/>
            <a:r>
              <a:rPr lang="en-US" altLang="ko-KR" sz="2400" b="1" dirty="0" err="1">
                <a:latin typeface="Times New Roman" panose="02020603050405020304" pitchFamily="18" charset="0"/>
                <a:cs typeface="Times New Roman" panose="02020603050405020304" pitchFamily="18" charset="0"/>
              </a:rPr>
              <a:t>thiết</a:t>
            </a:r>
            <a:endParaRPr lang="ko-KR" altLang="en-US" sz="2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1191975" y="1647441"/>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822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1" name="Slide Number Placeholder 2">
            <a:extLst>
              <a:ext uri="{FF2B5EF4-FFF2-40B4-BE49-F238E27FC236}">
                <a16:creationId xmlns:a16="http://schemas.microsoft.com/office/drawing/2014/main" id="{F8C668B4-A174-485D-B4FF-E63E0AF2B0B2}"/>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4</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500"/>
                                        <p:tgtEl>
                                          <p:spTgt spid="2">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What is BLEU</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40</a:t>
            </a:fld>
            <a:endParaRPr lang="vi-VN" sz="1400" dirty="0">
              <a:latin typeface="+mj-lt"/>
            </a:endParaRPr>
          </a:p>
        </p:txBody>
      </p:sp>
      <p:sp>
        <p:nvSpPr>
          <p:cNvPr id="4" name="TextBox 3">
            <a:extLst>
              <a:ext uri="{FF2B5EF4-FFF2-40B4-BE49-F238E27FC236}">
                <a16:creationId xmlns:a16="http://schemas.microsoft.com/office/drawing/2014/main" id="{420FB75A-ED94-44DE-89EE-6DD625A53CA2}"/>
              </a:ext>
            </a:extLst>
          </p:cNvPr>
          <p:cNvSpPr txBox="1"/>
          <p:nvPr/>
        </p:nvSpPr>
        <p:spPr>
          <a:xfrm>
            <a:off x="3298830" y="1566624"/>
            <a:ext cx="902811" cy="369332"/>
          </a:xfrm>
          <a:prstGeom prst="rect">
            <a:avLst/>
          </a:prstGeom>
          <a:solidFill>
            <a:schemeClr val="accent1">
              <a:lumMod val="60000"/>
              <a:lumOff val="40000"/>
            </a:schemeClr>
          </a:solidFill>
        </p:spPr>
        <p:txBody>
          <a:bodyPr wrap="none" rtlCol="0">
            <a:spAutoFit/>
          </a:bodyPr>
          <a:lstStyle/>
          <a:p>
            <a:r>
              <a:rPr lang="en-US" dirty="0"/>
              <a:t>N-gram</a:t>
            </a:r>
          </a:p>
        </p:txBody>
      </p:sp>
      <p:sp>
        <p:nvSpPr>
          <p:cNvPr id="6" name="TextBox 5">
            <a:extLst>
              <a:ext uri="{FF2B5EF4-FFF2-40B4-BE49-F238E27FC236}">
                <a16:creationId xmlns:a16="http://schemas.microsoft.com/office/drawing/2014/main" id="{F685E916-B83E-41FF-8F89-6D8BE684E3F7}"/>
              </a:ext>
            </a:extLst>
          </p:cNvPr>
          <p:cNvSpPr txBox="1"/>
          <p:nvPr/>
        </p:nvSpPr>
        <p:spPr>
          <a:xfrm>
            <a:off x="1475656" y="1566624"/>
            <a:ext cx="787395" cy="369332"/>
          </a:xfrm>
          <a:prstGeom prst="rect">
            <a:avLst/>
          </a:prstGeom>
          <a:solidFill>
            <a:schemeClr val="accent2">
              <a:lumMod val="60000"/>
              <a:lumOff val="40000"/>
            </a:schemeClr>
          </a:solidFill>
        </p:spPr>
        <p:txBody>
          <a:bodyPr wrap="none" rtlCol="0">
            <a:spAutoFit/>
          </a:bodyPr>
          <a:lstStyle/>
          <a:p>
            <a:r>
              <a:rPr lang="en-US" dirty="0"/>
              <a:t>BLEU</a:t>
            </a:r>
          </a:p>
        </p:txBody>
      </p:sp>
      <p:sp>
        <p:nvSpPr>
          <p:cNvPr id="7" name="TextBox 6">
            <a:extLst>
              <a:ext uri="{FF2B5EF4-FFF2-40B4-BE49-F238E27FC236}">
                <a16:creationId xmlns:a16="http://schemas.microsoft.com/office/drawing/2014/main" id="{37B15A01-40AB-49F1-AC47-4575D29033B8}"/>
              </a:ext>
            </a:extLst>
          </p:cNvPr>
          <p:cNvSpPr txBox="1"/>
          <p:nvPr/>
        </p:nvSpPr>
        <p:spPr>
          <a:xfrm>
            <a:off x="4942360" y="1227924"/>
            <a:ext cx="1903085" cy="369332"/>
          </a:xfrm>
          <a:prstGeom prst="rect">
            <a:avLst/>
          </a:prstGeom>
          <a:solidFill>
            <a:schemeClr val="accent3">
              <a:lumMod val="60000"/>
              <a:lumOff val="40000"/>
            </a:schemeClr>
          </a:solidFill>
        </p:spPr>
        <p:txBody>
          <a:bodyPr wrap="none" rtlCol="0">
            <a:spAutoFit/>
          </a:bodyPr>
          <a:lstStyle/>
          <a:p>
            <a:r>
              <a:rPr lang="en-US" dirty="0" err="1"/>
              <a:t>Ouput</a:t>
            </a:r>
            <a:r>
              <a:rPr lang="en-US" dirty="0"/>
              <a:t> from model</a:t>
            </a:r>
          </a:p>
        </p:txBody>
      </p:sp>
      <p:sp>
        <p:nvSpPr>
          <p:cNvPr id="9" name="TextBox 8">
            <a:extLst>
              <a:ext uri="{FF2B5EF4-FFF2-40B4-BE49-F238E27FC236}">
                <a16:creationId xmlns:a16="http://schemas.microsoft.com/office/drawing/2014/main" id="{F937A505-2F08-4884-B752-25F5308201A8}"/>
              </a:ext>
            </a:extLst>
          </p:cNvPr>
          <p:cNvSpPr txBox="1"/>
          <p:nvPr/>
        </p:nvSpPr>
        <p:spPr>
          <a:xfrm>
            <a:off x="4942360" y="1877963"/>
            <a:ext cx="1903085" cy="369332"/>
          </a:xfrm>
          <a:prstGeom prst="rect">
            <a:avLst/>
          </a:prstGeom>
          <a:solidFill>
            <a:schemeClr val="accent3">
              <a:lumMod val="60000"/>
              <a:lumOff val="40000"/>
            </a:schemeClr>
          </a:solidFill>
          <a:ln>
            <a:solidFill>
              <a:schemeClr val="accent3">
                <a:lumMod val="60000"/>
                <a:lumOff val="40000"/>
              </a:schemeClr>
            </a:solidFill>
          </a:ln>
        </p:spPr>
        <p:txBody>
          <a:bodyPr wrap="square" rtlCol="0">
            <a:spAutoFit/>
          </a:bodyPr>
          <a:lstStyle/>
          <a:p>
            <a:r>
              <a:rPr lang="en-US" dirty="0"/>
              <a:t>Reference </a:t>
            </a:r>
            <a:r>
              <a:rPr lang="en-US" dirty="0" err="1"/>
              <a:t>Ouput</a:t>
            </a:r>
            <a:endParaRPr lang="en-US" dirty="0"/>
          </a:p>
        </p:txBody>
      </p:sp>
      <p:pic>
        <p:nvPicPr>
          <p:cNvPr id="10" name="Picture 9">
            <a:extLst>
              <a:ext uri="{FF2B5EF4-FFF2-40B4-BE49-F238E27FC236}">
                <a16:creationId xmlns:a16="http://schemas.microsoft.com/office/drawing/2014/main" id="{523F353E-40AA-4C29-B17A-F277731CF88C}"/>
              </a:ext>
            </a:extLst>
          </p:cNvPr>
          <p:cNvPicPr>
            <a:picLocks noChangeAspect="1"/>
          </p:cNvPicPr>
          <p:nvPr/>
        </p:nvPicPr>
        <p:blipFill>
          <a:blip r:embed="rId2"/>
          <a:stretch>
            <a:fillRect/>
          </a:stretch>
        </p:blipFill>
        <p:spPr>
          <a:xfrm>
            <a:off x="1115616" y="2803038"/>
            <a:ext cx="7236296" cy="1572232"/>
          </a:xfrm>
          <a:prstGeom prst="rect">
            <a:avLst/>
          </a:prstGeom>
        </p:spPr>
      </p:pic>
    </p:spTree>
    <p:extLst>
      <p:ext uri="{BB962C8B-B14F-4D97-AF65-F5344CB8AC3E}">
        <p14:creationId xmlns:p14="http://schemas.microsoft.com/office/powerpoint/2010/main" val="209907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C11667-F151-433D-B63A-B83D1C1281A3}"/>
              </a:ext>
            </a:extLst>
          </p:cNvPr>
          <p:cNvSpPr>
            <a:spLocks noGrp="1"/>
          </p:cNvSpPr>
          <p:nvPr>
            <p:ph type="body" sz="quarter" idx="10"/>
          </p:nvPr>
        </p:nvSpPr>
        <p:spPr/>
        <p:txBody>
          <a:bodyPr>
            <a:normAutofit fontScale="92500" lnSpcReduction="10000"/>
          </a:bodyPr>
          <a:lstStyle/>
          <a:p>
            <a:r>
              <a:rPr lang="en-US" dirty="0">
                <a:solidFill>
                  <a:schemeClr val="tx1"/>
                </a:solidFill>
              </a:rPr>
              <a:t>Cross Entropy</a:t>
            </a:r>
          </a:p>
        </p:txBody>
      </p:sp>
      <p:sp>
        <p:nvSpPr>
          <p:cNvPr id="5" name="Slide Number Placeholder 2">
            <a:extLst>
              <a:ext uri="{FF2B5EF4-FFF2-40B4-BE49-F238E27FC236}">
                <a16:creationId xmlns:a16="http://schemas.microsoft.com/office/drawing/2014/main" id="{6692A161-1324-40E0-88C4-E393CC2132AD}"/>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41</a:t>
            </a:fld>
            <a:endParaRPr lang="vi-VN" sz="1400" dirty="0">
              <a:latin typeface="+mj-lt"/>
            </a:endParaRPr>
          </a:p>
        </p:txBody>
      </p:sp>
      <p:sp>
        <p:nvSpPr>
          <p:cNvPr id="3" name="TextBox 2">
            <a:extLst>
              <a:ext uri="{FF2B5EF4-FFF2-40B4-BE49-F238E27FC236}">
                <a16:creationId xmlns:a16="http://schemas.microsoft.com/office/drawing/2014/main" id="{DE6F48B0-03FE-4CD7-8827-EE0FF50151B9}"/>
              </a:ext>
            </a:extLst>
          </p:cNvPr>
          <p:cNvSpPr txBox="1"/>
          <p:nvPr/>
        </p:nvSpPr>
        <p:spPr>
          <a:xfrm>
            <a:off x="1547664" y="1381958"/>
            <a:ext cx="6624736" cy="369332"/>
          </a:xfrm>
          <a:prstGeom prst="rect">
            <a:avLst/>
          </a:prstGeom>
          <a:solidFill>
            <a:schemeClr val="accent3">
              <a:lumMod val="40000"/>
              <a:lumOff val="60000"/>
            </a:schemeClr>
          </a:solidFill>
          <a:ln>
            <a:solidFill>
              <a:schemeClr val="accent3">
                <a:lumMod val="60000"/>
                <a:lumOff val="40000"/>
              </a:schemeClr>
            </a:solidFill>
          </a:ln>
        </p:spPr>
        <p:txBody>
          <a:bodyPr wrap="square" rtlCol="0">
            <a:spAutoFit/>
          </a:bodyPr>
          <a:lstStyle/>
          <a:p>
            <a:r>
              <a:rPr lang="en-US" dirty="0"/>
              <a:t>Cross entropy calculate the difference of 2 probability distribution  </a:t>
            </a:r>
          </a:p>
        </p:txBody>
      </p:sp>
      <p:pic>
        <p:nvPicPr>
          <p:cNvPr id="20" name="Picture 19">
            <a:extLst>
              <a:ext uri="{FF2B5EF4-FFF2-40B4-BE49-F238E27FC236}">
                <a16:creationId xmlns:a16="http://schemas.microsoft.com/office/drawing/2014/main" id="{2647AAEE-453B-401F-9D08-0FDFBC99FD0D}"/>
              </a:ext>
            </a:extLst>
          </p:cNvPr>
          <p:cNvPicPr>
            <a:picLocks noChangeAspect="1"/>
          </p:cNvPicPr>
          <p:nvPr/>
        </p:nvPicPr>
        <p:blipFill>
          <a:blip r:embed="rId2"/>
          <a:stretch>
            <a:fillRect/>
          </a:stretch>
        </p:blipFill>
        <p:spPr>
          <a:xfrm>
            <a:off x="3131840" y="2477047"/>
            <a:ext cx="3096057" cy="724001"/>
          </a:xfrm>
          <a:prstGeom prst="rect">
            <a:avLst/>
          </a:prstGeom>
        </p:spPr>
      </p:pic>
      <p:pic>
        <p:nvPicPr>
          <p:cNvPr id="3073" name="DefaultOcx">
            <a:extLst>
              <a:ext uri="{FF2B5EF4-FFF2-40B4-BE49-F238E27FC236}">
                <a16:creationId xmlns:a16="http://schemas.microsoft.com/office/drawing/2014/main" id="{7100CCDB-C51E-482B-A377-E49BE53CCFA0}"/>
              </a:ext>
            </a:extLst>
          </p:cNvPr>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HTMLSelect1">
            <a:extLst>
              <a:ext uri="{FF2B5EF4-FFF2-40B4-BE49-F238E27FC236}">
                <a16:creationId xmlns:a16="http://schemas.microsoft.com/office/drawing/2014/main" id="{008910AE-F8B2-4717-A67F-055E27C82EC3}"/>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HTMLSelect2">
            <a:extLst>
              <a:ext uri="{FF2B5EF4-FFF2-40B4-BE49-F238E27FC236}">
                <a16:creationId xmlns:a16="http://schemas.microsoft.com/office/drawing/2014/main" id="{00F65A72-D51B-48D0-9022-E1D57ECE9477}"/>
              </a:ext>
            </a:extLst>
          </p:cNvPr>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HTMLSelect3">
            <a:extLst>
              <a:ext uri="{FF2B5EF4-FFF2-40B4-BE49-F238E27FC236}">
                <a16:creationId xmlns:a16="http://schemas.microsoft.com/office/drawing/2014/main" id="{04E5E35A-D2A8-4EB8-9C11-C8E2DED213E8}"/>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 cy="2286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12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86870"/>
            <a:ext cx="9144000" cy="576064"/>
          </a:xfrm>
          <a:solidFill>
            <a:schemeClr val="bg2"/>
          </a:solidFill>
        </p:spPr>
        <p:txBody>
          <a:bodyPr>
            <a:normAutofit fontScale="92500" lnSpcReduction="10000"/>
          </a:bodyPr>
          <a:lstStyle/>
          <a:p>
            <a:r>
              <a:rPr lang="en-US" altLang="ko-KR" dirty="0" err="1">
                <a:solidFill>
                  <a:schemeClr val="tx1"/>
                </a:solidFill>
                <a:latin typeface="Times New Roman" panose="02020603050405020304" pitchFamily="18" charset="0"/>
                <a:cs typeface="Times New Roman" panose="02020603050405020304" pitchFamily="18" charset="0"/>
              </a:rPr>
              <a:t>Mở</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Đầu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7472" y="2671331"/>
            <a:ext cx="1295925" cy="830997"/>
          </a:xfrm>
          <a:prstGeom prst="rect">
            <a:avLst/>
          </a:prstGeom>
          <a:solidFill>
            <a:schemeClr val="bg2"/>
          </a:solidFill>
        </p:spPr>
        <p:txBody>
          <a:bodyPr wrap="square" rtlCol="0">
            <a:spAutoFit/>
          </a:bodyPr>
          <a:lstStyle/>
          <a:p>
            <a:pPr algn="ctr"/>
            <a:r>
              <a:rPr lang="en-US" altLang="ko-KR" sz="2400" b="1">
                <a:latin typeface="Times New Roman" panose="02020603050405020304" pitchFamily="18" charset="0"/>
                <a:cs typeface="Times New Roman" panose="02020603050405020304" pitchFamily="18" charset="0"/>
              </a:rPr>
              <a:t>Mục</a:t>
            </a:r>
          </a:p>
          <a:p>
            <a:pPr algn="ctr"/>
            <a:r>
              <a:rPr lang="en-US" altLang="ko-KR" sz="2400" b="1">
                <a:latin typeface="Times New Roman" panose="02020603050405020304" pitchFamily="18" charset="0"/>
                <a:cs typeface="Times New Roman" panose="02020603050405020304" pitchFamily="18" charset="0"/>
              </a:rPr>
              <a:t>tiêu</a:t>
            </a:r>
            <a:endParaRPr lang="ko-KR" alt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1230614" y="1736830"/>
            <a:ext cx="36000" cy="27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solidFill>
            <a:schemeClr val="bg2"/>
          </a:solidFill>
        </p:spPr>
        <p:txBody>
          <a:bodyPr wrap="square" rtlCol="0">
            <a:spAutoFit/>
          </a:bodyPr>
          <a:lstStyle/>
          <a:p>
            <a:pPr marL="342900" indent="-342900">
              <a:buFontTx/>
              <a:buChar char="-"/>
            </a:pPr>
            <a:r>
              <a:rPr lang="en-US" altLang="ko-KR" sz="2400" b="1" dirty="0" err="1">
                <a:latin typeface="Times New Roman" panose="02020603050405020304" pitchFamily="18" charset="0"/>
                <a:cs typeface="Times New Roman" panose="02020603050405020304" pitchFamily="18" charset="0"/>
              </a:rPr>
              <a:t>Nghiên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cứu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sinh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văn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bản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sử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dụng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phương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pháp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học</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tăng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cường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và</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tự</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phê</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bình</a:t>
            </a: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endParaRPr lang="en-US" altLang="ko-KR" sz="2400" b="1" dirty="0">
              <a:latin typeface="Times New Roman" panose="02020603050405020304" pitchFamily="18" charset="0"/>
              <a:cs typeface="Times New Roman" panose="02020603050405020304" pitchFamily="18" charset="0"/>
            </a:endParaRPr>
          </a:p>
          <a:p>
            <a:pPr marL="342900" indent="-342900">
              <a:buFontTx/>
              <a:buChar char="-"/>
            </a:pPr>
            <a:r>
              <a:rPr lang="en-US" altLang="ko-KR" sz="2400" b="1" dirty="0" err="1">
                <a:latin typeface="Times New Roman" panose="02020603050405020304" pitchFamily="18" charset="0"/>
                <a:cs typeface="Times New Roman" panose="02020603050405020304" pitchFamily="18" charset="0"/>
              </a:rPr>
              <a:t>Cài</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đặt</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thử</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nghiệm</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mô</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hình</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trên</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tập</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dữ</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liệu</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tiếng</a:t>
            </a:r>
            <a:r>
              <a:rPr lang="en-US" altLang="ko-KR" sz="2400" b="1" dirty="0">
                <a:latin typeface="Times New Roman" panose="02020603050405020304" pitchFamily="18" charset="0"/>
                <a:cs typeface="Times New Roman" panose="02020603050405020304" pitchFamily="18" charset="0"/>
              </a:rPr>
              <a:t> </a:t>
            </a:r>
            <a:r>
              <a:rPr lang="en-US" altLang="ko-KR" sz="2400" b="1" dirty="0" err="1">
                <a:latin typeface="Times New Roman" panose="02020603050405020304" pitchFamily="18" charset="0"/>
                <a:cs typeface="Times New Roman" panose="02020603050405020304" pitchFamily="18" charset="0"/>
              </a:rPr>
              <a:t>Việt</a:t>
            </a:r>
            <a:endParaRPr lang="ko-KR" altLang="en-US" sz="2400" b="1" dirty="0">
              <a:latin typeface="Times New Roman" panose="02020603050405020304" pitchFamily="18" charset="0"/>
              <a:cs typeface="Times New Roman" panose="02020603050405020304" pitchFamily="18" charset="0"/>
            </a:endParaRPr>
          </a:p>
        </p:txBody>
      </p:sp>
      <p:sp>
        <p:nvSpPr>
          <p:cNvPr id="11" name="Slide Number Placeholder 2">
            <a:extLst>
              <a:ext uri="{FF2B5EF4-FFF2-40B4-BE49-F238E27FC236}">
                <a16:creationId xmlns:a16="http://schemas.microsoft.com/office/drawing/2014/main" id="{71E3528F-D6A0-4D31-9577-D1B657DB83F7}"/>
              </a:ext>
            </a:extLst>
          </p:cNvPr>
          <p:cNvSpPr txBox="1">
            <a:spLocks/>
          </p:cNvSpPr>
          <p:nvPr/>
        </p:nvSpPr>
        <p:spPr>
          <a:xfrm>
            <a:off x="7674171" y="4650807"/>
            <a:ext cx="792088" cy="274637"/>
          </a:xfrm>
          <a:prstGeom prst="rect">
            <a:avLst/>
          </a:prstGeom>
          <a:solidFill>
            <a:schemeClr val="bg2"/>
          </a:solidFill>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Times New Roman" panose="02020603050405020304" pitchFamily="18" charset="0"/>
                <a:cs typeface="Times New Roman" panose="02020603050405020304" pitchFamily="18" charset="0"/>
              </a:rPr>
              <a:pPr/>
              <a:t>5</a:t>
            </a:fld>
            <a:endParaRPr lang="vi-V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fade">
                                      <p:cBhvr>
                                        <p:cTn id="7" dur="500"/>
                                        <p:tgtEl>
                                          <p:spTgt spid="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1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solidFill>
                  <a:schemeClr val="tx1"/>
                </a:solidFill>
              </a:rPr>
              <a:t>Mở Đầu</a:t>
            </a:r>
            <a:endParaRPr lang="ko-KR" altLang="en-US">
              <a:solidFill>
                <a:schemeClr val="tx1"/>
              </a:solidFill>
            </a:endParaRPr>
          </a:p>
        </p:txBody>
      </p:sp>
      <p:sp>
        <p:nvSpPr>
          <p:cNvPr id="13" name="TextBox 12"/>
          <p:cNvSpPr txBox="1"/>
          <p:nvPr/>
        </p:nvSpPr>
        <p:spPr>
          <a:xfrm>
            <a:off x="457648" y="2433603"/>
            <a:ext cx="1295925" cy="1200329"/>
          </a:xfrm>
          <a:prstGeom prst="rect">
            <a:avLst/>
          </a:prstGeom>
          <a:noFill/>
        </p:spPr>
        <p:txBody>
          <a:bodyPr wrap="square" rtlCol="0">
            <a:spAutoFit/>
          </a:bodyPr>
          <a:lstStyle/>
          <a:p>
            <a:pPr algn="ctr"/>
            <a:r>
              <a:rPr lang="en-US" altLang="ko-KR" sz="2400" dirty="0" err="1">
                <a:ln w="0"/>
                <a:effectLst>
                  <a:outerShdw blurRad="38100" dist="25400" dir="5400000" algn="ctr" rotWithShape="0">
                    <a:srgbClr val="6E747A">
                      <a:alpha val="43000"/>
                    </a:srgbClr>
                  </a:outerShdw>
                </a:effectLst>
                <a:latin typeface="+mj-lt"/>
                <a:cs typeface="Arial" pitchFamily="34" charset="0"/>
              </a:rPr>
              <a:t>Nghiên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cứu</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liên</a:t>
            </a:r>
            <a:r>
              <a:rPr lang="en-US" altLang="ko-KR" sz="2400" dirty="0">
                <a:ln w="0"/>
                <a:effectLst>
                  <a:outerShdw blurRad="38100" dist="25400" dir="5400000" algn="ctr" rotWithShape="0">
                    <a:srgbClr val="6E747A">
                      <a:alpha val="43000"/>
                    </a:srgbClr>
                  </a:outerShdw>
                </a:effectLst>
                <a:latin typeface="+mj-lt"/>
                <a:cs typeface="Arial" pitchFamily="34" charset="0"/>
              </a:rPr>
              <a:t> </a:t>
            </a:r>
            <a:r>
              <a:rPr lang="en-US" altLang="ko-KR" sz="2400" dirty="0" err="1">
                <a:ln w="0"/>
                <a:effectLst>
                  <a:outerShdw blurRad="38100" dist="25400" dir="5400000" algn="ctr" rotWithShape="0">
                    <a:srgbClr val="6E747A">
                      <a:alpha val="43000"/>
                    </a:srgbClr>
                  </a:outerShdw>
                </a:effectLst>
                <a:latin typeface="+mj-lt"/>
                <a:cs typeface="Arial" pitchFamily="34" charset="0"/>
              </a:rPr>
              <a:t>quan</a:t>
            </a:r>
            <a:endParaRPr lang="ko-KR" altLang="en-US" sz="2400" dirty="0">
              <a:ln w="0"/>
              <a:effectLst>
                <a:outerShdw blurRad="38100" dist="25400" dir="5400000" algn="ctr" rotWithShape="0">
                  <a:srgbClr val="6E747A">
                    <a:alpha val="43000"/>
                  </a:srgbClr>
                </a:outerShdw>
              </a:effectLst>
              <a:latin typeface="+mj-lt"/>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C8FE689-4F20-44E0-B7F6-04C51B8B35FF}"/>
              </a:ext>
            </a:extLst>
          </p:cNvPr>
          <p:cNvSpPr/>
          <p:nvPr/>
        </p:nvSpPr>
        <p:spPr>
          <a:xfrm>
            <a:off x="2918978" y="1501846"/>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tx1"/>
                </a:solidFill>
                <a:latin typeface="+mj-lt"/>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2017761" y="1762665"/>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tx1"/>
              </a:solidFill>
              <a:effectLst>
                <a:outerShdw blurRad="38100" dist="25400" dir="5400000" algn="ctr" rotWithShape="0">
                  <a:srgbClr val="6E747A">
                    <a:alpha val="43000"/>
                  </a:srgbClr>
                </a:outerShdw>
              </a:effectLst>
              <a:latin typeface="+mj-lt"/>
            </a:endParaRPr>
          </a:p>
        </p:txBody>
      </p:sp>
      <p:sp>
        <p:nvSpPr>
          <p:cNvPr id="5" name="Rectangle 4">
            <a:extLst>
              <a:ext uri="{FF2B5EF4-FFF2-40B4-BE49-F238E27FC236}">
                <a16:creationId xmlns:a16="http://schemas.microsoft.com/office/drawing/2014/main" id="{80AD2FE4-276C-4EDA-AAB2-3377EF661D94}"/>
              </a:ext>
            </a:extLst>
          </p:cNvPr>
          <p:cNvSpPr/>
          <p:nvPr/>
        </p:nvSpPr>
        <p:spPr>
          <a:xfrm>
            <a:off x="5333682" y="1319754"/>
            <a:ext cx="2232268" cy="50061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5333682" y="2100282"/>
            <a:ext cx="2232268" cy="8693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Self-critic for </a:t>
            </a:r>
          </a:p>
          <a:p>
            <a:pPr algn="ctr"/>
            <a:r>
              <a:rPr lang="en-US" dirty="0">
                <a:solidFill>
                  <a:schemeClr val="tx1"/>
                </a:solidFill>
                <a:latin typeface="+mj-lt"/>
              </a:rPr>
              <a:t>sequence training</a:t>
            </a:r>
          </a:p>
          <a:p>
            <a:pPr algn="ctr"/>
            <a:r>
              <a:rPr lang="en-US" dirty="0">
                <a:solidFill>
                  <a:schemeClr val="tx1"/>
                </a:solidFill>
                <a:latin typeface="+mj-lt"/>
              </a:rPr>
              <a:t>SCST</a:t>
            </a:r>
          </a:p>
        </p:txBody>
      </p:sp>
      <p:sp>
        <p:nvSpPr>
          <p:cNvPr id="14" name="Rectangle 13">
            <a:extLst>
              <a:ext uri="{FF2B5EF4-FFF2-40B4-BE49-F238E27FC236}">
                <a16:creationId xmlns:a16="http://schemas.microsoft.com/office/drawing/2014/main" id="{61F81667-018E-44BE-9DA1-732A42037CDC}"/>
              </a:ext>
            </a:extLst>
          </p:cNvPr>
          <p:cNvSpPr/>
          <p:nvPr/>
        </p:nvSpPr>
        <p:spPr>
          <a:xfrm>
            <a:off x="5333682" y="3223943"/>
            <a:ext cx="2232268" cy="3721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5352707" y="3879954"/>
            <a:ext cx="2232268" cy="2949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tx1"/>
                </a:solidFill>
                <a:latin typeface="+mj-lt"/>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4395146" y="1570062"/>
            <a:ext cx="938536" cy="250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cxnSpLocks/>
            <a:stCxn id="4" idx="6"/>
            <a:endCxn id="12" idx="1"/>
          </p:cNvCxnSpPr>
          <p:nvPr/>
        </p:nvCxnSpPr>
        <p:spPr>
          <a:xfrm>
            <a:off x="4395146" y="1820370"/>
            <a:ext cx="938536" cy="714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4395146" y="182037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cxnSpLocks/>
            <a:stCxn id="4" idx="6"/>
            <a:endCxn id="14" idx="1"/>
          </p:cNvCxnSpPr>
          <p:nvPr/>
        </p:nvCxnSpPr>
        <p:spPr>
          <a:xfrm>
            <a:off x="4395146" y="1820370"/>
            <a:ext cx="938536" cy="1589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4395146" y="1820370"/>
            <a:ext cx="957561" cy="2207054"/>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492513" y="2986141"/>
            <a:ext cx="2276793" cy="1295581"/>
          </a:xfrm>
          <a:prstGeom prst="rect">
            <a:avLst/>
          </a:prstGeom>
        </p:spPr>
      </p:pic>
      <p:sp>
        <p:nvSpPr>
          <p:cNvPr id="18" name="Slide Number Placeholder 2">
            <a:extLst>
              <a:ext uri="{FF2B5EF4-FFF2-40B4-BE49-F238E27FC236}">
                <a16:creationId xmlns:a16="http://schemas.microsoft.com/office/drawing/2014/main" id="{7DAA2A90-26B2-48EB-843B-AD9D89FC380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6</a:t>
            </a:fld>
            <a:endParaRPr lang="vi-VN" sz="1400" dirty="0">
              <a:latin typeface="+mj-lt"/>
            </a:endParaRPr>
          </a:p>
        </p:txBody>
      </p:sp>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4" grpId="0" animBg="1"/>
      <p:bldP spid="10" grpId="0" animBg="1"/>
      <p:bldP spid="5" grpId="0" animBg="1"/>
      <p:bldP spid="12"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979712" y="1995686"/>
            <a:ext cx="4896544" cy="576064"/>
          </a:xfrm>
        </p:spPr>
        <p:txBody>
          <a:bodyPr>
            <a:normAutofit fontScale="92500" lnSpcReduction="10000"/>
          </a:bodyPr>
          <a:lstStyle/>
          <a:p>
            <a:r>
              <a:rPr lang="en-US" altLang="ko-KR" b="1">
                <a:solidFill>
                  <a:schemeClr val="tx1"/>
                </a:solidFill>
              </a:rPr>
              <a:t>Nội Dung</a:t>
            </a:r>
            <a:endParaRPr lang="ko-KR" altLang="en-US" b="1">
              <a:solidFill>
                <a:schemeClr val="tx1"/>
              </a:solidFill>
            </a:endParaRPr>
          </a:p>
        </p:txBody>
      </p:sp>
      <p:sp>
        <p:nvSpPr>
          <p:cNvPr id="4" name="Slide Number Placeholder 2">
            <a:extLst>
              <a:ext uri="{FF2B5EF4-FFF2-40B4-BE49-F238E27FC236}">
                <a16:creationId xmlns:a16="http://schemas.microsoft.com/office/drawing/2014/main" id="{486A1AAB-88CA-4B09-876E-8C06A9794FC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7</a:t>
            </a:fld>
            <a:endParaRPr lang="vi-VN" sz="1400" dirty="0">
              <a:latin typeface="+mj-lt"/>
            </a:endParaRPr>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solidFill>
                  <a:schemeClr val="tx1"/>
                </a:solidFill>
              </a:rPr>
              <a:t>Nội Dung</a:t>
            </a:r>
            <a:endParaRPr lang="ko-KR" altLang="en-US">
              <a:solidFill>
                <a:schemeClr val="tx1"/>
              </a:solidFill>
            </a:endParaRPr>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15675" y="1201832"/>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latin typeface="+mj-lt"/>
                  <a:cs typeface="Arial" pitchFamily="34" charset="0"/>
                </a:rPr>
                <a:t>ChatBot</a:t>
              </a:r>
              <a:endParaRPr lang="ko-KR" altLang="en-US" sz="2000" b="1" dirty="0">
                <a:latin typeface="+mj-lt"/>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latin typeface="+mj-lt"/>
                  <a:cs typeface="Arial" pitchFamily="34" charset="0"/>
                </a:rPr>
                <a:t>Giới</a:t>
              </a:r>
              <a:r>
                <a:rPr lang="en-US" altLang="ko-KR" dirty="0">
                  <a:latin typeface="+mj-lt"/>
                  <a:cs typeface="Arial" pitchFamily="34" charset="0"/>
                </a:rPr>
                <a:t> </a:t>
              </a:r>
              <a:r>
                <a:rPr lang="en-US" altLang="ko-KR" dirty="0" err="1">
                  <a:latin typeface="+mj-lt"/>
                  <a:cs typeface="Arial" pitchFamily="34" charset="0"/>
                </a:rPr>
                <a:t>thiệu</a:t>
              </a:r>
              <a:r>
                <a:rPr lang="en-US" altLang="ko-KR" dirty="0">
                  <a:latin typeface="+mj-lt"/>
                  <a:cs typeface="Arial" pitchFamily="34" charset="0"/>
                </a:rPr>
                <a:t> </a:t>
              </a:r>
              <a:r>
                <a:rPr lang="en-US" altLang="ko-KR" dirty="0" err="1">
                  <a:latin typeface="+mj-lt"/>
                  <a:cs typeface="Arial" pitchFamily="34" charset="0"/>
                </a:rPr>
                <a:t>tổng</a:t>
              </a:r>
              <a:r>
                <a:rPr lang="en-US" altLang="ko-KR" dirty="0">
                  <a:latin typeface="+mj-lt"/>
                  <a:cs typeface="Arial" pitchFamily="34" charset="0"/>
                </a:rPr>
                <a:t> </a:t>
              </a:r>
              <a:r>
                <a:rPr lang="en-US" altLang="ko-KR" dirty="0" err="1">
                  <a:latin typeface="+mj-lt"/>
                  <a:cs typeface="Arial" pitchFamily="34" charset="0"/>
                </a:rPr>
                <a:t>quan</a:t>
              </a:r>
              <a:r>
                <a:rPr lang="en-US" altLang="ko-KR" dirty="0">
                  <a:latin typeface="+mj-lt"/>
                  <a:cs typeface="Arial" pitchFamily="34" charset="0"/>
                </a:rPr>
                <a:t> </a:t>
              </a:r>
              <a:r>
                <a:rPr lang="en-US" altLang="ko-KR" dirty="0" err="1">
                  <a:latin typeface="+mj-lt"/>
                  <a:cs typeface="Arial" pitchFamily="34" charset="0"/>
                </a:rPr>
                <a:t>về</a:t>
              </a:r>
              <a:r>
                <a:rPr lang="en-US" altLang="ko-KR" dirty="0">
                  <a:latin typeface="+mj-lt"/>
                  <a:cs typeface="Arial" pitchFamily="34" charset="0"/>
                </a:rPr>
                <a:t> chatbot</a:t>
              </a:r>
              <a:endParaRPr lang="ko-KR" altLang="en-US" dirty="0">
                <a:latin typeface="+mj-lt"/>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latin typeface="+mj-lt"/>
                  <a:cs typeface="Arial" pitchFamily="34" charset="0"/>
                </a:rPr>
                <a:t>01</a:t>
              </a:r>
              <a:endParaRPr lang="ko-KR" altLang="en-US" sz="2000" b="1" dirty="0">
                <a:latin typeface="+mj-lt"/>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latin typeface="+mj-lt"/>
                    <a:cs typeface="Arial" pitchFamily="34" charset="0"/>
                  </a:rPr>
                  <a:t>Cơ sở lý thuyết</a:t>
                </a:r>
                <a:endParaRPr lang="ko-KR" altLang="en-US" sz="2000" b="1" dirty="0">
                  <a:latin typeface="+mj-lt"/>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latin typeface="+mj-lt"/>
                    <a:cs typeface="Arial" pitchFamily="34" charset="0"/>
                  </a:rPr>
                  <a:t>C</a:t>
                </a:r>
                <a:r>
                  <a:rPr lang="en-US" altLang="ko-KR" dirty="0">
                    <a:latin typeface="+mj-lt"/>
                    <a:cs typeface="Arial" pitchFamily="34" charset="0"/>
                  </a:rPr>
                  <a:t>ơ</a:t>
                </a:r>
                <a:r>
                  <a:rPr lang="vi-VN" altLang="ko-KR" dirty="0">
                    <a:latin typeface="+mj-lt"/>
                    <a:cs typeface="Arial" pitchFamily="34" charset="0"/>
                  </a:rPr>
                  <a:t> sở lý thuyết để xây dựng mô hình</a:t>
                </a:r>
                <a:endParaRPr lang="ko-KR" altLang="en-US" dirty="0">
                  <a:latin typeface="+mj-lt"/>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latin typeface="+mj-lt"/>
                    <a:cs typeface="Arial" pitchFamily="34" charset="0"/>
                  </a:rPr>
                  <a:t>02</a:t>
                </a:r>
                <a:endParaRPr lang="ko-KR" altLang="en-US" sz="2000" b="1" dirty="0">
                  <a:latin typeface="+mj-lt"/>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mj-lt"/>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latin typeface="+mj-lt"/>
                  <a:cs typeface="Arial" pitchFamily="34" charset="0"/>
                </a:rPr>
                <a:t>Ph</a:t>
              </a:r>
              <a:r>
                <a:rPr lang="vi-VN" altLang="ko-KR" sz="2000" b="1" dirty="0">
                  <a:latin typeface="+mj-lt"/>
                  <a:cs typeface="Arial" pitchFamily="34" charset="0"/>
                </a:rPr>
                <a:t>ư</a:t>
              </a:r>
              <a:r>
                <a:rPr lang="en-US" altLang="ko-KR" sz="2000" b="1" dirty="0" err="1">
                  <a:latin typeface="+mj-lt"/>
                  <a:cs typeface="Arial" pitchFamily="34" charset="0"/>
                </a:rPr>
                <a:t>ơng</a:t>
              </a:r>
              <a:r>
                <a:rPr lang="en-US" altLang="ko-KR" sz="2000" b="1" dirty="0">
                  <a:latin typeface="+mj-lt"/>
                  <a:cs typeface="Arial" pitchFamily="34" charset="0"/>
                </a:rPr>
                <a:t> </a:t>
              </a:r>
              <a:r>
                <a:rPr lang="en-US" altLang="ko-KR" sz="2000" b="1" dirty="0" err="1">
                  <a:latin typeface="+mj-lt"/>
                  <a:cs typeface="Arial" pitchFamily="34" charset="0"/>
                </a:rPr>
                <a:t>pháp</a:t>
              </a:r>
              <a:r>
                <a:rPr lang="en-US" altLang="ko-KR" sz="2000" b="1" dirty="0">
                  <a:latin typeface="+mj-lt"/>
                  <a:cs typeface="Arial" pitchFamily="34" charset="0"/>
                </a:rPr>
                <a:t> </a:t>
              </a:r>
              <a:r>
                <a:rPr lang="en-US" altLang="ko-KR" sz="2000" b="1" dirty="0" err="1">
                  <a:latin typeface="+mj-lt"/>
                  <a:cs typeface="Arial" pitchFamily="34" charset="0"/>
                </a:rPr>
                <a:t>thực</a:t>
              </a:r>
              <a:r>
                <a:rPr lang="en-US" altLang="ko-KR" sz="2000" b="1" dirty="0">
                  <a:latin typeface="+mj-lt"/>
                  <a:cs typeface="Arial" pitchFamily="34" charset="0"/>
                </a:rPr>
                <a:t> </a:t>
              </a:r>
              <a:r>
                <a:rPr lang="en-US" altLang="ko-KR" sz="2000" b="1" dirty="0" err="1">
                  <a:latin typeface="+mj-lt"/>
                  <a:cs typeface="Arial" pitchFamily="34" charset="0"/>
                </a:rPr>
                <a:t>hiện</a:t>
              </a:r>
              <a:endParaRPr lang="ko-KR" altLang="en-US" sz="2000" b="1" dirty="0">
                <a:latin typeface="+mj-lt"/>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latin typeface="+mj-lt"/>
                  <a:cs typeface="Arial" pitchFamily="34" charset="0"/>
                </a:rPr>
                <a:t>Các</a:t>
              </a:r>
              <a:r>
                <a:rPr lang="en-US" altLang="ko-KR" dirty="0">
                  <a:latin typeface="+mj-lt"/>
                  <a:cs typeface="Arial" pitchFamily="34" charset="0"/>
                </a:rPr>
                <a:t> </a:t>
              </a:r>
              <a:r>
                <a:rPr lang="en-US" altLang="ko-KR" dirty="0" err="1">
                  <a:latin typeface="+mj-lt"/>
                  <a:cs typeface="Arial" pitchFamily="34" charset="0"/>
                </a:rPr>
                <a:t>ph</a:t>
              </a:r>
              <a:r>
                <a:rPr lang="vi-VN" altLang="ko-KR" dirty="0">
                  <a:latin typeface="+mj-lt"/>
                  <a:cs typeface="Arial" pitchFamily="34" charset="0"/>
                </a:rPr>
                <a:t>ư</a:t>
              </a:r>
              <a:r>
                <a:rPr lang="en-US" altLang="ko-KR" dirty="0" err="1">
                  <a:latin typeface="+mj-lt"/>
                  <a:cs typeface="Arial" pitchFamily="34" charset="0"/>
                </a:rPr>
                <a:t>ơng</a:t>
              </a:r>
              <a:r>
                <a:rPr lang="en-US" altLang="ko-KR" dirty="0">
                  <a:latin typeface="+mj-lt"/>
                  <a:cs typeface="Arial" pitchFamily="34" charset="0"/>
                </a:rPr>
                <a:t> </a:t>
              </a:r>
              <a:r>
                <a:rPr lang="en-US" altLang="ko-KR" dirty="0" err="1">
                  <a:latin typeface="+mj-lt"/>
                  <a:cs typeface="Arial" pitchFamily="34" charset="0"/>
                </a:rPr>
                <a:t>pháp</a:t>
              </a:r>
              <a:r>
                <a:rPr lang="en-US" altLang="ko-KR" dirty="0">
                  <a:latin typeface="+mj-lt"/>
                  <a:cs typeface="Arial" pitchFamily="34" charset="0"/>
                </a:rPr>
                <a:t> đ</a:t>
              </a:r>
              <a:r>
                <a:rPr lang="vi-VN" altLang="ko-KR" dirty="0">
                  <a:latin typeface="+mj-lt"/>
                  <a:cs typeface="Arial" pitchFamily="34" charset="0"/>
                </a:rPr>
                <a:t>ư</a:t>
              </a:r>
              <a:r>
                <a:rPr lang="en-US" altLang="ko-KR" dirty="0" err="1">
                  <a:latin typeface="+mj-lt"/>
                  <a:cs typeface="Arial" pitchFamily="34" charset="0"/>
                </a:rPr>
                <a:t>ợc</a:t>
              </a:r>
              <a:r>
                <a:rPr lang="en-US" altLang="ko-KR" dirty="0">
                  <a:latin typeface="+mj-lt"/>
                  <a:cs typeface="Arial" pitchFamily="34" charset="0"/>
                </a:rPr>
                <a:t> </a:t>
              </a:r>
              <a:r>
                <a:rPr lang="en-US" altLang="ko-KR" dirty="0" err="1">
                  <a:latin typeface="+mj-lt"/>
                  <a:cs typeface="Arial" pitchFamily="34" charset="0"/>
                </a:rPr>
                <a:t>sử</a:t>
              </a:r>
              <a:r>
                <a:rPr lang="en-US" altLang="ko-KR" dirty="0">
                  <a:latin typeface="+mj-lt"/>
                  <a:cs typeface="Arial" pitchFamily="34" charset="0"/>
                </a:rPr>
                <a:t> </a:t>
              </a:r>
              <a:r>
                <a:rPr lang="en-US" altLang="ko-KR" dirty="0" err="1">
                  <a:latin typeface="+mj-lt"/>
                  <a:cs typeface="Arial" pitchFamily="34" charset="0"/>
                </a:rPr>
                <a:t>dụng</a:t>
              </a:r>
              <a:r>
                <a:rPr lang="en-US" altLang="ko-KR" dirty="0">
                  <a:latin typeface="+mj-lt"/>
                  <a:cs typeface="Arial" pitchFamily="34" charset="0"/>
                </a:rPr>
                <a:t> </a:t>
              </a:r>
              <a:r>
                <a:rPr lang="vi-VN" altLang="ko-KR" dirty="0">
                  <a:latin typeface="+mj-lt"/>
                  <a:cs typeface="Arial" pitchFamily="34" charset="0"/>
                </a:rPr>
                <a:t>khi </a:t>
              </a:r>
              <a:r>
                <a:rPr lang="en-US" altLang="ko-KR" dirty="0" err="1">
                  <a:latin typeface="+mj-lt"/>
                  <a:cs typeface="Arial" pitchFamily="34" charset="0"/>
                </a:rPr>
                <a:t>xây</a:t>
              </a:r>
              <a:r>
                <a:rPr lang="en-US" altLang="ko-KR" dirty="0">
                  <a:latin typeface="+mj-lt"/>
                  <a:cs typeface="Arial" pitchFamily="34" charset="0"/>
                </a:rPr>
                <a:t> </a:t>
              </a:r>
              <a:r>
                <a:rPr lang="en-US" altLang="ko-KR" dirty="0" err="1">
                  <a:latin typeface="+mj-lt"/>
                  <a:cs typeface="Arial" pitchFamily="34" charset="0"/>
                </a:rPr>
                <a:t>dựng</a:t>
              </a:r>
              <a:r>
                <a:rPr lang="en-US" altLang="ko-KR" dirty="0">
                  <a:latin typeface="+mj-lt"/>
                  <a:cs typeface="Arial" pitchFamily="34" charset="0"/>
                </a:rPr>
                <a:t> </a:t>
              </a:r>
              <a:r>
                <a:rPr lang="en-US" altLang="ko-KR" dirty="0" err="1">
                  <a:latin typeface="+mj-lt"/>
                  <a:cs typeface="Arial" pitchFamily="34" charset="0"/>
                </a:rPr>
                <a:t>mô</a:t>
              </a:r>
              <a:r>
                <a:rPr lang="en-US" altLang="ko-KR" dirty="0">
                  <a:latin typeface="+mj-lt"/>
                  <a:cs typeface="Arial" pitchFamily="34" charset="0"/>
                </a:rPr>
                <a:t> </a:t>
              </a:r>
              <a:r>
                <a:rPr lang="en-US" altLang="ko-KR" dirty="0" err="1">
                  <a:latin typeface="+mj-lt"/>
                  <a:cs typeface="Arial" pitchFamily="34" charset="0"/>
                </a:rPr>
                <a:t>hình</a:t>
              </a:r>
              <a:endParaRPr lang="ko-KR" altLang="en-US" dirty="0">
                <a:latin typeface="+mj-lt"/>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latin typeface="+mj-lt"/>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latin typeface="+mj-lt"/>
                  <a:cs typeface="Arial" pitchFamily="34" charset="0"/>
                </a:rPr>
                <a:t>03</a:t>
              </a:r>
              <a:endParaRPr lang="ko-KR" altLang="en-US" sz="2000" b="1">
                <a:latin typeface="+mj-lt"/>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
        <p:nvSpPr>
          <p:cNvPr id="24" name="Slide Number Placeholder 2">
            <a:extLst>
              <a:ext uri="{FF2B5EF4-FFF2-40B4-BE49-F238E27FC236}">
                <a16:creationId xmlns:a16="http://schemas.microsoft.com/office/drawing/2014/main" id="{AA1668D7-B12C-44B5-8D14-C9D5385EFADA}"/>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8</a:t>
            </a:fld>
            <a:endParaRPr lang="vi-VN" sz="1400" dirty="0">
              <a:latin typeface="+mj-lt"/>
            </a:endParaRPr>
          </a:p>
        </p:txBody>
      </p: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t>ChatBot</a:t>
            </a:r>
            <a:endParaRPr lang="ko-KR" altLang="en-US"/>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mj-lt"/>
              </a:rPr>
              <a:t>Chatbot </a:t>
            </a:r>
            <a:r>
              <a:rPr lang="en-US" altLang="ko-KR" sz="1600" dirty="0" err="1">
                <a:latin typeface="+mj-lt"/>
              </a:rPr>
              <a:t>là</a:t>
            </a:r>
            <a:r>
              <a:rPr lang="en-US" altLang="ko-KR" sz="1600" dirty="0">
                <a:latin typeface="+mj-lt"/>
              </a:rPr>
              <a:t> </a:t>
            </a:r>
            <a:r>
              <a:rPr lang="en-US" altLang="ko-KR" sz="1600" dirty="0" err="1">
                <a:latin typeface="+mj-lt"/>
              </a:rPr>
              <a:t>gì</a:t>
            </a:r>
            <a:r>
              <a:rPr lang="en-US" altLang="ko-KR" sz="1600" dirty="0">
                <a:latin typeface="+mj-lt"/>
              </a:rPr>
              <a:t>?</a:t>
            </a:r>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mj-lt"/>
              </a:rPr>
              <a:t>--- Wikipedia ---</a:t>
            </a:r>
            <a:endParaRPr lang="vi-VN" dirty="0">
              <a:latin typeface="+mj-lt"/>
            </a:endParaRPr>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725375" y="1558120"/>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Computer </a:t>
              </a:r>
            </a:p>
            <a:p>
              <a:pPr algn="ctr"/>
              <a:r>
                <a:rPr lang="en-US" dirty="0">
                  <a:latin typeface="+mj-lt"/>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rPr>
                <a:t>Artificial </a:t>
              </a:r>
            </a:p>
            <a:p>
              <a:pPr algn="ctr"/>
              <a:r>
                <a:rPr lang="en-US" dirty="0">
                  <a:latin typeface="+mj-lt"/>
                </a:rPr>
                <a:t>intelligence</a:t>
              </a:r>
              <a:endParaRPr lang="en-US" dirty="0">
                <a:latin typeface="+mj-lt"/>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latin typeface="+mj-l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mj-lt"/>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mj-lt"/>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mj-lt"/>
                  <a:cs typeface="Times New Roman" panose="02020603050405020304" pitchFamily="18" charset="0"/>
                </a:rPr>
                <a:t>Conduct</a:t>
              </a:r>
            </a:p>
            <a:p>
              <a:pPr algn="ctr"/>
              <a:r>
                <a:rPr lang="en-US" dirty="0">
                  <a:latin typeface="+mj-lt"/>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mj-lt"/>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mj-lt"/>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2" name="Slide Number Placeholder 2">
            <a:extLst>
              <a:ext uri="{FF2B5EF4-FFF2-40B4-BE49-F238E27FC236}">
                <a16:creationId xmlns:a16="http://schemas.microsoft.com/office/drawing/2014/main" id="{047BC937-A868-4327-867B-5F210B97488E}"/>
              </a:ext>
            </a:extLst>
          </p:cNvPr>
          <p:cNvSpPr txBox="1">
            <a:spLocks/>
          </p:cNvSpPr>
          <p:nvPr/>
        </p:nvSpPr>
        <p:spPr>
          <a:xfrm>
            <a:off x="7674171"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z="1400" smtClean="0">
                <a:latin typeface="+mj-lt"/>
              </a:rPr>
              <a:pPr/>
              <a:t>9</a:t>
            </a:fld>
            <a:endParaRPr lang="vi-VN" sz="1400" dirty="0">
              <a:latin typeface="+mj-lt"/>
            </a:endParaRPr>
          </a:p>
        </p:txBody>
      </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1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ustom 2">
      <a:majorFont>
        <a:latin typeface="Times New Roman"/>
        <a:ea typeface=""/>
        <a:cs typeface=""/>
      </a:majorFont>
      <a:minorFont>
        <a:latin typeface="Times New Roman"/>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6153</TotalTime>
  <Words>2327</Words>
  <Application>Microsoft Office PowerPoint</Application>
  <PresentationFormat>On-screen Show (16:9)</PresentationFormat>
  <Paragraphs>458</Paragraphs>
  <Slides>41</Slides>
  <Notes>32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Georgia</vt:lpstr>
      <vt:lpstr>Times New Roman</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1426</cp:revision>
  <dcterms:created xsi:type="dcterms:W3CDTF">2016-12-05T23:26:54Z</dcterms:created>
  <dcterms:modified xsi:type="dcterms:W3CDTF">2019-05-17T03:06:53Z</dcterms:modified>
</cp:coreProperties>
</file>