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0"/>
  </p:notesMasterIdLst>
  <p:handoutMasterIdLst>
    <p:handoutMasterId r:id="rId41"/>
  </p:handoutMasterIdLst>
  <p:sldIdLst>
    <p:sldId id="256" r:id="rId2"/>
    <p:sldId id="261" r:id="rId3"/>
    <p:sldId id="264" r:id="rId4"/>
    <p:sldId id="323" r:id="rId5"/>
    <p:sldId id="325" r:id="rId6"/>
    <p:sldId id="331" r:id="rId7"/>
    <p:sldId id="324" r:id="rId8"/>
    <p:sldId id="298" r:id="rId9"/>
    <p:sldId id="273" r:id="rId10"/>
    <p:sldId id="26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5" r:id="rId29"/>
    <p:sldId id="312" r:id="rId30"/>
    <p:sldId id="336" r:id="rId31"/>
    <p:sldId id="311" r:id="rId32"/>
    <p:sldId id="310" r:id="rId33"/>
    <p:sldId id="313" r:id="rId34"/>
    <p:sldId id="321" r:id="rId35"/>
    <p:sldId id="314" r:id="rId36"/>
    <p:sldId id="328" r:id="rId37"/>
    <p:sldId id="262" r:id="rId38"/>
    <p:sldId id="337" r:id="rId3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31"/>
            <p14:sldId id="324"/>
            <p14:sldId id="298"/>
            <p14:sldId id="273"/>
            <p14:sldId id="268"/>
            <p14:sldId id="299"/>
            <p14:sldId id="300"/>
            <p14:sldId id="302"/>
            <p14:sldId id="303"/>
            <p14:sldId id="304"/>
            <p14:sldId id="305"/>
            <p14:sldId id="306"/>
            <p14:sldId id="330"/>
            <p14:sldId id="307"/>
            <p14:sldId id="333"/>
            <p14:sldId id="332"/>
            <p14:sldId id="334"/>
            <p14:sldId id="316"/>
            <p14:sldId id="317"/>
            <p14:sldId id="318"/>
            <p14:sldId id="319"/>
            <p14:sldId id="320"/>
            <p14:sldId id="335"/>
            <p14:sldId id="312"/>
            <p14:sldId id="336"/>
            <p14:sldId id="311"/>
            <p14:sldId id="310"/>
            <p14:sldId id="313"/>
            <p14:sldId id="321"/>
            <p14:sldId id="314"/>
            <p14:sldId id="328"/>
            <p14:sldId id="262"/>
            <p14:sldId id="337"/>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4799" autoAdjust="0"/>
  </p:normalViewPr>
  <p:slideViewPr>
    <p:cSldViewPr>
      <p:cViewPr>
        <p:scale>
          <a:sx n="75" d="100"/>
          <a:sy n="75" d="100"/>
        </p:scale>
        <p:origin x="552" y="174"/>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15/05/2019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15/05/2019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a:t>
            </a:r>
            <a:r>
              <a:rPr lang="vi-VN"/>
              <a:t>ư</a:t>
            </a:r>
            <a:r>
              <a:rPr lang="en-US"/>
              <a:t>a bao phủ hết</a:t>
            </a:r>
          </a:p>
          <a:p>
            <a:pPr marL="171450" indent="-171450">
              <a:buFontTx/>
              <a:buChar char="-"/>
            </a:pPr>
            <a:r>
              <a:rPr lang="en-US"/>
              <a:t>W2vec </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31</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33</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35</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36</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245855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p>
        </p:txBody>
      </p:sp>
      <p:sp>
        <p:nvSpPr>
          <p:cNvPr id="4" name="Slide Number Placeholder 3"/>
          <p:cNvSpPr>
            <a:spLocks noGrp="1"/>
          </p:cNvSpPr>
          <p:nvPr>
            <p:ph type="sldNum" sz="quarter" idx="5"/>
          </p:nvPr>
        </p:nvSpPr>
        <p:spPr/>
        <p:txBody>
          <a:bodyPr/>
          <a:lstStyle/>
          <a:p>
            <a:fld id="{7F90FA21-6E41-48BC-AC1A-61109520998F}" type="slidenum">
              <a:rPr lang="vi-VN" smtClean="0"/>
              <a:t>7</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5/15/2019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1380" y="1732972"/>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59632" y="1669427"/>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Retrieval-based</a:t>
              </a:r>
            </a:p>
            <a:p>
              <a:pPr algn="ctr"/>
              <a:r>
                <a:rPr lang="en-US" dirty="0">
                  <a:solidFill>
                    <a:schemeClr val="tx1"/>
                  </a:solidFill>
                  <a:latin typeface="+mj-lt"/>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Generative</a:t>
              </a:r>
            </a:p>
            <a:p>
              <a:pPr algn="ctr"/>
              <a:r>
                <a:rPr lang="en-US" dirty="0">
                  <a:solidFill>
                    <a:schemeClr val="tx1"/>
                  </a:solidFill>
                  <a:latin typeface="+mj-lt"/>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9"/>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Short-Text </a:t>
                </a:r>
              </a:p>
              <a:p>
                <a:pPr algn="ctr"/>
                <a:r>
                  <a:rPr lang="en-US" dirty="0">
                    <a:solidFill>
                      <a:schemeClr val="tx1"/>
                    </a:solidFill>
                    <a:latin typeface="+mj-lt"/>
                    <a:cs typeface="Times New Roman" panose="02020603050405020304" pitchFamily="18" charset="0"/>
                  </a:rPr>
                  <a:t>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Long-Text </a:t>
                </a:r>
              </a:p>
              <a:p>
                <a:pPr algn="ctr"/>
                <a:r>
                  <a:rPr lang="en-US" dirty="0">
                    <a:solidFill>
                      <a:schemeClr val="tx1"/>
                    </a:solidFill>
                    <a:latin typeface="+mj-lt"/>
                    <a:cs typeface="Times New Roman" panose="02020603050405020304" pitchFamily="18" charset="0"/>
                  </a:rPr>
                  <a:t>Conversations</a:t>
                </a: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504689" y="1579238"/>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Kiến</a:t>
                </a:r>
                <a:r>
                  <a:rPr lang="en-US" altLang="ko-KR" sz="1600" b="1" dirty="0">
                    <a:latin typeface="+mj-lt"/>
                    <a:cs typeface="Arial" pitchFamily="34" charset="0"/>
                  </a:rPr>
                  <a:t> </a:t>
                </a:r>
                <a:r>
                  <a:rPr lang="en-US" altLang="ko-KR" sz="1600" b="1" dirty="0" err="1">
                    <a:latin typeface="+mj-lt"/>
                    <a:cs typeface="Arial" pitchFamily="34" charset="0"/>
                  </a:rPr>
                  <a:t>trúc</a:t>
                </a:r>
                <a:r>
                  <a:rPr lang="en-US" altLang="ko-KR" sz="1600" b="1" dirty="0">
                    <a:latin typeface="+mj-lt"/>
                    <a:cs typeface="Arial" pitchFamily="34" charset="0"/>
                  </a:rPr>
                  <a:t> </a:t>
                </a:r>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510788" y="2237536"/>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Quá</a:t>
                </a:r>
                <a:r>
                  <a:rPr lang="en-US" altLang="ko-KR" sz="1600" b="1" dirty="0">
                    <a:latin typeface="+mj-lt"/>
                    <a:cs typeface="Arial" pitchFamily="34" charset="0"/>
                  </a:rPr>
                  <a:t> </a:t>
                </a:r>
                <a:r>
                  <a:rPr lang="en-US" altLang="ko-KR" sz="1600" b="1" dirty="0" err="1">
                    <a:latin typeface="+mj-lt"/>
                    <a:cs typeface="Arial" pitchFamily="34" charset="0"/>
                  </a:rPr>
                  <a:t>trình</a:t>
                </a:r>
                <a:r>
                  <a:rPr lang="en-US" altLang="ko-KR" sz="1600" b="1" dirty="0">
                    <a:latin typeface="+mj-lt"/>
                    <a:cs typeface="Arial" pitchFamily="34" charset="0"/>
                  </a:rPr>
                  <a:t> </a:t>
                </a:r>
                <a:r>
                  <a:rPr lang="en-US" altLang="ko-KR" sz="1600" b="1" dirty="0" err="1">
                    <a:latin typeface="+mj-lt"/>
                    <a:cs typeface="Arial" pitchFamily="34" charset="0"/>
                  </a:rPr>
                  <a:t>xử</a:t>
                </a:r>
                <a:r>
                  <a:rPr lang="en-US" altLang="ko-KR" sz="1600" b="1" dirty="0">
                    <a:latin typeface="+mj-lt"/>
                    <a:cs typeface="Arial" pitchFamily="34" charset="0"/>
                  </a:rPr>
                  <a:t> </a:t>
                </a:r>
                <a:r>
                  <a:rPr lang="en-US" altLang="ko-KR" sz="1600" b="1" dirty="0" err="1">
                    <a:latin typeface="+mj-lt"/>
                    <a:cs typeface="Arial" pitchFamily="34" charset="0"/>
                  </a:rPr>
                  <a:t>lí</a:t>
                </a:r>
                <a:r>
                  <a:rPr lang="en-US" altLang="ko-KR" sz="1600" b="1" dirty="0">
                    <a:latin typeface="+mj-lt"/>
                    <a:cs typeface="Arial" pitchFamily="34" charset="0"/>
                  </a:rPr>
                  <a:t> </a:t>
                </a:r>
                <a:r>
                  <a:rPr lang="en-US" altLang="ko-KR" sz="1600" b="1" dirty="0" err="1">
                    <a:latin typeface="+mj-lt"/>
                    <a:cs typeface="Arial" pitchFamily="34" charset="0"/>
                  </a:rPr>
                  <a:t>thông</a:t>
                </a:r>
                <a:r>
                  <a:rPr lang="en-US" altLang="ko-KR" sz="1600" b="1" dirty="0">
                    <a:latin typeface="+mj-lt"/>
                    <a:cs typeface="Arial" pitchFamily="34" charset="0"/>
                  </a:rPr>
                  <a:t> tin </a:t>
                </a:r>
                <a:r>
                  <a:rPr lang="en-US" altLang="ko-KR" sz="1600" b="1" dirty="0" err="1">
                    <a:latin typeface="+mj-lt"/>
                    <a:cs typeface="Arial" pitchFamily="34" charset="0"/>
                  </a:rPr>
                  <a:t>của</a:t>
                </a:r>
                <a:r>
                  <a:rPr lang="en-US" altLang="ko-KR" sz="1600" b="1" dirty="0">
                    <a:latin typeface="+mj-lt"/>
                    <a:cs typeface="Arial" pitchFamily="34" charset="0"/>
                  </a:rPr>
                  <a:t> ANN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500046" y="2862627"/>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510788" y="3489845"/>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42706" y="1575983"/>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Mô</a:t>
                </a:r>
                <a:r>
                  <a:rPr lang="en-US" altLang="ko-KR" sz="1600" b="1" dirty="0">
                    <a:latin typeface="+mj-lt"/>
                    <a:cs typeface="Arial" pitchFamily="34" charset="0"/>
                  </a:rPr>
                  <a:t> </a:t>
                </a:r>
                <a:r>
                  <a:rPr lang="en-US" altLang="ko-KR" sz="1600" b="1" dirty="0" err="1">
                    <a:latin typeface="+mj-lt"/>
                    <a:cs typeface="Arial" pitchFamily="34" charset="0"/>
                  </a:rPr>
                  <a:t>hình</a:t>
                </a:r>
                <a:r>
                  <a:rPr lang="en-US" altLang="ko-KR" sz="1600" b="1" dirty="0">
                    <a:latin typeface="+mj-lt"/>
                    <a:cs typeface="Arial" pitchFamily="34" charset="0"/>
                  </a:rPr>
                  <a:t> </a:t>
                </a:r>
                <a:r>
                  <a:rPr lang="en-US" altLang="ko-KR" sz="1600" b="1" dirty="0" err="1">
                    <a:latin typeface="+mj-lt"/>
                    <a:cs typeface="Arial" pitchFamily="34" charset="0"/>
                  </a:rPr>
                  <a:t>Seqence</a:t>
                </a:r>
                <a:r>
                  <a:rPr lang="en-US" altLang="ko-KR" sz="1600" b="1" dirty="0">
                    <a:latin typeface="+mj-lt"/>
                    <a:cs typeface="Arial" pitchFamily="34" charset="0"/>
                  </a:rPr>
                  <a:t> t0 Sequence</a:t>
                </a:r>
                <a:endParaRPr lang="ko-KR" altLang="en-US" sz="1600" b="1" dirty="0">
                  <a:latin typeface="+mj-lt"/>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842706" y="2874443"/>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07</a:t>
                </a:r>
                <a:endParaRPr lang="ko-KR" altLang="en-US" sz="2400" b="1" dirty="0">
                  <a:latin typeface="+mj-lt"/>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Phương</a:t>
                </a:r>
                <a:r>
                  <a:rPr lang="en-US" altLang="ko-KR" sz="1600" b="1" dirty="0">
                    <a:latin typeface="+mj-lt"/>
                    <a:cs typeface="Arial" pitchFamily="34" charset="0"/>
                  </a:rPr>
                  <a:t> </a:t>
                </a:r>
                <a:r>
                  <a:rPr lang="en-US" altLang="ko-KR" sz="1600" b="1" dirty="0" err="1">
                    <a:latin typeface="+mj-lt"/>
                    <a:cs typeface="Arial" pitchFamily="34" charset="0"/>
                  </a:rPr>
                  <a:t>pháp</a:t>
                </a:r>
                <a:r>
                  <a:rPr lang="en-US" altLang="ko-KR" sz="1600" b="1" dirty="0">
                    <a:latin typeface="+mj-lt"/>
                    <a:cs typeface="Arial" pitchFamily="34" charset="0"/>
                  </a:rPr>
                  <a:t> Self-Critic</a:t>
                </a:r>
                <a:endParaRPr lang="ko-KR" altLang="en-US" sz="1600" b="1" dirty="0">
                  <a:latin typeface="+mj-lt"/>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42706" y="2201640"/>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latin typeface="+mj-lt"/>
                    <a:cs typeface="Arial" pitchFamily="34" charset="0"/>
                  </a:rPr>
                  <a:t>Học</a:t>
                </a:r>
                <a:r>
                  <a:rPr lang="en-US" altLang="ko-KR" sz="1600" b="1" dirty="0">
                    <a:latin typeface="+mj-lt"/>
                    <a:cs typeface="Arial" pitchFamily="34" charset="0"/>
                  </a:rPr>
                  <a:t> </a:t>
                </a:r>
                <a:r>
                  <a:rPr lang="en-US" altLang="ko-KR" sz="1600" b="1" dirty="0" err="1">
                    <a:latin typeface="+mj-lt"/>
                    <a:cs typeface="Arial" pitchFamily="34" charset="0"/>
                  </a:rPr>
                  <a:t>tăng</a:t>
                </a:r>
                <a:r>
                  <a:rPr lang="en-US" altLang="ko-KR" sz="1600" b="1" dirty="0">
                    <a:latin typeface="+mj-lt"/>
                    <a:cs typeface="Arial" pitchFamily="34" charset="0"/>
                  </a:rPr>
                  <a:t> c</a:t>
                </a:r>
                <a:r>
                  <a:rPr lang="vi-VN" altLang="ko-KR" sz="1600" b="1" dirty="0">
                    <a:latin typeface="+mj-lt"/>
                    <a:cs typeface="Arial" pitchFamily="34" charset="0"/>
                  </a:rPr>
                  <a:t>ư</a:t>
                </a:r>
                <a:r>
                  <a:rPr lang="en-US" altLang="ko-KR" sz="1600" b="1" dirty="0" err="1">
                    <a:latin typeface="+mj-lt"/>
                    <a:cs typeface="Arial" pitchFamily="34" charset="0"/>
                  </a:rPr>
                  <a:t>ờng</a:t>
                </a:r>
                <a:endParaRPr lang="en-US" altLang="ko-KR" sz="1600" b="1" dirty="0">
                  <a:latin typeface="+mj-lt"/>
                  <a:cs typeface="Arial" pitchFamily="34" charset="0"/>
                </a:endParaRPr>
              </a:p>
              <a:p>
                <a:r>
                  <a:rPr lang="en-US" altLang="ko-KR" sz="1600" b="1" dirty="0">
                    <a:latin typeface="+mj-lt"/>
                    <a:cs typeface="Arial" pitchFamily="34" charset="0"/>
                  </a:rPr>
                  <a:t>Reinforcement Learning</a:t>
                </a:r>
                <a:endParaRPr lang="ko-KR" altLang="en-US" sz="1600" b="1" dirty="0">
                  <a:latin typeface="+mj-lt"/>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solidFill>
                  <a:schemeClr val="tx1"/>
                </a:solidFill>
                <a:latin typeface="+mj-lt"/>
              </a:rPr>
              <a:t>Kiến</a:t>
            </a:r>
            <a:r>
              <a:rPr lang="en-US" altLang="ko-KR" sz="1600" dirty="0">
                <a:solidFill>
                  <a:schemeClr val="tx1"/>
                </a:solidFill>
                <a:latin typeface="+mj-lt"/>
              </a:rPr>
              <a:t> </a:t>
            </a:r>
            <a:r>
              <a:rPr lang="en-US" altLang="ko-KR" sz="1600" dirty="0" err="1">
                <a:solidFill>
                  <a:schemeClr val="tx1"/>
                </a:solidFill>
                <a:latin typeface="+mj-lt"/>
              </a:rPr>
              <a:t>trúc</a:t>
            </a:r>
            <a:r>
              <a:rPr lang="en-US" altLang="ko-KR" sz="1600" dirty="0">
                <a:solidFill>
                  <a:schemeClr val="tx1"/>
                </a:solidFill>
                <a:latin typeface="+mj-lt"/>
              </a:rPr>
              <a:t> </a:t>
            </a:r>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nhân</a:t>
            </a:r>
            <a:r>
              <a:rPr lang="en-US" altLang="ko-KR" sz="1600" dirty="0">
                <a:solidFill>
                  <a:schemeClr val="tx1"/>
                </a:solidFill>
                <a:latin typeface="+mj-lt"/>
              </a:rPr>
              <a:t> </a:t>
            </a:r>
            <a:r>
              <a:rPr lang="en-US" altLang="ko-KR" sz="1600" dirty="0" err="1">
                <a:solidFill>
                  <a:schemeClr val="tx1"/>
                </a:solidFill>
                <a:latin typeface="+mj-lt"/>
              </a:rPr>
              <a:t>tạo</a:t>
            </a:r>
            <a:r>
              <a:rPr lang="en-US" altLang="ko-KR" sz="1600" dirty="0">
                <a:solidFill>
                  <a:schemeClr val="tx1"/>
                </a:solidFill>
                <a:latin typeface="+mj-lt"/>
              </a:rPr>
              <a:t> (Artificial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mj-lt"/>
                          </a:rPr>
                        </m:ctrlPr>
                      </m:fPr>
                      <m:num>
                        <m:r>
                          <a:rPr lang="en-US" b="0" i="1" smtClean="0">
                            <a:latin typeface="+mj-lt"/>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phát</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tạp kỹ </a:t>
            </a:r>
            <a:r>
              <a:rPr lang="vi-VN" dirty="0">
                <a:solidFill>
                  <a:schemeClr val="accent5"/>
                </a:solidFill>
                <a:latin typeface="+mj-lt"/>
              </a:rPr>
              <a:t>thực tế </a:t>
            </a:r>
            <a:r>
              <a:rPr lang="vi-VN" dirty="0">
                <a:latin typeface="+mj-lt"/>
              </a:rPr>
              <a:t>của 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646331"/>
          </a:xfrm>
          <a:prstGeom prst="rect">
            <a:avLst/>
          </a:prstGeom>
          <a:noFill/>
        </p:spPr>
        <p:txBody>
          <a:bodyPr wrap="square" rtlCol="0">
            <a:spAutoFit/>
          </a:bodyPr>
          <a:lstStyle/>
          <a:p>
            <a:r>
              <a:rPr lang="en-US" dirty="0">
                <a:latin typeface="+mj-lt"/>
              </a:rPr>
              <a:t>“</a:t>
            </a:r>
            <a:r>
              <a:rPr lang="vi-VN" dirty="0">
                <a:latin typeface="+mj-lt"/>
              </a:rPr>
              <a:t>Google Assistant là một trợ lý cá nhân ảo được phát triển bởi Google và được giới thiệu tại hội nghị nhà phát triển của hãng vào tháng 5 </a:t>
            </a:r>
            <a:r>
              <a:rPr lang="vi-VN" dirty="0">
                <a:solidFill>
                  <a:schemeClr val="accent5"/>
                </a:solidFill>
                <a:latin typeface="+mj-lt"/>
              </a:rPr>
              <a:t>năm</a:t>
            </a:r>
            <a:r>
              <a:rPr lang="vi-VN" dirty="0">
                <a:latin typeface="+mj-lt"/>
              </a:rPr>
              <a:t> 2016.</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9" name="Picture 8">
            <a:extLst>
              <a:ext uri="{FF2B5EF4-FFF2-40B4-BE49-F238E27FC236}">
                <a16:creationId xmlns:a16="http://schemas.microsoft.com/office/drawing/2014/main" id="{8ACA5C21-A771-4177-93FF-0E47FC120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5145" y="1370595"/>
            <a:ext cx="5239385" cy="2972435"/>
          </a:xfrm>
          <a:prstGeom prst="rect">
            <a:avLst/>
          </a:prstGeom>
          <a:noFill/>
        </p:spPr>
      </p:pic>
      <p:sp>
        <p:nvSpPr>
          <p:cNvPr id="6" name="Rectangle 5">
            <a:extLst>
              <a:ext uri="{FF2B5EF4-FFF2-40B4-BE49-F238E27FC236}">
                <a16:creationId xmlns:a16="http://schemas.microsoft.com/office/drawing/2014/main" id="{5624A69A-FECE-4904-BB6D-4619238889D4}"/>
              </a:ext>
            </a:extLst>
          </p:cNvPr>
          <p:cNvSpPr/>
          <p:nvPr/>
        </p:nvSpPr>
        <p:spPr>
          <a:xfrm>
            <a:off x="3544788" y="1131590"/>
            <a:ext cx="4129383" cy="1200329"/>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7" name="Rectangle 6">
            <a:extLst>
              <a:ext uri="{FF2B5EF4-FFF2-40B4-BE49-F238E27FC236}">
                <a16:creationId xmlns:a16="http://schemas.microsoft.com/office/drawing/2014/main" id="{C8016846-1B9F-47E9-9574-0823B6323AC9}"/>
              </a:ext>
            </a:extLst>
          </p:cNvPr>
          <p:cNvSpPr/>
          <p:nvPr/>
        </p:nvSpPr>
        <p:spPr>
          <a:xfrm>
            <a:off x="4716016" y="987574"/>
            <a:ext cx="1800200" cy="28803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Encoder</a:t>
            </a:r>
          </a:p>
        </p:txBody>
      </p:sp>
      <p:sp>
        <p:nvSpPr>
          <p:cNvPr id="12" name="Rectangle 11">
            <a:extLst>
              <a:ext uri="{FF2B5EF4-FFF2-40B4-BE49-F238E27FC236}">
                <a16:creationId xmlns:a16="http://schemas.microsoft.com/office/drawing/2014/main" id="{C0865BF2-2F84-4E5B-9DA2-82E549C4C7C8}"/>
              </a:ext>
            </a:extLst>
          </p:cNvPr>
          <p:cNvSpPr/>
          <p:nvPr/>
        </p:nvSpPr>
        <p:spPr>
          <a:xfrm>
            <a:off x="3697187" y="2642424"/>
            <a:ext cx="5147700" cy="1795595"/>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E5750518-DD8D-485C-8F3A-EDFC6CC50A75}"/>
              </a:ext>
            </a:extLst>
          </p:cNvPr>
          <p:cNvSpPr/>
          <p:nvPr/>
        </p:nvSpPr>
        <p:spPr>
          <a:xfrm>
            <a:off x="5478950" y="2523063"/>
            <a:ext cx="1584174" cy="19187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Decoder</a:t>
            </a:r>
          </a:p>
        </p:txBody>
      </p:sp>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Thu thập dữ liệu</a:t>
            </a:r>
            <a:endParaRPr lang="ko-KR" altLang="en-US" sz="160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42368" y="1961817"/>
            <a:ext cx="2916324" cy="160046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4932040" y="1750880"/>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1710" y="1244499"/>
              <a:ext cx="2565536" cy="1713065"/>
              <a:chOff x="1297834" y="1686635"/>
              <a:chExt cx="2014725"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p:nvPr/>
            </p:nvCxnSpPr>
            <p:spPr>
              <a:xfrm>
                <a:off x="1403648" y="199568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noFill/>
            </p:spPr>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427816" cy="323165"/>
            </a:xfrm>
            <a:prstGeom prst="rect">
              <a:avLst/>
            </a:prstGeom>
            <a:noFill/>
          </p:spPr>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kí tự đặc biệt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bình luận, chú thích</a:t>
            </a: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thẻ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tiếng Anh còn lẫn</a:t>
            </a: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Chỉnh sửa các đoạn mất khoảng </a:t>
            </a:r>
          </a:p>
          <a:p>
            <a:r>
              <a:rPr lang="en-US" altLang="ko-KR" sz="1400">
                <a:solidFill>
                  <a:schemeClr val="tx1">
                    <a:lumMod val="75000"/>
                    <a:lumOff val="25000"/>
                  </a:schemeClr>
                </a:solidFill>
                <a:latin typeface="+mj-lt"/>
                <a:cs typeface="Arial" pitchFamily="34" charset="0"/>
              </a:rPr>
              <a:t>     trắng</a:t>
            </a: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đoạn font bị lỗi</a:t>
            </a: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5.000 </a:t>
            </a:r>
            <a:r>
              <a:rPr lang="en-US" dirty="0" err="1">
                <a:solidFill>
                  <a:schemeClr val="tx1"/>
                </a:solidFill>
                <a:latin typeface="+mj-lt"/>
              </a:rPr>
              <a:t>từ</a:t>
            </a:r>
            <a:endParaRPr lang="vi-VN" dirty="0">
              <a:solidFill>
                <a:schemeClr val="tx1"/>
              </a:solidFill>
              <a:latin typeface="+mj-lt"/>
            </a:endParaRPr>
          </a:p>
        </p:txBody>
      </p: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Mở</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Đầu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3879550449"/>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Kết Quả &amp; Đánh Giá</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835696" y="3363838"/>
            <a:ext cx="5616624" cy="369332"/>
          </a:xfrm>
          <a:prstGeom prst="rect">
            <a:avLst/>
          </a:prstGeom>
          <a:noFill/>
        </p:spPr>
        <p:txBody>
          <a:bodyPr wrap="square" rtlCol="0">
            <a:spAutoFit/>
          </a:bodyPr>
          <a:lstStyle/>
          <a:p>
            <a:pPr marL="285750" indent="-285750">
              <a:buFontTx/>
              <a:buChar char="-"/>
            </a:pPr>
            <a:r>
              <a:rPr lang="en-US" dirty="0">
                <a:latin typeface="+mj-lt"/>
              </a:rPr>
              <a:t>BLEU (LSTM): 0,07 / 1.000 epoch (5% of dataset)</a:t>
            </a:r>
          </a:p>
        </p:txBody>
      </p:sp>
      <p:sp>
        <p:nvSpPr>
          <p:cNvPr id="10" name="TextBox 9">
            <a:extLst>
              <a:ext uri="{FF2B5EF4-FFF2-40B4-BE49-F238E27FC236}">
                <a16:creationId xmlns:a16="http://schemas.microsoft.com/office/drawing/2014/main" id="{2B6B84BC-CCCE-4E15-B338-20285311E6A6}"/>
              </a:ext>
            </a:extLst>
          </p:cNvPr>
          <p:cNvSpPr txBox="1"/>
          <p:nvPr/>
        </p:nvSpPr>
        <p:spPr>
          <a:xfrm>
            <a:off x="1829729" y="1563638"/>
            <a:ext cx="4392488" cy="923330"/>
          </a:xfrm>
          <a:prstGeom prst="rect">
            <a:avLst/>
          </a:prstGeom>
          <a:noFill/>
        </p:spPr>
        <p:txBody>
          <a:bodyPr wrap="square" rtlCol="0">
            <a:spAutoFit/>
          </a:bodyPr>
          <a:lstStyle/>
          <a:p>
            <a:r>
              <a:rPr lang="en-US" dirty="0" err="1">
                <a:latin typeface="+mj-lt"/>
              </a:rPr>
              <a:t>Các</a:t>
            </a:r>
            <a:r>
              <a:rPr lang="en-US" dirty="0">
                <a:latin typeface="+mj-lt"/>
              </a:rPr>
              <a:t> </a:t>
            </a:r>
            <a:r>
              <a:rPr lang="en-US" dirty="0" err="1">
                <a:latin typeface="+mj-lt"/>
              </a:rPr>
              <a:t>cách</a:t>
            </a:r>
            <a:r>
              <a:rPr lang="en-US" dirty="0">
                <a:latin typeface="+mj-lt"/>
              </a:rPr>
              <a:t> </a:t>
            </a:r>
            <a:r>
              <a:rPr lang="en-US" dirty="0" err="1">
                <a:latin typeface="+mj-lt"/>
              </a:rPr>
              <a:t>đánh</a:t>
            </a:r>
            <a:r>
              <a:rPr lang="en-US" dirty="0">
                <a:latin typeface="+mj-lt"/>
              </a:rPr>
              <a:t> </a:t>
            </a:r>
            <a:r>
              <a:rPr lang="en-US" dirty="0" err="1">
                <a:latin typeface="+mj-lt"/>
              </a:rPr>
              <a:t>giá</a:t>
            </a:r>
            <a:endParaRPr lang="en-US" dirty="0">
              <a:latin typeface="+mj-lt"/>
            </a:endParaRPr>
          </a:p>
          <a:p>
            <a:pPr marL="285750" indent="-285750">
              <a:buFontTx/>
              <a:buChar char="-"/>
            </a:pPr>
            <a:r>
              <a:rPr lang="en-US" altLang="ko-KR" dirty="0" err="1">
                <a:latin typeface="+mj-lt"/>
              </a:rPr>
              <a:t>Thủ</a:t>
            </a:r>
            <a:r>
              <a:rPr lang="en-US" altLang="ko-KR" dirty="0">
                <a:latin typeface="+mj-lt"/>
              </a:rPr>
              <a:t> </a:t>
            </a:r>
            <a:r>
              <a:rPr lang="en-US" altLang="ko-KR" dirty="0" err="1">
                <a:latin typeface="+mj-lt"/>
              </a:rPr>
              <a:t>công</a:t>
            </a:r>
            <a:endParaRPr lang="en-US" altLang="ko-KR" dirty="0">
              <a:latin typeface="+mj-lt"/>
            </a:endParaRPr>
          </a:p>
          <a:p>
            <a:pPr marL="285750" indent="-285750">
              <a:buFontTx/>
              <a:buChar char="-"/>
            </a:pPr>
            <a:r>
              <a:rPr lang="en-US" altLang="ko-KR" dirty="0" err="1">
                <a:latin typeface="+mj-lt"/>
              </a:rPr>
              <a:t>Tự</a:t>
            </a:r>
            <a:r>
              <a:rPr lang="en-US" altLang="ko-KR" dirty="0">
                <a:latin typeface="+mj-lt"/>
              </a:rPr>
              <a:t> </a:t>
            </a:r>
            <a:r>
              <a:rPr lang="en-US" altLang="ko-KR" dirty="0" err="1">
                <a:latin typeface="+mj-lt"/>
              </a:rPr>
              <a:t>động</a:t>
            </a:r>
            <a:endParaRPr lang="ko-KR" altLang="en-US" dirty="0">
              <a:latin typeface="+mj-lt"/>
            </a:endParaRP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latin typeface="Georgia" panose="02040502050405020303" pitchFamily="18" charset="0"/>
              </a:rPr>
              <a:t>Kết</a:t>
            </a:r>
            <a:r>
              <a:rPr lang="en-US" altLang="ko-KR" dirty="0">
                <a:solidFill>
                  <a:schemeClr val="tx1"/>
                </a:solidFill>
                <a:latin typeface="Georgia" panose="02040502050405020303" pitchFamily="18" charset="0"/>
              </a:rPr>
              <a:t> </a:t>
            </a:r>
            <a:r>
              <a:rPr lang="en-US" altLang="ko-KR" dirty="0" err="1">
                <a:solidFill>
                  <a:schemeClr val="tx1"/>
                </a:solidFill>
                <a:latin typeface="Georgia" panose="02040502050405020303" pitchFamily="18" charset="0"/>
              </a:rPr>
              <a:t>Luận</a:t>
            </a:r>
            <a:endParaRPr lang="ko-KR" altLang="en-US" dirty="0">
              <a:solidFill>
                <a:schemeClr val="tx1"/>
              </a:solidFill>
              <a:latin typeface="Georgia" panose="02040502050405020303" pitchFamily="18" charset="0"/>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35</a:t>
            </a:fld>
            <a:endParaRPr lang="vi-VN" sz="1400" dirty="0"/>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1059582"/>
            <a:ext cx="9036496" cy="1815882"/>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endParaRPr lang="en-US" sz="1400" dirty="0">
              <a:latin typeface="+mj-lt"/>
            </a:endParaRPr>
          </a:p>
          <a:p>
            <a:pPr algn="just"/>
            <a:r>
              <a:rPr lang="en-US" sz="1400" dirty="0">
                <a:latin typeface="+mj-lt"/>
              </a:rPr>
              <a:t>….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37</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3" name="Text Placeholder 2">
            <a:extLst>
              <a:ext uri="{FF2B5EF4-FFF2-40B4-BE49-F238E27FC236}">
                <a16:creationId xmlns:a16="http://schemas.microsoft.com/office/drawing/2014/main" id="{7A31B249-BF0E-447A-9CF6-AE8604D06C8A}"/>
              </a:ext>
            </a:extLst>
          </p:cNvPr>
          <p:cNvSpPr>
            <a:spLocks noGrp="1"/>
          </p:cNvSpPr>
          <p:nvPr>
            <p:ph type="body" sz="quarter" idx="11"/>
          </p:nvPr>
        </p:nvSpPr>
        <p:spPr/>
        <p:txBody>
          <a:bodyPr>
            <a:normAutofit lnSpcReduction="10000"/>
          </a:bodyPr>
          <a:lstStyle/>
          <a:p>
            <a:endParaRPr lang="en-US" dirty="0">
              <a:latin typeface="+mj-lt"/>
            </a:endParaRP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20990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Mở Đầu</a:t>
            </a:r>
            <a:endParaRPr lang="ko-KR" alt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Mở</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Đầu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28215" y="2302000"/>
            <a:ext cx="1330829" cy="1200329"/>
          </a:xfrm>
          <a:prstGeom prst="rect">
            <a:avLst/>
          </a:prstGeom>
          <a:noFill/>
        </p:spPr>
        <p:txBody>
          <a:bodyPr wrap="square" rtlCol="0">
            <a:spAutoFit/>
          </a:bodyPr>
          <a:lstStyle/>
          <a:p>
            <a:pPr algn="ctr"/>
            <a:r>
              <a:rPr lang="en-US" altLang="ko-KR" sz="2400" b="1" dirty="0" err="1">
                <a:latin typeface="+mj-lt"/>
                <a:cs typeface="Arial" pitchFamily="34" charset="0"/>
              </a:rPr>
              <a:t>Phạm</a:t>
            </a:r>
            <a:r>
              <a:rPr lang="en-US" altLang="ko-KR" sz="2400" b="1" dirty="0">
                <a:latin typeface="+mj-lt"/>
                <a:cs typeface="Arial" pitchFamily="34" charset="0"/>
              </a:rPr>
              <a:t> vi </a:t>
            </a:r>
            <a:r>
              <a:rPr lang="en-US" altLang="ko-KR" sz="2400" b="1" dirty="0" err="1">
                <a:latin typeface="+mj-lt"/>
                <a:cs typeface="Arial" pitchFamily="34" charset="0"/>
              </a:rPr>
              <a:t>nghiên</a:t>
            </a:r>
            <a:r>
              <a:rPr lang="en-US" altLang="ko-KR" sz="2400" b="1" dirty="0">
                <a:latin typeface="+mj-lt"/>
                <a:cs typeface="Arial" pitchFamily="34" charset="0"/>
              </a:rPr>
              <a:t> </a:t>
            </a:r>
            <a:r>
              <a:rPr lang="en-US" altLang="ko-KR" sz="2400" b="1" dirty="0" err="1">
                <a:latin typeface="+mj-lt"/>
                <a:cs typeface="Arial" pitchFamily="34" charset="0"/>
              </a:rPr>
              <a:t>cứu</a:t>
            </a:r>
            <a:endParaRPr lang="ko-KR" altLang="en-US" sz="2400" b="1" dirty="0">
              <a:latin typeface="+mj-lt"/>
              <a:cs typeface="Arial" pitchFamily="34" charset="0"/>
            </a:endParaRPr>
          </a:p>
        </p:txBody>
      </p:sp>
      <p:sp>
        <p:nvSpPr>
          <p:cNvPr id="8" name="Rectangle 7"/>
          <p:cNvSpPr/>
          <p:nvPr/>
        </p:nvSpPr>
        <p:spPr>
          <a:xfrm>
            <a:off x="1330829"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835696" y="2571750"/>
            <a:ext cx="6077690" cy="830997"/>
          </a:xfrm>
          <a:prstGeom prst="rect">
            <a:avLst/>
          </a:prstGeom>
          <a:noFill/>
        </p:spPr>
        <p:txBody>
          <a:bodyPr wrap="square" rtlCol="0">
            <a:spAutoFit/>
          </a:bodyPr>
          <a:lstStyle/>
          <a:p>
            <a:r>
              <a:rPr lang="en-US" altLang="ko-KR" sz="2400" b="1" dirty="0" err="1">
                <a:latin typeface="+mj-lt"/>
                <a:cs typeface="Arial" pitchFamily="34" charset="0"/>
              </a:rPr>
              <a:t>Xây</a:t>
            </a:r>
            <a:r>
              <a:rPr lang="en-US" altLang="ko-KR" sz="2400" b="1" dirty="0">
                <a:latin typeface="+mj-lt"/>
                <a:cs typeface="Arial" pitchFamily="34" charset="0"/>
              </a:rPr>
              <a:t> </a:t>
            </a:r>
            <a:r>
              <a:rPr lang="en-US" altLang="ko-KR" sz="2400" b="1" dirty="0" err="1">
                <a:latin typeface="+mj-lt"/>
                <a:cs typeface="Arial" pitchFamily="34" charset="0"/>
              </a:rPr>
              <a:t>dựng</a:t>
            </a:r>
            <a:r>
              <a:rPr lang="en-US" altLang="ko-KR" sz="2400" b="1" dirty="0">
                <a:latin typeface="+mj-lt"/>
                <a:cs typeface="Arial" pitchFamily="34" charset="0"/>
              </a:rPr>
              <a:t> </a:t>
            </a:r>
            <a:r>
              <a:rPr lang="en-US" altLang="ko-KR" sz="2400" b="1" dirty="0" err="1">
                <a:latin typeface="+mj-lt"/>
                <a:cs typeface="Arial" pitchFamily="34" charset="0"/>
              </a:rPr>
              <a:t>hệ</a:t>
            </a:r>
            <a:r>
              <a:rPr lang="en-US" altLang="ko-KR" sz="2400" b="1" dirty="0">
                <a:latin typeface="+mj-lt"/>
                <a:cs typeface="Arial" pitchFamily="34" charset="0"/>
              </a:rPr>
              <a:t> </a:t>
            </a:r>
            <a:r>
              <a:rPr lang="en-US" altLang="ko-KR" sz="2400" b="1" dirty="0" err="1">
                <a:latin typeface="+mj-lt"/>
                <a:cs typeface="Arial" pitchFamily="34" charset="0"/>
              </a:rPr>
              <a:t>thống</a:t>
            </a:r>
            <a:r>
              <a:rPr lang="en-US" altLang="ko-KR" sz="2400" b="1" dirty="0">
                <a:latin typeface="+mj-lt"/>
                <a:cs typeface="Arial" pitchFamily="34" charset="0"/>
              </a:rPr>
              <a:t> </a:t>
            </a:r>
            <a:r>
              <a:rPr lang="en-US" altLang="ko-KR" sz="2400" b="1" dirty="0" err="1">
                <a:latin typeface="+mj-lt"/>
                <a:cs typeface="Arial" pitchFamily="34" charset="0"/>
              </a:rPr>
              <a:t>trả</a:t>
            </a:r>
            <a:r>
              <a:rPr lang="en-US" altLang="ko-KR" sz="2400" b="1" dirty="0">
                <a:latin typeface="+mj-lt"/>
                <a:cs typeface="Arial" pitchFamily="34" charset="0"/>
              </a:rPr>
              <a:t> </a:t>
            </a:r>
            <a:r>
              <a:rPr lang="en-US" altLang="ko-KR" sz="2400" b="1" dirty="0" err="1">
                <a:latin typeface="+mj-lt"/>
                <a:cs typeface="Arial" pitchFamily="34" charset="0"/>
              </a:rPr>
              <a:t>lời</a:t>
            </a:r>
            <a:r>
              <a:rPr lang="en-US" altLang="ko-KR" sz="2400" b="1" dirty="0">
                <a:latin typeface="+mj-lt"/>
                <a:cs typeface="Arial" pitchFamily="34" charset="0"/>
              </a:rPr>
              <a:t> </a:t>
            </a:r>
            <a:r>
              <a:rPr lang="en-US" altLang="ko-KR" sz="2400" b="1" dirty="0" err="1">
                <a:latin typeface="+mj-lt"/>
                <a:cs typeface="Arial" pitchFamily="34" charset="0"/>
              </a:rPr>
              <a:t>tự</a:t>
            </a:r>
            <a:r>
              <a:rPr lang="en-US" altLang="ko-KR" sz="2400" b="1" dirty="0">
                <a:latin typeface="+mj-lt"/>
                <a:cs typeface="Arial" pitchFamily="34" charset="0"/>
              </a:rPr>
              <a:t> </a:t>
            </a:r>
            <a:r>
              <a:rPr lang="en-US" altLang="ko-KR" sz="2400" b="1" dirty="0" err="1">
                <a:latin typeface="+mj-lt"/>
                <a:cs typeface="Arial" pitchFamily="34" charset="0"/>
              </a:rPr>
              <a:t>động</a:t>
            </a:r>
            <a:r>
              <a:rPr lang="en-US" altLang="ko-KR" sz="2400" b="1" dirty="0">
                <a:latin typeface="+mj-lt"/>
                <a:cs typeface="Arial" pitchFamily="34" charset="0"/>
              </a:rPr>
              <a:t> </a:t>
            </a:r>
            <a:r>
              <a:rPr lang="en-US" altLang="ko-KR" sz="2400" b="1" dirty="0" err="1">
                <a:latin typeface="+mj-lt"/>
                <a:cs typeface="Arial" pitchFamily="34" charset="0"/>
              </a:rPr>
              <a:t>trên</a:t>
            </a:r>
            <a:r>
              <a:rPr lang="en-US" altLang="ko-KR" sz="2400" b="1" dirty="0">
                <a:latin typeface="+mj-lt"/>
                <a:cs typeface="Arial" pitchFamily="34" charset="0"/>
              </a:rPr>
              <a:t> </a:t>
            </a:r>
            <a:r>
              <a:rPr lang="en-US" altLang="ko-KR" sz="2400" b="1" dirty="0" err="1">
                <a:latin typeface="+mj-lt"/>
                <a:cs typeface="Arial" pitchFamily="34" charset="0"/>
              </a:rPr>
              <a:t>ngôn</a:t>
            </a:r>
            <a:r>
              <a:rPr lang="en-US" altLang="ko-KR" sz="2400" b="1" dirty="0">
                <a:latin typeface="+mj-lt"/>
                <a:cs typeface="Arial" pitchFamily="34" charset="0"/>
              </a:rPr>
              <a:t> </a:t>
            </a:r>
            <a:r>
              <a:rPr lang="en-US" altLang="ko-KR" sz="2400" b="1" dirty="0" err="1">
                <a:latin typeface="+mj-lt"/>
                <a:cs typeface="Arial" pitchFamily="34" charset="0"/>
              </a:rPr>
              <a:t>ngữ</a:t>
            </a:r>
            <a:r>
              <a:rPr lang="en-US" altLang="ko-KR" sz="2400" b="1" dirty="0">
                <a:latin typeface="+mj-lt"/>
                <a:cs typeface="Arial" pitchFamily="34" charset="0"/>
              </a:rPr>
              <a:t> </a:t>
            </a:r>
            <a:r>
              <a:rPr lang="en-US" altLang="ko-KR" sz="2400" b="1" dirty="0" err="1">
                <a:latin typeface="+mj-lt"/>
                <a:cs typeface="Arial" pitchFamily="34" charset="0"/>
              </a:rPr>
              <a:t>tiếng</a:t>
            </a:r>
            <a:r>
              <a:rPr lang="en-US" altLang="ko-KR" sz="2400" b="1" dirty="0">
                <a:latin typeface="+mj-lt"/>
                <a:cs typeface="Arial" pitchFamily="34" charset="0"/>
              </a:rPr>
              <a:t> </a:t>
            </a:r>
            <a:r>
              <a:rPr lang="en-US" altLang="ko-KR" sz="2400" b="1" dirty="0" err="1">
                <a:latin typeface="+mj-lt"/>
                <a:cs typeface="Arial" pitchFamily="34" charset="0"/>
              </a:rPr>
              <a:t>Việt</a:t>
            </a:r>
            <a:endParaRPr lang="ko-KR" altLang="en-US" sz="2400" b="1" dirty="0">
              <a:latin typeface="+mj-lt"/>
              <a:cs typeface="Arial" pitchFamily="34" charset="0"/>
            </a:endParaRPr>
          </a:p>
        </p:txBody>
      </p:sp>
      <p:sp>
        <p:nvSpPr>
          <p:cNvPr id="11" name="Slide Number Placeholder 2">
            <a:extLst>
              <a:ext uri="{FF2B5EF4-FFF2-40B4-BE49-F238E27FC236}">
                <a16:creationId xmlns:a16="http://schemas.microsoft.com/office/drawing/2014/main" id="{65C3BBDF-885B-4EEE-B48D-EFAF2F66274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Tree>
    <p:extLst>
      <p:ext uri="{BB962C8B-B14F-4D97-AF65-F5344CB8AC3E}">
        <p14:creationId xmlns:p14="http://schemas.microsoft.com/office/powerpoint/2010/main" val="1406366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996835" y="2430490"/>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3342281" y="1489329"/>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384296" y="175633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756985" y="1307238"/>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756985" y="2126377"/>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p:txBody>
      </p:sp>
      <p:sp>
        <p:nvSpPr>
          <p:cNvPr id="14" name="Rectangle 13">
            <a:extLst>
              <a:ext uri="{FF2B5EF4-FFF2-40B4-BE49-F238E27FC236}">
                <a16:creationId xmlns:a16="http://schemas.microsoft.com/office/drawing/2014/main" id="{61F81667-018E-44BE-9DA1-732A42037CDC}"/>
              </a:ext>
            </a:extLst>
          </p:cNvPr>
          <p:cNvSpPr/>
          <p:nvPr/>
        </p:nvSpPr>
        <p:spPr>
          <a:xfrm>
            <a:off x="5756985" y="2932563"/>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768672" y="3706499"/>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4818449" y="1595270"/>
            <a:ext cx="938536" cy="212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stCxn id="4" idx="6"/>
            <a:endCxn id="12" idx="1"/>
          </p:cNvCxnSpPr>
          <p:nvPr/>
        </p:nvCxnSpPr>
        <p:spPr>
          <a:xfrm>
            <a:off x="4818449" y="1807853"/>
            <a:ext cx="938536" cy="60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818449" y="180785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stCxn id="4" idx="6"/>
            <a:endCxn id="14" idx="1"/>
          </p:cNvCxnSpPr>
          <p:nvPr/>
        </p:nvCxnSpPr>
        <p:spPr>
          <a:xfrm>
            <a:off x="4818449" y="1807853"/>
            <a:ext cx="938536" cy="1412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818449" y="1807853"/>
            <a:ext cx="950223" cy="2186678"/>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915816" y="2973624"/>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a:solidFill>
                  <a:schemeClr val="tx1"/>
                </a:solidFill>
              </a:rPr>
              <a:t>Nội Dung</a:t>
            </a:r>
            <a:endParaRPr lang="ko-KR" altLang="en-US" b="1">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15675" y="1201832"/>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5996</TotalTime>
  <Words>1975</Words>
  <Application>Microsoft Office PowerPoint</Application>
  <PresentationFormat>On-screen Show (16:9)</PresentationFormat>
  <Paragraphs>415</Paragraphs>
  <Slides>38</Slides>
  <Notes>28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1344</cp:revision>
  <dcterms:created xsi:type="dcterms:W3CDTF">2016-12-05T23:26:54Z</dcterms:created>
  <dcterms:modified xsi:type="dcterms:W3CDTF">2019-05-15T09:56:26Z</dcterms:modified>
</cp:coreProperties>
</file>