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44"/>
  </p:notesMasterIdLst>
  <p:handoutMasterIdLst>
    <p:handoutMasterId r:id="rId45"/>
  </p:handoutMasterIdLst>
  <p:sldIdLst>
    <p:sldId id="256" r:id="rId2"/>
    <p:sldId id="261" r:id="rId3"/>
    <p:sldId id="264" r:id="rId4"/>
    <p:sldId id="323" r:id="rId5"/>
    <p:sldId id="325" r:id="rId6"/>
    <p:sldId id="324" r:id="rId7"/>
    <p:sldId id="298" r:id="rId8"/>
    <p:sldId id="273" r:id="rId9"/>
    <p:sldId id="268" r:id="rId10"/>
    <p:sldId id="338" r:id="rId11"/>
    <p:sldId id="299" r:id="rId12"/>
    <p:sldId id="300" r:id="rId13"/>
    <p:sldId id="302" r:id="rId14"/>
    <p:sldId id="303" r:id="rId15"/>
    <p:sldId id="304" r:id="rId16"/>
    <p:sldId id="305" r:id="rId17"/>
    <p:sldId id="306" r:id="rId18"/>
    <p:sldId id="330" r:id="rId19"/>
    <p:sldId id="307" r:id="rId20"/>
    <p:sldId id="333" r:id="rId21"/>
    <p:sldId id="332" r:id="rId22"/>
    <p:sldId id="334" r:id="rId23"/>
    <p:sldId id="316" r:id="rId24"/>
    <p:sldId id="317" r:id="rId25"/>
    <p:sldId id="318" r:id="rId26"/>
    <p:sldId id="319" r:id="rId27"/>
    <p:sldId id="320" r:id="rId28"/>
    <p:sldId id="339" r:id="rId29"/>
    <p:sldId id="335" r:id="rId30"/>
    <p:sldId id="312" r:id="rId31"/>
    <p:sldId id="336" r:id="rId32"/>
    <p:sldId id="311" r:id="rId33"/>
    <p:sldId id="310" r:id="rId34"/>
    <p:sldId id="313" r:id="rId35"/>
    <p:sldId id="321" r:id="rId36"/>
    <p:sldId id="314" r:id="rId37"/>
    <p:sldId id="340" r:id="rId38"/>
    <p:sldId id="342" r:id="rId39"/>
    <p:sldId id="262" r:id="rId40"/>
    <p:sldId id="328" r:id="rId41"/>
    <p:sldId id="337" r:id="rId42"/>
    <p:sldId id="341" r:id="rId4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EA3F5D-092B-4DFC-8924-E14F9B8C8C22}">
          <p14:sldIdLst>
            <p14:sldId id="256"/>
            <p14:sldId id="261"/>
            <p14:sldId id="264"/>
            <p14:sldId id="323"/>
            <p14:sldId id="325"/>
            <p14:sldId id="324"/>
            <p14:sldId id="298"/>
            <p14:sldId id="273"/>
            <p14:sldId id="268"/>
            <p14:sldId id="338"/>
            <p14:sldId id="299"/>
            <p14:sldId id="300"/>
            <p14:sldId id="302"/>
            <p14:sldId id="303"/>
            <p14:sldId id="304"/>
            <p14:sldId id="305"/>
            <p14:sldId id="306"/>
            <p14:sldId id="330"/>
            <p14:sldId id="307"/>
            <p14:sldId id="333"/>
            <p14:sldId id="332"/>
            <p14:sldId id="334"/>
            <p14:sldId id="316"/>
            <p14:sldId id="317"/>
            <p14:sldId id="318"/>
            <p14:sldId id="319"/>
            <p14:sldId id="320"/>
            <p14:sldId id="339"/>
            <p14:sldId id="335"/>
            <p14:sldId id="312"/>
            <p14:sldId id="336"/>
            <p14:sldId id="311"/>
            <p14:sldId id="310"/>
            <p14:sldId id="313"/>
            <p14:sldId id="321"/>
            <p14:sldId id="314"/>
            <p14:sldId id="340"/>
            <p14:sldId id="342"/>
            <p14:sldId id="262"/>
            <p14:sldId id="328"/>
            <p14:sldId id="337"/>
            <p14:sldId id="341"/>
          </p14:sldIdLst>
        </p14:section>
      </p14:sectionLst>
    </p:ext>
    <p:ext uri="{EFAFB233-063F-42B5-8137-9DF3F51BA10A}">
      <p15:sldGuideLst xmlns:p15="http://schemas.microsoft.com/office/powerpoint/2012/main">
        <p15:guide id="1" orient="horz" pos="1393">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ến Đào Văn" initials="CĐV" lastIdx="1" clrIdx="0">
    <p:extLst>
      <p:ext uri="{19B8F6BF-5375-455C-9EA6-DF929625EA0E}">
        <p15:presenceInfo xmlns:p15="http://schemas.microsoft.com/office/powerpoint/2012/main" userId="bac1c823b3675bc1" providerId="Windows Live"/>
      </p:ext>
    </p:extLst>
  </p:cmAuthor>
  <p:cmAuthor id="2" name="Vĩ Kudo" initials="VK" lastIdx="1" clrIdx="1">
    <p:extLst>
      <p:ext uri="{19B8F6BF-5375-455C-9EA6-DF929625EA0E}">
        <p15:presenceInfo xmlns:p15="http://schemas.microsoft.com/office/powerpoint/2012/main" userId="dd50ecef86d70a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EB8"/>
    <a:srgbClr val="FFFFFF"/>
    <a:srgbClr val="F2A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84799" autoAdjust="0"/>
  </p:normalViewPr>
  <p:slideViewPr>
    <p:cSldViewPr>
      <p:cViewPr varScale="1">
        <p:scale>
          <a:sx n="82" d="100"/>
          <a:sy n="82" d="100"/>
        </p:scale>
        <p:origin x="1104" y="72"/>
      </p:cViewPr>
      <p:guideLst>
        <p:guide orient="horz" pos="1393"/>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7AFFDA-109B-495D-9162-0053D9FC9A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2DF21E0D-CA3F-4915-BDA0-6AF340E3C7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599A09-201E-4490-9A88-CE68D45B5E5A}" type="datetimeFigureOut">
              <a:rPr lang="vi-VN" smtClean="0"/>
              <a:t>21/05/2019</a:t>
            </a:fld>
            <a:endParaRPr lang="vi-VN"/>
          </a:p>
        </p:txBody>
      </p:sp>
      <p:sp>
        <p:nvSpPr>
          <p:cNvPr id="4" name="Footer Placeholder 3">
            <a:extLst>
              <a:ext uri="{FF2B5EF4-FFF2-40B4-BE49-F238E27FC236}">
                <a16:creationId xmlns:a16="http://schemas.microsoft.com/office/drawing/2014/main" id="{EB3568B5-BD34-4A98-B2D2-2CBB3A1D1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vi-VN"/>
              <a:t>1</a:t>
            </a:r>
          </a:p>
        </p:txBody>
      </p:sp>
      <p:sp>
        <p:nvSpPr>
          <p:cNvPr id="5" name="Slide Number Placeholder 4">
            <a:extLst>
              <a:ext uri="{FF2B5EF4-FFF2-40B4-BE49-F238E27FC236}">
                <a16:creationId xmlns:a16="http://schemas.microsoft.com/office/drawing/2014/main" id="{765A37A0-61ED-4B56-9645-EEBFC1A729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8EE28F-8314-4D22-9DE1-5DA427030D7F}" type="slidenum">
              <a:rPr lang="vi-VN" smtClean="0"/>
              <a:t>‹#›</a:t>
            </a:fld>
            <a:endParaRPr lang="vi-VN"/>
          </a:p>
        </p:txBody>
      </p:sp>
    </p:spTree>
    <p:extLst>
      <p:ext uri="{BB962C8B-B14F-4D97-AF65-F5344CB8AC3E}">
        <p14:creationId xmlns:p14="http://schemas.microsoft.com/office/powerpoint/2010/main" val="22980906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F29E8-87A2-4368-B3A4-C9AF6EEA0847}" type="datetimeFigureOut">
              <a:rPr lang="vi-VN" smtClean="0"/>
              <a:pPr/>
              <a:t>21/05/2019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vi-VN"/>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0FA21-6E41-48BC-AC1A-61109520998F}" type="slidenum">
              <a:rPr lang="vi-VN" smtClean="0"/>
              <a:pPr/>
              <a:t>‹#›</a:t>
            </a:fld>
            <a:endParaRPr lang="vi-VN"/>
          </a:p>
        </p:txBody>
      </p:sp>
    </p:spTree>
    <p:extLst>
      <p:ext uri="{BB962C8B-B14F-4D97-AF65-F5344CB8AC3E}">
        <p14:creationId xmlns:p14="http://schemas.microsoft.com/office/powerpoint/2010/main" val="26918015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a:t>
            </a:fld>
            <a:endParaRPr lang="vi-VN"/>
          </a:p>
        </p:txBody>
      </p:sp>
    </p:spTree>
    <p:extLst>
      <p:ext uri="{BB962C8B-B14F-4D97-AF65-F5344CB8AC3E}">
        <p14:creationId xmlns:p14="http://schemas.microsoft.com/office/powerpoint/2010/main" val="1013907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xử</a:t>
            </a:r>
            <a:r>
              <a:rPr lang="en-US" dirty="0"/>
              <a:t> </a:t>
            </a:r>
            <a:r>
              <a:rPr lang="en-US" dirty="0" err="1"/>
              <a:t>lý</a:t>
            </a:r>
            <a:r>
              <a:rPr lang="en-US" dirty="0"/>
              <a:t> đ</a:t>
            </a:r>
            <a:r>
              <a:rPr lang="vi-VN" dirty="0"/>
              <a:t>ư</a:t>
            </a:r>
            <a:r>
              <a:rPr lang="en-US" dirty="0" err="1"/>
              <a:t>ợc</a:t>
            </a:r>
            <a:r>
              <a:rPr lang="en-US" dirty="0"/>
              <a:t> </a:t>
            </a:r>
            <a:r>
              <a:rPr lang="en-US" dirty="0" err="1"/>
              <a:t>các</a:t>
            </a:r>
            <a:r>
              <a:rPr lang="en-US" dirty="0"/>
              <a:t> </a:t>
            </a:r>
            <a:r>
              <a:rPr lang="en-US" dirty="0" err="1"/>
              <a:t>thông</a:t>
            </a:r>
            <a:r>
              <a:rPr lang="en-US" dirty="0"/>
              <a:t> tin </a:t>
            </a:r>
            <a:r>
              <a:rPr lang="en-US" dirty="0" err="1"/>
              <a:t>dạng</a:t>
            </a:r>
            <a:r>
              <a:rPr lang="en-US" dirty="0"/>
              <a:t> </a:t>
            </a:r>
          </a:p>
          <a:p>
            <a:pPr marL="0" indent="0">
              <a:buFontTx/>
              <a:buNone/>
            </a:pP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b</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tr</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15</a:t>
            </a:fld>
            <a:endParaRPr lang="vi-VN"/>
          </a:p>
        </p:txBody>
      </p:sp>
    </p:spTree>
    <p:extLst>
      <p:ext uri="{BB962C8B-B14F-4D97-AF65-F5344CB8AC3E}">
        <p14:creationId xmlns:p14="http://schemas.microsoft.com/office/powerpoint/2010/main" val="2484142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Ví dụ, ta có câu: “</a:t>
            </a:r>
            <a:r>
              <a:rPr lang="vi-VN" sz="1000" kern="1200" dirty="0">
                <a:solidFill>
                  <a:schemeClr val="tx1"/>
                </a:solidFill>
                <a:latin typeface="+mn-lt"/>
                <a:ea typeface="+mn-ea"/>
                <a:cs typeface="+mn-cs"/>
              </a:rPr>
              <a:t>Running Man là chương trình </a:t>
            </a:r>
            <a:r>
              <a:rPr lang="vi-VN" sz="1000" kern="1200" dirty="0">
                <a:solidFill>
                  <a:schemeClr val="accent5"/>
                </a:solidFill>
                <a:latin typeface="+mn-lt"/>
                <a:ea typeface="+mn-ea"/>
                <a:cs typeface="+mn-cs"/>
              </a:rPr>
              <a:t>Hàn Quốc</a:t>
            </a:r>
            <a:r>
              <a:rPr lang="vi-VN" sz="1200" b="0" i="0" kern="1200" dirty="0">
                <a:solidFill>
                  <a:schemeClr val="tx1"/>
                </a:solidFill>
                <a:effectLst/>
                <a:latin typeface="+mn-lt"/>
                <a:ea typeface="+mn-ea"/>
                <a:cs typeface="+mn-cs"/>
              </a:rPr>
              <a:t>” thì ta chỉ cần đọc tới “</a:t>
            </a:r>
            <a:r>
              <a:rPr lang="en-US" sz="1200" b="0" i="1" kern="1200" dirty="0" err="1">
                <a:solidFill>
                  <a:schemeClr val="tx1"/>
                </a:solidFill>
                <a:effectLst/>
                <a:latin typeface="+mn-lt"/>
                <a:ea typeface="+mn-ea"/>
                <a:cs typeface="+mn-cs"/>
              </a:rPr>
              <a:t>Hàn</a:t>
            </a:r>
            <a:r>
              <a:rPr lang="vi-VN" sz="1200" b="0" i="0" kern="1200" dirty="0">
                <a:solidFill>
                  <a:schemeClr val="tx1"/>
                </a:solidFill>
                <a:effectLst/>
                <a:latin typeface="+mn-lt"/>
                <a:ea typeface="+mn-ea"/>
                <a:cs typeface="+mn-cs"/>
              </a:rPr>
              <a:t>” là đủ biết được chữ tiếp theo là “</a:t>
            </a:r>
            <a:r>
              <a:rPr lang="en-US" sz="1200" b="0" i="1" kern="1200" dirty="0" err="1">
                <a:solidFill>
                  <a:schemeClr val="tx1"/>
                </a:solidFill>
                <a:effectLst/>
                <a:latin typeface="+mn-lt"/>
                <a:ea typeface="+mn-ea"/>
                <a:cs typeface="+mn-cs"/>
              </a:rPr>
              <a:t>Quốc</a:t>
            </a:r>
            <a:r>
              <a:rPr lang="vi-VN" sz="1200" b="0" i="0" kern="1200" dirty="0">
                <a:solidFill>
                  <a:schemeClr val="tx1"/>
                </a:solidFill>
                <a:effectLst/>
                <a:latin typeface="+mn-lt"/>
                <a:ea typeface="+mn-ea"/>
                <a:cs typeface="+mn-cs"/>
              </a:rPr>
              <a:t>” rồi. Trong tình huống này, khoảng cách tới thông tin có được cần để dự đoán là nhỏ, nên RNN hoàn toàn có thể học được.</a:t>
            </a:r>
            <a:endParaRPr lang="en-US" sz="1200" b="0" i="0" kern="1200" dirty="0">
              <a:solidFill>
                <a:schemeClr val="tx1"/>
              </a:solidFill>
              <a:effectLst/>
              <a:latin typeface="+mn-lt"/>
              <a:ea typeface="+mn-ea"/>
              <a:cs typeface="+mn-cs"/>
            </a:endParaRPr>
          </a:p>
          <a:p>
            <a:r>
              <a:rPr lang="en-US" dirty="0"/>
              <a:t>- </a:t>
            </a:r>
            <a:r>
              <a:rPr lang="vi-VN" sz="1200" b="0" i="0" kern="1200" dirty="0">
                <a:solidFill>
                  <a:schemeClr val="tx1"/>
                </a:solidFill>
                <a:effectLst/>
                <a:latin typeface="+mn-lt"/>
                <a:ea typeface="+mn-ea"/>
                <a:cs typeface="+mn-cs"/>
              </a:rPr>
              <a:t>Nhưng trong nhiều tình huống ta buộc phải sử dụng nhiều ngữ cảnh hơn để suy luận. Ví dụ, dự đoán chữ cuối cùng trong đoạn: “</a:t>
            </a:r>
            <a:r>
              <a:rPr lang="en-US" sz="1000" i="1" kern="1200" dirty="0" err="1">
                <a:solidFill>
                  <a:schemeClr val="tx1"/>
                </a:solidFill>
                <a:latin typeface="+mn-lt"/>
                <a:ea typeface="+mn-ea"/>
                <a:cs typeface="+mn-cs"/>
              </a:rPr>
              <a:t>Tôi</a:t>
            </a:r>
            <a:r>
              <a:rPr lang="en-US" sz="1000" i="1" kern="1200" dirty="0">
                <a:solidFill>
                  <a:schemeClr val="tx1"/>
                </a:solidFill>
                <a:latin typeface="+mn-lt"/>
                <a:ea typeface="+mn-ea"/>
                <a:cs typeface="+mn-cs"/>
              </a:rPr>
              <a:t> ở </a:t>
            </a:r>
            <a:r>
              <a:rPr lang="en-US" sz="1000" i="1" kern="1200" dirty="0" err="1">
                <a:solidFill>
                  <a:schemeClr val="tx1"/>
                </a:solidFill>
                <a:latin typeface="+mn-lt"/>
                <a:ea typeface="+mn-ea"/>
                <a:cs typeface="+mn-cs"/>
              </a:rPr>
              <a:t>Việt</a:t>
            </a:r>
            <a:r>
              <a:rPr lang="en-US" sz="1000" i="1" kern="1200" dirty="0">
                <a:solidFill>
                  <a:schemeClr val="tx1"/>
                </a:solidFill>
                <a:latin typeface="+mn-lt"/>
                <a:ea typeface="+mn-ea"/>
                <a:cs typeface="+mn-cs"/>
              </a:rPr>
              <a:t> Nam. </a:t>
            </a:r>
            <a:r>
              <a:rPr lang="en-US" sz="1000" i="1" kern="1200" dirty="0" err="1">
                <a:solidFill>
                  <a:schemeClr val="tx1"/>
                </a:solidFill>
                <a:latin typeface="+mn-lt"/>
                <a:ea typeface="+mn-ea"/>
                <a:cs typeface="+mn-cs"/>
              </a:rPr>
              <a:t>Tôi</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là</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sinh</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viên</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Đại</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học</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Cần</a:t>
            </a:r>
            <a:r>
              <a:rPr lang="en-US" sz="1000" i="1" kern="1200" dirty="0">
                <a:solidFill>
                  <a:schemeClr val="tx1"/>
                </a:solidFill>
                <a:latin typeface="+mn-lt"/>
                <a:ea typeface="+mn-ea"/>
                <a:cs typeface="+mn-cs"/>
              </a:rPr>
              <a:t> Th</a:t>
            </a:r>
            <a:r>
              <a:rPr lang="vi-VN" sz="1000" i="1" kern="1200" dirty="0">
                <a:solidFill>
                  <a:schemeClr val="tx1"/>
                </a:solidFill>
                <a:latin typeface="+mn-lt"/>
                <a:ea typeface="+mn-ea"/>
                <a:cs typeface="+mn-cs"/>
              </a:rPr>
              <a:t>ơ</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Tôi</a:t>
            </a:r>
            <a:r>
              <a:rPr lang="en-US" sz="1000" i="1" kern="1200" dirty="0">
                <a:solidFill>
                  <a:schemeClr val="tx1"/>
                </a:solidFill>
                <a:latin typeface="+mn-lt"/>
                <a:ea typeface="+mn-ea"/>
                <a:cs typeface="+mn-cs"/>
              </a:rPr>
              <a:t> </a:t>
            </a:r>
            <a:r>
              <a:rPr lang="en-US" sz="1000" i="1" kern="1200" dirty="0" err="1">
                <a:solidFill>
                  <a:schemeClr val="tx1"/>
                </a:solidFill>
                <a:latin typeface="+mn-lt"/>
                <a:ea typeface="+mn-ea"/>
                <a:cs typeface="+mn-cs"/>
              </a:rPr>
              <a:t>nói</a:t>
            </a:r>
            <a:r>
              <a:rPr lang="en-US" sz="1000" i="1" kern="1200" dirty="0">
                <a:solidFill>
                  <a:schemeClr val="tx1"/>
                </a:solidFill>
                <a:latin typeface="+mn-lt"/>
                <a:ea typeface="+mn-ea"/>
                <a:cs typeface="+mn-cs"/>
              </a:rPr>
              <a:t> </a:t>
            </a:r>
            <a:r>
              <a:rPr lang="en-US" sz="1000" i="1" kern="1200" dirty="0" err="1">
                <a:solidFill>
                  <a:schemeClr val="accent5"/>
                </a:solidFill>
                <a:latin typeface="+mn-lt"/>
                <a:ea typeface="+mn-ea"/>
                <a:cs typeface="+mn-cs"/>
              </a:rPr>
              <a:t>tiếng</a:t>
            </a:r>
            <a:r>
              <a:rPr lang="en-US" sz="1000" i="1" kern="1200" dirty="0">
                <a:solidFill>
                  <a:schemeClr val="accent5"/>
                </a:solidFill>
                <a:latin typeface="+mn-lt"/>
                <a:ea typeface="+mn-ea"/>
                <a:cs typeface="+mn-cs"/>
              </a:rPr>
              <a:t> </a:t>
            </a:r>
            <a:r>
              <a:rPr lang="en-US" sz="1000" i="1" kern="1200" dirty="0" err="1">
                <a:solidFill>
                  <a:schemeClr val="accent5"/>
                </a:solidFill>
                <a:latin typeface="+mn-lt"/>
                <a:ea typeface="+mn-ea"/>
                <a:cs typeface="+mn-cs"/>
              </a:rPr>
              <a:t>Việt</a:t>
            </a:r>
            <a:r>
              <a:rPr lang="vi-VN" sz="1200" b="0" i="0" kern="1200" dirty="0">
                <a:solidFill>
                  <a:schemeClr val="tx1"/>
                </a:solidFill>
                <a:effectLst/>
                <a:latin typeface="+mn-lt"/>
                <a:ea typeface="+mn-ea"/>
                <a:cs typeface="+mn-cs"/>
              </a:rPr>
              <a:t>”. Rõ ràng là các thông tin gần (”</a:t>
            </a:r>
            <a:r>
              <a:rPr lang="en-US" sz="1200" b="0" i="1" kern="1200" dirty="0" err="1">
                <a:solidFill>
                  <a:schemeClr val="tx1"/>
                </a:solidFill>
                <a:effectLst/>
                <a:latin typeface="+mn-lt"/>
                <a:ea typeface="+mn-ea"/>
                <a:cs typeface="+mn-cs"/>
              </a:rPr>
              <a:t>Tôi</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nó</a:t>
            </a:r>
            <a:r>
              <a:rPr lang="vi-VN" sz="1200" b="0" i="0" kern="1200" dirty="0">
                <a:solidFill>
                  <a:schemeClr val="tx1"/>
                </a:solidFill>
                <a:effectLst/>
                <a:latin typeface="+mn-lt"/>
                <a:ea typeface="+mn-ea"/>
                <a:cs typeface="+mn-cs"/>
              </a:rPr>
              <a:t>”) chỉ có phép ta biết được đằng sau nó sẽ là tên của một ngôn ngữ nào đó, còn không thể nào biết được đó là tiếng gì. Muốn biết là tiếng gì, thì ta cần phải có thêm ngữ cảnh “</a:t>
            </a:r>
            <a:r>
              <a:rPr lang="en-US" sz="1200" b="0" i="1" kern="1200" dirty="0" err="1">
                <a:solidFill>
                  <a:schemeClr val="tx1"/>
                </a:solidFill>
                <a:effectLst/>
                <a:latin typeface="+mn-lt"/>
                <a:ea typeface="+mn-ea"/>
                <a:cs typeface="+mn-cs"/>
              </a:rPr>
              <a:t>Tôi</a:t>
            </a:r>
            <a:r>
              <a:rPr lang="en-US" sz="1200" b="0" i="1" kern="1200" dirty="0">
                <a:solidFill>
                  <a:schemeClr val="tx1"/>
                </a:solidFill>
                <a:effectLst/>
                <a:latin typeface="+mn-lt"/>
                <a:ea typeface="+mn-ea"/>
                <a:cs typeface="+mn-cs"/>
              </a:rPr>
              <a:t> ở </a:t>
            </a:r>
            <a:r>
              <a:rPr lang="en-US" sz="1200" b="0" i="1" kern="1200" dirty="0" err="1">
                <a:solidFill>
                  <a:schemeClr val="tx1"/>
                </a:solidFill>
                <a:effectLst/>
                <a:latin typeface="+mn-lt"/>
                <a:ea typeface="+mn-ea"/>
                <a:cs typeface="+mn-cs"/>
              </a:rPr>
              <a:t>Việt</a:t>
            </a:r>
            <a:r>
              <a:rPr lang="en-US" sz="1200" b="0" i="1" kern="1200" dirty="0">
                <a:solidFill>
                  <a:schemeClr val="tx1"/>
                </a:solidFill>
                <a:effectLst/>
                <a:latin typeface="+mn-lt"/>
                <a:ea typeface="+mn-ea"/>
                <a:cs typeface="+mn-cs"/>
              </a:rPr>
              <a:t> Nam</a:t>
            </a:r>
            <a:r>
              <a:rPr lang="vi-VN" sz="1200" b="0" i="0" kern="1200" dirty="0">
                <a:solidFill>
                  <a:schemeClr val="tx1"/>
                </a:solidFill>
                <a:effectLst/>
                <a:latin typeface="+mn-lt"/>
                <a:ea typeface="+mn-ea"/>
                <a:cs typeface="+mn-cs"/>
              </a:rPr>
              <a:t>” nữa mới có thể suy luận được. Rõ ràng là khoảng cách thông tin lúc này có thể đã khá xa</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16</a:t>
            </a:fld>
            <a:endParaRPr lang="vi-VN"/>
          </a:p>
        </p:txBody>
      </p:sp>
    </p:spTree>
    <p:extLst>
      <p:ext uri="{BB962C8B-B14F-4D97-AF65-F5344CB8AC3E}">
        <p14:creationId xmlns:p14="http://schemas.microsoft.com/office/powerpoint/2010/main" val="3240141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Tx/>
              <a:buNone/>
            </a:pPr>
            <a:endParaRPr lang="en-US"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17</a:t>
            </a:fld>
            <a:endParaRPr lang="vi-VN"/>
          </a:p>
        </p:txBody>
      </p:sp>
    </p:spTree>
    <p:extLst>
      <p:ext uri="{BB962C8B-B14F-4D97-AF65-F5344CB8AC3E}">
        <p14:creationId xmlns:p14="http://schemas.microsoft.com/office/powerpoint/2010/main" val="3679216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Forget gate: </a:t>
            </a:r>
            <a:r>
              <a:rPr lang="en-US" dirty="0" err="1"/>
              <a:t>quyết</a:t>
            </a:r>
            <a:r>
              <a:rPr lang="en-US" dirty="0"/>
              <a:t> </a:t>
            </a:r>
            <a:r>
              <a:rPr lang="en-US" dirty="0" err="1"/>
              <a:t>định</a:t>
            </a:r>
            <a:r>
              <a:rPr lang="en-US" dirty="0"/>
              <a:t> </a:t>
            </a:r>
            <a:r>
              <a:rPr lang="en-US" dirty="0" err="1"/>
              <a:t>thông</a:t>
            </a:r>
            <a:r>
              <a:rPr lang="en-US" dirty="0"/>
              <a:t> tin </a:t>
            </a:r>
            <a:r>
              <a:rPr lang="en-US" dirty="0" err="1"/>
              <a:t>nào</a:t>
            </a:r>
            <a:r>
              <a:rPr lang="en-US" dirty="0"/>
              <a:t> </a:t>
            </a:r>
            <a:r>
              <a:rPr lang="en-US" dirty="0" err="1"/>
              <a:t>cần</a:t>
            </a:r>
            <a:r>
              <a:rPr lang="en-US" dirty="0"/>
              <a:t> </a:t>
            </a:r>
            <a:r>
              <a:rPr lang="en-US" dirty="0" err="1"/>
              <a:t>bỏ</a:t>
            </a:r>
            <a:r>
              <a:rPr lang="en-US" dirty="0"/>
              <a:t> </a:t>
            </a:r>
            <a:r>
              <a:rPr lang="en-US" dirty="0" err="1"/>
              <a:t>đi</a:t>
            </a:r>
            <a:r>
              <a:rPr lang="en-US" dirty="0"/>
              <a:t> </a:t>
            </a:r>
            <a:r>
              <a:rPr lang="en-US" dirty="0" err="1"/>
              <a:t>bởi</a:t>
            </a:r>
            <a:r>
              <a:rPr lang="en-US" dirty="0"/>
              <a:t> 1 </a:t>
            </a:r>
            <a:r>
              <a:rPr lang="en-US" dirty="0" err="1"/>
              <a:t>tầng</a:t>
            </a:r>
            <a:r>
              <a:rPr lang="en-US" dirty="0"/>
              <a:t> sigmoid</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Input gate: </a:t>
            </a:r>
            <a:r>
              <a:rPr lang="en-US" dirty="0" err="1"/>
              <a:t>quyết</a:t>
            </a:r>
            <a:r>
              <a:rPr lang="en-US" dirty="0"/>
              <a:t> </a:t>
            </a:r>
            <a:r>
              <a:rPr lang="en-US" dirty="0" err="1"/>
              <a:t>định</a:t>
            </a:r>
            <a:r>
              <a:rPr lang="en-US" dirty="0"/>
              <a:t> </a:t>
            </a:r>
            <a:r>
              <a:rPr lang="en-US" dirty="0" err="1"/>
              <a:t>thông</a:t>
            </a:r>
            <a:r>
              <a:rPr lang="en-US" dirty="0"/>
              <a:t> tin </a:t>
            </a:r>
            <a:r>
              <a:rPr lang="en-US" dirty="0" err="1"/>
              <a:t>nào</a:t>
            </a:r>
            <a:r>
              <a:rPr lang="en-US" dirty="0"/>
              <a:t> </a:t>
            </a:r>
            <a:r>
              <a:rPr lang="en-US" dirty="0" err="1"/>
              <a:t>sẽ</a:t>
            </a:r>
            <a:r>
              <a:rPr lang="en-US" dirty="0"/>
              <a:t> l</a:t>
            </a:r>
            <a:r>
              <a:rPr lang="vi-VN" dirty="0"/>
              <a:t>ư</a:t>
            </a:r>
            <a:r>
              <a:rPr lang="en-US" dirty="0"/>
              <a:t>u </a:t>
            </a:r>
            <a:r>
              <a:rPr lang="en-US" dirty="0" err="1"/>
              <a:t>vào</a:t>
            </a:r>
            <a:r>
              <a:rPr lang="en-US" dirty="0"/>
              <a:t> </a:t>
            </a:r>
            <a:r>
              <a:rPr lang="en-US" dirty="0" err="1"/>
              <a:t>trạng</a:t>
            </a:r>
            <a:r>
              <a:rPr lang="en-US" dirty="0"/>
              <a:t> </a:t>
            </a:r>
            <a:r>
              <a:rPr lang="en-US" dirty="0" err="1"/>
              <a:t>thái</a:t>
            </a:r>
            <a:r>
              <a:rPr lang="en-US" dirty="0"/>
              <a:t> </a:t>
            </a:r>
            <a:r>
              <a:rPr lang="en-US" dirty="0" err="1"/>
              <a:t>tế</a:t>
            </a:r>
            <a:r>
              <a:rPr lang="en-US" dirty="0"/>
              <a:t> </a:t>
            </a:r>
            <a:r>
              <a:rPr lang="en-US" dirty="0" err="1"/>
              <a:t>báo</a:t>
            </a:r>
            <a:r>
              <a:rPr lang="en-US" dirty="0"/>
              <a:t> </a:t>
            </a:r>
            <a:r>
              <a:rPr lang="en-US" dirty="0" err="1"/>
              <a:t>bởi</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giửa</a:t>
            </a:r>
            <a:r>
              <a:rPr lang="en-US" dirty="0"/>
              <a:t> 1 </a:t>
            </a:r>
            <a:r>
              <a:rPr lang="en-US" dirty="0" err="1"/>
              <a:t>tầng</a:t>
            </a:r>
            <a:r>
              <a:rPr lang="en-US" dirty="0"/>
              <a:t> sigmoid </a:t>
            </a:r>
            <a:r>
              <a:rPr lang="en-US" dirty="0" err="1"/>
              <a:t>với</a:t>
            </a:r>
            <a:r>
              <a:rPr lang="en-US" dirty="0"/>
              <a:t> 1 </a:t>
            </a:r>
            <a:r>
              <a:rPr lang="en-US" dirty="0" err="1"/>
              <a:t>tầng</a:t>
            </a:r>
            <a:r>
              <a:rPr lang="en-US" dirty="0"/>
              <a:t> tanh</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Output gate: </a:t>
            </a:r>
            <a:r>
              <a:rPr lang="en-US" dirty="0" err="1"/>
              <a:t>quyết</a:t>
            </a:r>
            <a:r>
              <a:rPr lang="en-US" dirty="0"/>
              <a:t> </a:t>
            </a:r>
            <a:r>
              <a:rPr lang="en-US" dirty="0" err="1"/>
              <a:t>định</a:t>
            </a:r>
            <a:r>
              <a:rPr lang="en-US" dirty="0"/>
              <a:t> </a:t>
            </a:r>
            <a:r>
              <a:rPr lang="en-US" dirty="0" err="1"/>
              <a:t>kết</a:t>
            </a:r>
            <a:r>
              <a:rPr lang="en-US" dirty="0"/>
              <a:t> </a:t>
            </a:r>
            <a:r>
              <a:rPr lang="en-US" dirty="0" err="1"/>
              <a:t>quả</a:t>
            </a:r>
            <a:r>
              <a:rPr lang="en-US" dirty="0"/>
              <a:t> </a:t>
            </a:r>
            <a:r>
              <a:rPr lang="en-US" dirty="0" err="1"/>
              <a:t>đâu</a:t>
            </a:r>
            <a:r>
              <a:rPr lang="en-US" dirty="0"/>
              <a:t> ra </a:t>
            </a:r>
            <a:r>
              <a:rPr lang="en-US" dirty="0" err="1"/>
              <a:t>bởi</a:t>
            </a:r>
            <a:r>
              <a:rPr lang="en-US" dirty="0"/>
              <a:t> 1 </a:t>
            </a:r>
            <a:r>
              <a:rPr lang="en-US" dirty="0" err="1"/>
              <a:t>tầng</a:t>
            </a:r>
            <a:r>
              <a:rPr lang="en-US" dirty="0"/>
              <a:t> sigmoid, </a:t>
            </a:r>
            <a:r>
              <a:rPr lang="en-US" dirty="0" err="1"/>
              <a:t>đó</a:t>
            </a:r>
            <a:r>
              <a:rPr lang="en-US" dirty="0"/>
              <a:t> </a:t>
            </a:r>
            <a:r>
              <a:rPr lang="en-US" dirty="0" err="1"/>
              <a:t>lại</a:t>
            </a:r>
            <a:r>
              <a:rPr lang="en-US" dirty="0"/>
              <a:t> qua 1 </a:t>
            </a:r>
            <a:r>
              <a:rPr lang="en-US" dirty="0" err="1"/>
              <a:t>tầng</a:t>
            </a:r>
            <a:r>
              <a:rPr lang="en-US" dirty="0"/>
              <a:t> tanh </a:t>
            </a:r>
            <a:r>
              <a:rPr lang="en-US" dirty="0" err="1"/>
              <a:t>để</a:t>
            </a:r>
            <a:r>
              <a:rPr lang="en-US" dirty="0"/>
              <a:t> đ</a:t>
            </a:r>
            <a:r>
              <a:rPr lang="vi-VN" dirty="0"/>
              <a:t>ư</a:t>
            </a:r>
            <a:r>
              <a:rPr lang="en-US" dirty="0"/>
              <a:t>a </a:t>
            </a:r>
            <a:r>
              <a:rPr lang="en-US" dirty="0" err="1"/>
              <a:t>giá</a:t>
            </a:r>
            <a:r>
              <a:rPr lang="en-US" dirty="0"/>
              <a:t> </a:t>
            </a:r>
            <a:r>
              <a:rPr lang="en-US" dirty="0" err="1"/>
              <a:t>trị</a:t>
            </a:r>
            <a:r>
              <a:rPr lang="en-US" dirty="0"/>
              <a:t> </a:t>
            </a:r>
            <a:r>
              <a:rPr lang="en-US" dirty="0" err="1"/>
              <a:t>về</a:t>
            </a:r>
            <a:r>
              <a:rPr lang="en-US" dirty="0"/>
              <a:t> </a:t>
            </a:r>
            <a:r>
              <a:rPr lang="en-US" dirty="0" err="1"/>
              <a:t>khoảng</a:t>
            </a:r>
            <a:r>
              <a:rPr lang="en-US" dirty="0"/>
              <a:t> [-1,1]</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18</a:t>
            </a:fld>
            <a:endParaRPr lang="vi-VN"/>
          </a:p>
        </p:txBody>
      </p:sp>
    </p:spTree>
    <p:extLst>
      <p:ext uri="{BB962C8B-B14F-4D97-AF65-F5344CB8AC3E}">
        <p14:creationId xmlns:p14="http://schemas.microsoft.com/office/powerpoint/2010/main" val="1308083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nguồn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đích</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Ý </a:t>
            </a:r>
            <a:r>
              <a:rPr lang="en-US" sz="1200" kern="1200" dirty="0" err="1">
                <a:solidFill>
                  <a:schemeClr val="tx1"/>
                </a:solidFill>
                <a:effectLst/>
                <a:latin typeface="+mn-lt"/>
                <a:ea typeface="+mn-ea"/>
                <a:cs typeface="+mn-cs"/>
              </a:rPr>
              <a:t>tưởng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seq2seq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RNN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vec-tơ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endParaRPr lang="en-US"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19</a:t>
            </a:fld>
            <a:endParaRPr lang="vi-VN"/>
          </a:p>
        </p:txBody>
      </p:sp>
    </p:spTree>
    <p:extLst>
      <p:ext uri="{BB962C8B-B14F-4D97-AF65-F5344CB8AC3E}">
        <p14:creationId xmlns:p14="http://schemas.microsoft.com/office/powerpoint/2010/main" val="578324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5" name="Slide Number Placeholder 4"/>
          <p:cNvSpPr>
            <a:spLocks noGrp="1"/>
          </p:cNvSpPr>
          <p:nvPr>
            <p:ph type="sldNum" sz="quarter" idx="5"/>
          </p:nvPr>
        </p:nvSpPr>
        <p:spPr/>
        <p:txBody>
          <a:bodyPr/>
          <a:lstStyle/>
          <a:p>
            <a:fld id="{7F90FA21-6E41-48BC-AC1A-61109520998F}" type="slidenum">
              <a:rPr lang="vi-VN" smtClean="0"/>
              <a:t>20</a:t>
            </a:fld>
            <a:endParaRPr lang="vi-VN"/>
          </a:p>
        </p:txBody>
      </p:sp>
    </p:spTree>
    <p:extLst>
      <p:ext uri="{BB962C8B-B14F-4D97-AF65-F5344CB8AC3E}">
        <p14:creationId xmlns:p14="http://schemas.microsoft.com/office/powerpoint/2010/main" val="1891236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vi-VN" sz="1200" b="0" i="0" kern="1200" dirty="0">
                <a:solidFill>
                  <a:schemeClr val="tx1"/>
                </a:solidFill>
                <a:effectLst/>
                <a:latin typeface="+mn-lt"/>
                <a:ea typeface="+mn-ea"/>
                <a:cs typeface="+mn-cs"/>
              </a:rPr>
              <a:t>Trong lý thuyết thông tin, entropy chéo giữa hai phân phối xác suất và trên cùng một tập hợp các sự kiện cơ bản đo lường số bit trung bình cần thiết để xác định một sự kiện được rút ra từ tập hợp nếu sơ đồ mã hóa được sử dụng cho bộ được tối ưu hóa cho phân phối xác suất ước tính, thay vì phân phối thực.</a:t>
            </a:r>
            <a:endParaRPr lang="en-US" sz="1200" b="0" i="0" kern="1200" dirty="0">
              <a:solidFill>
                <a:schemeClr val="tx1"/>
              </a:solidFill>
              <a:effectLst/>
              <a:latin typeface="+mn-lt"/>
              <a:ea typeface="+mn-ea"/>
              <a:cs typeface="+mn-cs"/>
            </a:endParaRPr>
          </a:p>
          <a:p>
            <a:pPr marL="0" indent="0">
              <a:buFontTx/>
              <a:buNone/>
            </a:pPr>
            <a:br>
              <a:rPr lang="vi-VN" dirty="0"/>
            </a:br>
            <a:r>
              <a:rPr lang="vi-VN" sz="1200" b="0" i="0" kern="1200" dirty="0">
                <a:solidFill>
                  <a:schemeClr val="tx1"/>
                </a:solidFill>
                <a:effectLst/>
                <a:latin typeface="+mn-lt"/>
                <a:ea typeface="+mn-ea"/>
                <a:cs typeface="+mn-cs"/>
              </a:rPr>
              <a:t>Phương pháp entropy chéo (CE) là phương pháp Monte Carlo để lấy mẫu</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quan trọng và tối ưu hóa. Nó được áp dụng cho cả các vấn đề liên hợp và liên tục, với mục tiêu tĩnh hoặc nhiễu. </a:t>
            </a:r>
            <a:endParaRPr lang="en-US" sz="1200" b="0" i="0" kern="1200" dirty="0">
              <a:solidFill>
                <a:schemeClr val="tx1"/>
              </a:solidFill>
              <a:effectLst/>
              <a:latin typeface="+mn-lt"/>
              <a:ea typeface="+mn-ea"/>
              <a:cs typeface="+mn-cs"/>
            </a:endParaRPr>
          </a:p>
          <a:p>
            <a:pPr marL="0" indent="0">
              <a:buFontTx/>
              <a:buNone/>
            </a:pPr>
            <a:r>
              <a:rPr lang="vi-VN" sz="1200" b="0" i="0" kern="1200" dirty="0">
                <a:solidFill>
                  <a:schemeClr val="tx1"/>
                </a:solidFill>
                <a:effectLst/>
                <a:latin typeface="+mn-lt"/>
                <a:ea typeface="+mn-ea"/>
                <a:cs typeface="+mn-cs"/>
              </a:rPr>
              <a:t>Phương pháp </a:t>
            </a:r>
            <a:r>
              <a:rPr lang="en-US" sz="1200" b="0" i="0" kern="1200" dirty="0" err="1">
                <a:solidFill>
                  <a:schemeClr val="tx1"/>
                </a:solidFill>
                <a:effectLst/>
                <a:latin typeface="+mn-lt"/>
                <a:ea typeface="+mn-ea"/>
                <a:cs typeface="+mn-cs"/>
              </a:rPr>
              <a:t>này</a:t>
            </a:r>
            <a:r>
              <a:rPr lang="vi-VN" sz="1200" b="0" i="0" kern="1200" dirty="0">
                <a:solidFill>
                  <a:schemeClr val="tx1"/>
                </a:solidFill>
                <a:effectLst/>
                <a:latin typeface="+mn-lt"/>
                <a:ea typeface="+mn-ea"/>
                <a:cs typeface="+mn-cs"/>
              </a:rPr>
              <a:t> ước tính lấy mẫu quan trọng tối ưu bằng cách lặp lại hai giai đoạn</a:t>
            </a:r>
            <a:r>
              <a:rPr lang="en-US" sz="1200" b="0" i="0" kern="1200" dirty="0">
                <a:solidFill>
                  <a:schemeClr val="tx1"/>
                </a:solidFill>
                <a:effectLst/>
                <a:latin typeface="+mn-lt"/>
                <a:ea typeface="+mn-ea"/>
                <a:cs typeface="+mn-cs"/>
              </a:rPr>
              <a:t>:</a:t>
            </a:r>
          </a:p>
          <a:p>
            <a:pPr marL="0" indent="0">
              <a:buFontTx/>
              <a:buNone/>
            </a:pPr>
            <a:r>
              <a:rPr lang="en-US" sz="1200" b="0" i="0" kern="1200" dirty="0">
                <a:solidFill>
                  <a:schemeClr val="tx1"/>
                </a:solidFill>
                <a:effectLst/>
                <a:latin typeface="+mn-lt"/>
                <a:ea typeface="+mn-ea"/>
                <a:cs typeface="+mn-cs"/>
              </a:rPr>
              <a:t> 1. </a:t>
            </a:r>
            <a:r>
              <a:rPr lang="en-US" sz="1200" b="0" i="0" kern="1200" dirty="0" err="1">
                <a:solidFill>
                  <a:schemeClr val="tx1"/>
                </a:solidFill>
                <a:effectLst/>
                <a:latin typeface="+mn-lt"/>
                <a:ea typeface="+mn-ea"/>
                <a:cs typeface="+mn-cs"/>
              </a:rPr>
              <a:t>Lấy</a:t>
            </a:r>
            <a:r>
              <a:rPr lang="en-US" sz="1200" b="0" i="0" kern="1200" dirty="0">
                <a:solidFill>
                  <a:schemeClr val="tx1"/>
                </a:solidFill>
                <a:effectLst/>
                <a:latin typeface="+mn-lt"/>
                <a:ea typeface="+mn-ea"/>
                <a:cs typeface="+mn-cs"/>
              </a:rPr>
              <a:t> ra</a:t>
            </a:r>
            <a:r>
              <a:rPr lang="vi-VN" sz="1200" b="0" i="0" kern="1200" dirty="0">
                <a:solidFill>
                  <a:schemeClr val="tx1"/>
                </a:solidFill>
                <a:effectLst/>
                <a:latin typeface="+mn-lt"/>
                <a:ea typeface="+mn-ea"/>
                <a:cs typeface="+mn-cs"/>
              </a:rPr>
              <a:t> một mẫu từ phân phối xác suất. </a:t>
            </a:r>
            <a:endParaRPr lang="en-US" sz="1200" b="0" i="0" kern="1200" dirty="0">
              <a:solidFill>
                <a:schemeClr val="tx1"/>
              </a:solidFill>
              <a:effectLst/>
              <a:latin typeface="+mn-lt"/>
              <a:ea typeface="+mn-ea"/>
              <a:cs typeface="+mn-cs"/>
            </a:endParaRPr>
          </a:p>
          <a:p>
            <a:pPr marL="0" indent="0">
              <a:buFontTx/>
              <a:buNone/>
            </a:pPr>
            <a:r>
              <a:rPr lang="en-US" sz="1200" b="0" i="0" kern="1200" dirty="0">
                <a:solidFill>
                  <a:schemeClr val="tx1"/>
                </a:solidFill>
                <a:effectLst/>
                <a:latin typeface="+mn-lt"/>
                <a:ea typeface="+mn-ea"/>
                <a:cs typeface="+mn-cs"/>
              </a:rPr>
              <a:t> 2. </a:t>
            </a:r>
            <a:r>
              <a:rPr lang="vi-VN" sz="1200" b="0" i="0" kern="1200" dirty="0">
                <a:solidFill>
                  <a:schemeClr val="tx1"/>
                </a:solidFill>
                <a:effectLst/>
                <a:latin typeface="+mn-lt"/>
                <a:ea typeface="+mn-ea"/>
                <a:cs typeface="+mn-cs"/>
              </a:rPr>
              <a:t>Giả</a:t>
            </a:r>
            <a:r>
              <a:rPr lang="en-US" sz="1200" b="0" i="0" kern="1200" dirty="0">
                <a:solidFill>
                  <a:schemeClr val="tx1"/>
                </a:solidFill>
                <a:effectLst/>
                <a:latin typeface="+mn-lt"/>
                <a:ea typeface="+mn-ea"/>
                <a:cs typeface="+mn-cs"/>
              </a:rPr>
              <a:t>m</a:t>
            </a:r>
            <a:r>
              <a:rPr lang="vi-VN"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cross </a:t>
            </a:r>
            <a:r>
              <a:rPr lang="vi-VN" sz="1200" b="0" i="0" kern="1200" dirty="0">
                <a:solidFill>
                  <a:schemeClr val="tx1"/>
                </a:solidFill>
                <a:effectLst/>
                <a:latin typeface="+mn-lt"/>
                <a:ea typeface="+mn-ea"/>
                <a:cs typeface="+mn-cs"/>
              </a:rPr>
              <a:t>entropy giữa phân phối này</a:t>
            </a:r>
            <a:r>
              <a:rPr lang="en-US" sz="1200" b="0" i="0" kern="1200" dirty="0">
                <a:solidFill>
                  <a:schemeClr val="tx1"/>
                </a:solidFill>
                <a:effectLst/>
                <a:latin typeface="+mn-lt"/>
                <a:ea typeface="+mn-ea"/>
                <a:cs typeface="+mn-cs"/>
              </a:rPr>
              <a:t> (đ</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lấy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từ</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bước</a:t>
            </a:r>
            <a:r>
              <a:rPr lang="en-US" sz="1200" b="0" i="0" kern="1200" dirty="0">
                <a:solidFill>
                  <a:schemeClr val="tx1"/>
                </a:solidFill>
                <a:effectLst/>
                <a:latin typeface="+mn-lt"/>
                <a:ea typeface="+mn-ea"/>
                <a:cs typeface="+mn-cs"/>
              </a:rPr>
              <a:t> 1)</a:t>
            </a:r>
            <a:r>
              <a:rPr lang="vi-VN" sz="1200" b="0" i="0" kern="1200" dirty="0">
                <a:solidFill>
                  <a:schemeClr val="tx1"/>
                </a:solidFill>
                <a:effectLst/>
                <a:latin typeface="+mn-lt"/>
                <a:ea typeface="+mn-ea"/>
                <a:cs typeface="+mn-cs"/>
              </a:rPr>
              <a:t> và phân phối mục tiêu để tạo ra một mẫu tốt hơn trong lần lặp tiếp theo.</a:t>
            </a:r>
            <a:endParaRPr lang="en-US" dirty="0"/>
          </a:p>
        </p:txBody>
      </p:sp>
      <p:sp>
        <p:nvSpPr>
          <p:cNvPr id="5" name="Slide Number Placeholder 4"/>
          <p:cNvSpPr>
            <a:spLocks noGrp="1"/>
          </p:cNvSpPr>
          <p:nvPr>
            <p:ph type="sldNum" sz="quarter" idx="5"/>
          </p:nvPr>
        </p:nvSpPr>
        <p:spPr/>
        <p:txBody>
          <a:bodyPr/>
          <a:lstStyle/>
          <a:p>
            <a:fld id="{7F90FA21-6E41-48BC-AC1A-61109520998F}" type="slidenum">
              <a:rPr lang="vi-VN" smtClean="0"/>
              <a:t>21</a:t>
            </a:fld>
            <a:endParaRPr lang="vi-VN"/>
          </a:p>
        </p:txBody>
      </p:sp>
    </p:spTree>
    <p:extLst>
      <p:ext uri="{BB962C8B-B14F-4D97-AF65-F5344CB8AC3E}">
        <p14:creationId xmlns:p14="http://schemas.microsoft.com/office/powerpoint/2010/main" val="3037046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tLang="ko-KR" sz="1200" dirty="0">
                <a:latin typeface="Georgia" panose="02040502050405020303" pitchFamily="18" charset="0"/>
              </a:rPr>
              <a:t>SCST là một dạng của thuật toán của học tăng cường, thay vì ước tính một đường cơ sở “baseline”, để chuẩn hóa phần thưởng và giảm phương sai, nó sử dụng đầu ra của </a:t>
            </a:r>
            <a:r>
              <a:rPr lang="vi-VN" altLang="ko-KR" sz="1200" u="sng" dirty="0">
                <a:latin typeface="Georgia" panose="02040502050405020303" pitchFamily="18" charset="0"/>
              </a:rPr>
              <a:t>test-time inference </a:t>
            </a:r>
            <a:r>
              <a:rPr lang="vi-VN" altLang="ko-KR" sz="1200" dirty="0">
                <a:latin typeface="Georgia" panose="02040502050405020303" pitchFamily="18" charset="0"/>
              </a:rPr>
              <a:t>của </a:t>
            </a:r>
            <a:r>
              <a:rPr lang="en-US" altLang="ko-KR" sz="1200" dirty="0" err="1">
                <a:latin typeface="Georgia" panose="02040502050405020303" pitchFamily="18" charset="0"/>
              </a:rPr>
              <a:t>mô</a:t>
            </a:r>
            <a:r>
              <a:rPr lang="en-US" altLang="ko-KR" sz="1200" dirty="0">
                <a:latin typeface="Georgia" panose="02040502050405020303" pitchFamily="18" charset="0"/>
              </a:rPr>
              <a:t> </a:t>
            </a:r>
            <a:r>
              <a:rPr lang="en-US" altLang="ko-KR" sz="1200" dirty="0" err="1">
                <a:latin typeface="Georgia" panose="02040502050405020303" pitchFamily="18" charset="0"/>
              </a:rPr>
              <a:t>hình</a:t>
            </a:r>
            <a:r>
              <a:rPr lang="en-US" altLang="ko-KR" sz="1200" dirty="0">
                <a:latin typeface="Georgia" panose="02040502050405020303" pitchFamily="18" charset="0"/>
              </a:rPr>
              <a:t> </a:t>
            </a:r>
            <a:r>
              <a:rPr lang="en-US" altLang="ko-KR" sz="1200" dirty="0" err="1">
                <a:latin typeface="Georgia" panose="02040502050405020303" pitchFamily="18" charset="0"/>
              </a:rPr>
              <a:t>hiện</a:t>
            </a:r>
            <a:r>
              <a:rPr lang="en-US" altLang="ko-KR" sz="1200" dirty="0">
                <a:latin typeface="Georgia" panose="02040502050405020303" pitchFamily="18" charset="0"/>
              </a:rPr>
              <a:t> </a:t>
            </a:r>
            <a:r>
              <a:rPr lang="en-US" altLang="ko-KR" sz="1200" dirty="0" err="1">
                <a:latin typeface="Georgia" panose="02040502050405020303" pitchFamily="18" charset="0"/>
              </a:rPr>
              <a:t>tại</a:t>
            </a:r>
            <a:r>
              <a:rPr lang="vi-VN" altLang="ko-KR" sz="1200" dirty="0">
                <a:latin typeface="Georgia" panose="02040502050405020303" pitchFamily="18" charset="0"/>
              </a:rPr>
              <a:t> để chuẩn hóa phần thưởng mà nó nhận được</a:t>
            </a:r>
            <a:r>
              <a:rPr lang="en-US" altLang="ko-KR" sz="1200" dirty="0">
                <a:latin typeface="Georgia" panose="02040502050405020303" pitchFamily="18" charset="0"/>
              </a:rPr>
              <a:t>.</a:t>
            </a:r>
            <a:endParaRPr lang="ko-KR" altLang="en-US" sz="1200" dirty="0">
              <a:latin typeface="Georgia" panose="02040502050405020303" pitchFamily="18" charset="0"/>
            </a:endParaRPr>
          </a:p>
        </p:txBody>
      </p:sp>
      <p:sp>
        <p:nvSpPr>
          <p:cNvPr id="5" name="Slide Number Placeholder 4"/>
          <p:cNvSpPr>
            <a:spLocks noGrp="1"/>
          </p:cNvSpPr>
          <p:nvPr>
            <p:ph type="sldNum" sz="quarter" idx="5"/>
          </p:nvPr>
        </p:nvSpPr>
        <p:spPr/>
        <p:txBody>
          <a:bodyPr/>
          <a:lstStyle/>
          <a:p>
            <a:fld id="{7F90FA21-6E41-48BC-AC1A-61109520998F}" type="slidenum">
              <a:rPr lang="vi-VN" smtClean="0"/>
              <a:t>22</a:t>
            </a:fld>
            <a:endParaRPr lang="vi-VN"/>
          </a:p>
        </p:txBody>
      </p:sp>
    </p:spTree>
    <p:extLst>
      <p:ext uri="{BB962C8B-B14F-4D97-AF65-F5344CB8AC3E}">
        <p14:creationId xmlns:p14="http://schemas.microsoft.com/office/powerpoint/2010/main" val="671306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Cụ thể từng b</a:t>
            </a:r>
            <a:r>
              <a:rPr lang="vi-VN"/>
              <a:t>ư</a:t>
            </a:r>
            <a:r>
              <a:rPr lang="en-US"/>
              <a:t>ớc</a:t>
            </a:r>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pPr/>
              <a:t>23</a:t>
            </a:fld>
            <a:endParaRPr lang="vi-VN"/>
          </a:p>
        </p:txBody>
      </p:sp>
    </p:spTree>
    <p:extLst>
      <p:ext uri="{BB962C8B-B14F-4D97-AF65-F5344CB8AC3E}">
        <p14:creationId xmlns:p14="http://schemas.microsoft.com/office/powerpoint/2010/main" val="3161705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Kế</a:t>
            </a:r>
            <a:r>
              <a:rPr lang="en-US" dirty="0"/>
              <a:t> </a:t>
            </a:r>
            <a:r>
              <a:rPr lang="en-US" dirty="0" err="1"/>
              <a:t>thừa</a:t>
            </a:r>
            <a:r>
              <a:rPr lang="en-US" dirty="0"/>
              <a:t> dataset </a:t>
            </a:r>
            <a:r>
              <a:rPr lang="en-US" dirty="0" err="1"/>
              <a:t>từ</a:t>
            </a:r>
            <a:r>
              <a:rPr lang="en-US" dirty="0"/>
              <a:t> </a:t>
            </a:r>
            <a:r>
              <a:rPr lang="en-US" dirty="0" err="1"/>
              <a:t>nhóm</a:t>
            </a:r>
            <a:r>
              <a:rPr lang="en-US" dirty="0"/>
              <a:t> </a:t>
            </a:r>
            <a:r>
              <a:rPr lang="en-US" dirty="0" err="1"/>
              <a:t>luận</a:t>
            </a:r>
            <a:r>
              <a:rPr lang="en-US" dirty="0"/>
              <a:t> </a:t>
            </a:r>
            <a:r>
              <a:rPr lang="en-US" dirty="0" err="1"/>
              <a:t>văn</a:t>
            </a:r>
            <a:r>
              <a:rPr lang="en-US" dirty="0"/>
              <a:t> tr</a:t>
            </a:r>
            <a:r>
              <a:rPr lang="vi-VN" dirty="0"/>
              <a:t>ư</a:t>
            </a:r>
            <a:r>
              <a:rPr lang="en-US" dirty="0" err="1"/>
              <a:t>ớc</a:t>
            </a:r>
            <a:endParaRPr lang="en-US" dirty="0"/>
          </a:p>
          <a:p>
            <a:r>
              <a:rPr lang="en-US" dirty="0" err="1"/>
              <a:t>Cộng</a:t>
            </a:r>
            <a:r>
              <a:rPr lang="en-US" dirty="0"/>
              <a:t> </a:t>
            </a:r>
            <a:r>
              <a:rPr lang="en-US" dirty="0" err="1"/>
              <a:t>với</a:t>
            </a:r>
            <a:r>
              <a:rPr lang="en-US" dirty="0"/>
              <a:t> 13000 </a:t>
            </a:r>
            <a:r>
              <a:rPr lang="en-US" dirty="0" err="1"/>
              <a:t>dòng</a:t>
            </a:r>
            <a:r>
              <a:rPr lang="en-US" dirty="0"/>
              <a:t> dataset </a:t>
            </a:r>
            <a:r>
              <a:rPr lang="en-US" dirty="0" err="1"/>
              <a:t>từ</a:t>
            </a:r>
            <a:r>
              <a:rPr lang="en-US" dirty="0"/>
              <a:t> </a:t>
            </a:r>
            <a:r>
              <a:rPr lang="en-US" dirty="0" err="1"/>
              <a:t>trang</a:t>
            </a:r>
            <a:r>
              <a:rPr lang="en-US" dirty="0"/>
              <a:t> subscene</a:t>
            </a: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24</a:t>
            </a:fld>
            <a:endParaRPr lang="vi-VN"/>
          </a:p>
        </p:txBody>
      </p:sp>
    </p:spTree>
    <p:extLst>
      <p:ext uri="{BB962C8B-B14F-4D97-AF65-F5344CB8AC3E}">
        <p14:creationId xmlns:p14="http://schemas.microsoft.com/office/powerpoint/2010/main" val="1467168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2</a:t>
            </a:fld>
            <a:endParaRPr lang="vi-VN"/>
          </a:p>
        </p:txBody>
      </p:sp>
    </p:spTree>
    <p:extLst>
      <p:ext uri="{BB962C8B-B14F-4D97-AF65-F5344CB8AC3E}">
        <p14:creationId xmlns:p14="http://schemas.microsoft.com/office/powerpoint/2010/main" val="525353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Xử</a:t>
            </a:r>
            <a:r>
              <a:rPr lang="en-US" dirty="0"/>
              <a:t> </a:t>
            </a:r>
            <a:r>
              <a:rPr lang="en-US" dirty="0" err="1"/>
              <a:t>lí</a:t>
            </a:r>
            <a:r>
              <a:rPr lang="en-US" dirty="0"/>
              <a:t> </a:t>
            </a:r>
            <a:r>
              <a:rPr lang="en-US" dirty="0" err="1"/>
              <a:t>tay</a:t>
            </a:r>
            <a:r>
              <a:rPr lang="en-US" dirty="0"/>
              <a:t>, </a:t>
            </a:r>
            <a:r>
              <a:rPr lang="en-US" dirty="0" err="1"/>
              <a:t>thủ</a:t>
            </a:r>
            <a:r>
              <a:rPr lang="en-US" dirty="0"/>
              <a:t> </a:t>
            </a:r>
            <a:r>
              <a:rPr lang="en-US" dirty="0" err="1"/>
              <a:t>công</a:t>
            </a: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25</a:t>
            </a:fld>
            <a:endParaRPr lang="vi-VN"/>
          </a:p>
        </p:txBody>
      </p:sp>
    </p:spTree>
    <p:extLst>
      <p:ext uri="{BB962C8B-B14F-4D97-AF65-F5344CB8AC3E}">
        <p14:creationId xmlns:p14="http://schemas.microsoft.com/office/powerpoint/2010/main" val="169682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26</a:t>
            </a:fld>
            <a:endParaRPr lang="vi-VN"/>
          </a:p>
        </p:txBody>
      </p:sp>
    </p:spTree>
    <p:extLst>
      <p:ext uri="{BB962C8B-B14F-4D97-AF65-F5344CB8AC3E}">
        <p14:creationId xmlns:p14="http://schemas.microsoft.com/office/powerpoint/2010/main" val="2601252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enc, </a:t>
            </a:r>
            <a:r>
              <a:rPr lang="en-US" dirty="0" err="1"/>
              <a:t>dec</a:t>
            </a:r>
            <a:r>
              <a:rPr lang="en-US" dirty="0"/>
              <a:t>: ô RNN, </a:t>
            </a:r>
            <a:r>
              <a:rPr lang="en-US" dirty="0" err="1"/>
              <a:t>mỗi</a:t>
            </a:r>
            <a:r>
              <a:rPr lang="en-US" dirty="0"/>
              <a:t> ô </a:t>
            </a:r>
            <a:r>
              <a:rPr lang="en-US" dirty="0" err="1"/>
              <a:t>là</a:t>
            </a:r>
            <a:r>
              <a:rPr lang="en-US" dirty="0"/>
              <a:t> 1 LSTM</a:t>
            </a:r>
          </a:p>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27</a:t>
            </a:fld>
            <a:endParaRPr lang="vi-VN"/>
          </a:p>
        </p:txBody>
      </p:sp>
    </p:spTree>
    <p:extLst>
      <p:ext uri="{BB962C8B-B14F-4D97-AF65-F5344CB8AC3E}">
        <p14:creationId xmlns:p14="http://schemas.microsoft.com/office/powerpoint/2010/main" val="3062281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enc, </a:t>
            </a:r>
            <a:r>
              <a:rPr lang="en-US" dirty="0" err="1"/>
              <a:t>dec</a:t>
            </a:r>
            <a:r>
              <a:rPr lang="en-US" dirty="0"/>
              <a:t>: ô RNN, </a:t>
            </a:r>
            <a:r>
              <a:rPr lang="en-US" dirty="0" err="1"/>
              <a:t>mỗi</a:t>
            </a:r>
            <a:r>
              <a:rPr lang="en-US" dirty="0"/>
              <a:t> ô </a:t>
            </a:r>
            <a:r>
              <a:rPr lang="en-US" dirty="0" err="1"/>
              <a:t>là</a:t>
            </a:r>
            <a:r>
              <a:rPr lang="en-US" dirty="0"/>
              <a:t> 1 LSTM</a:t>
            </a:r>
          </a:p>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28</a:t>
            </a:fld>
            <a:endParaRPr lang="vi-VN"/>
          </a:p>
        </p:txBody>
      </p:sp>
    </p:spTree>
    <p:extLst>
      <p:ext uri="{BB962C8B-B14F-4D97-AF65-F5344CB8AC3E}">
        <p14:creationId xmlns:p14="http://schemas.microsoft.com/office/powerpoint/2010/main" val="3310198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29</a:t>
            </a:fld>
            <a:endParaRPr lang="vi-VN"/>
          </a:p>
        </p:txBody>
      </p:sp>
    </p:spTree>
    <p:extLst>
      <p:ext uri="{BB962C8B-B14F-4D97-AF65-F5344CB8AC3E}">
        <p14:creationId xmlns:p14="http://schemas.microsoft.com/office/powerpoint/2010/main" val="1947937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30</a:t>
            </a:fld>
            <a:endParaRPr lang="vi-VN"/>
          </a:p>
        </p:txBody>
      </p:sp>
    </p:spTree>
    <p:extLst>
      <p:ext uri="{BB962C8B-B14F-4D97-AF65-F5344CB8AC3E}">
        <p14:creationId xmlns:p14="http://schemas.microsoft.com/office/powerpoint/2010/main" val="3610697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31</a:t>
            </a:fld>
            <a:endParaRPr lang="vi-VN"/>
          </a:p>
        </p:txBody>
      </p:sp>
    </p:spTree>
    <p:extLst>
      <p:ext uri="{BB962C8B-B14F-4D97-AF65-F5344CB8AC3E}">
        <p14:creationId xmlns:p14="http://schemas.microsoft.com/office/powerpoint/2010/main" val="3102013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pPr/>
              <a:t>32</a:t>
            </a:fld>
            <a:endParaRPr lang="vi-VN"/>
          </a:p>
        </p:txBody>
      </p:sp>
    </p:spTree>
    <p:extLst>
      <p:ext uri="{BB962C8B-B14F-4D97-AF65-F5344CB8AC3E}">
        <p14:creationId xmlns:p14="http://schemas.microsoft.com/office/powerpoint/2010/main" val="109699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t>34</a:t>
            </a:fld>
            <a:endParaRPr lang="vi-VN"/>
          </a:p>
        </p:txBody>
      </p:sp>
    </p:spTree>
    <p:extLst>
      <p:ext uri="{BB962C8B-B14F-4D97-AF65-F5344CB8AC3E}">
        <p14:creationId xmlns:p14="http://schemas.microsoft.com/office/powerpoint/2010/main" val="3367717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35</a:t>
            </a:fld>
            <a:endParaRPr lang="vi-VN"/>
          </a:p>
        </p:txBody>
      </p:sp>
    </p:spTree>
    <p:extLst>
      <p:ext uri="{BB962C8B-B14F-4D97-AF65-F5344CB8AC3E}">
        <p14:creationId xmlns:p14="http://schemas.microsoft.com/office/powerpoint/2010/main" val="620194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Những năm gần đây, việc giải đáp thắc mắc của bộ phận chăm sóc khách hàng qua tin nhắn trực tuyến đang được ưa chuộng. Tuy nhiên, việc này còn thực hiện một cách thủ công và gặp nhiều khó khăn như: tốn rất nhiều thời gian và chi phí chi trả cho nhân viên chỉ để trả lời những câu hỏi đơn giản và giống nhau. Chính vì vậy, nhu cầu cấp thiết là cần một hệ thống điều khiển thông minh, tự động để mang lại hiệu quả cao hơn và hệ thống trả lời tự động (chatbot) là một sự lựa chọn hoàn hảo.</a:t>
            </a:r>
          </a:p>
        </p:txBody>
      </p:sp>
      <p:sp>
        <p:nvSpPr>
          <p:cNvPr id="4" name="Slide Number Placeholder 3"/>
          <p:cNvSpPr>
            <a:spLocks noGrp="1"/>
          </p:cNvSpPr>
          <p:nvPr>
            <p:ph type="sldNum" sz="quarter" idx="5"/>
          </p:nvPr>
        </p:nvSpPr>
        <p:spPr/>
        <p:txBody>
          <a:bodyPr/>
          <a:lstStyle/>
          <a:p>
            <a:fld id="{7F90FA21-6E41-48BC-AC1A-61109520998F}" type="slidenum">
              <a:rPr lang="vi-VN" smtClean="0"/>
              <a:t>4</a:t>
            </a:fld>
            <a:endParaRPr lang="vi-VN"/>
          </a:p>
        </p:txBody>
      </p:sp>
    </p:spTree>
    <p:extLst>
      <p:ext uri="{BB962C8B-B14F-4D97-AF65-F5344CB8AC3E}">
        <p14:creationId xmlns:p14="http://schemas.microsoft.com/office/powerpoint/2010/main" val="35011019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36</a:t>
            </a:fld>
            <a:endParaRPr lang="vi-VN"/>
          </a:p>
        </p:txBody>
      </p:sp>
    </p:spTree>
    <p:extLst>
      <p:ext uri="{BB962C8B-B14F-4D97-AF65-F5344CB8AC3E}">
        <p14:creationId xmlns:p14="http://schemas.microsoft.com/office/powerpoint/2010/main" val="2748542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37</a:t>
            </a:fld>
            <a:endParaRPr lang="vi-VN"/>
          </a:p>
        </p:txBody>
      </p:sp>
    </p:spTree>
    <p:extLst>
      <p:ext uri="{BB962C8B-B14F-4D97-AF65-F5344CB8AC3E}">
        <p14:creationId xmlns:p14="http://schemas.microsoft.com/office/powerpoint/2010/main" val="3915773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38</a:t>
            </a:fld>
            <a:endParaRPr lang="vi-VN"/>
          </a:p>
        </p:txBody>
      </p:sp>
    </p:spTree>
    <p:extLst>
      <p:ext uri="{BB962C8B-B14F-4D97-AF65-F5344CB8AC3E}">
        <p14:creationId xmlns:p14="http://schemas.microsoft.com/office/powerpoint/2010/main" val="39648557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40</a:t>
            </a:fld>
            <a:endParaRPr lang="vi-VN"/>
          </a:p>
        </p:txBody>
      </p:sp>
    </p:spTree>
    <p:extLst>
      <p:ext uri="{BB962C8B-B14F-4D97-AF65-F5344CB8AC3E}">
        <p14:creationId xmlns:p14="http://schemas.microsoft.com/office/powerpoint/2010/main" val="3717807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t>5</a:t>
            </a:fld>
            <a:endParaRPr lang="vi-VN"/>
          </a:p>
        </p:txBody>
      </p:sp>
    </p:spTree>
    <p:extLst>
      <p:ext uri="{BB962C8B-B14F-4D97-AF65-F5344CB8AC3E}">
        <p14:creationId xmlns:p14="http://schemas.microsoft.com/office/powerpoint/2010/main" val="40872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a:t>Self-critical Sequence Training </a:t>
            </a:r>
            <a:endParaRPr lang="en-US" dirty="0"/>
          </a:p>
          <a:p>
            <a:pPr marL="171450" indent="-171450">
              <a:buFontTx/>
              <a:buChar char="-"/>
            </a:pPr>
            <a:r>
              <a:rPr lang="en-US" sz="1200" kern="1200" dirty="0">
                <a:solidFill>
                  <a:schemeClr val="tx1"/>
                </a:solidFill>
                <a:latin typeface="+mn-lt"/>
                <a:ea typeface="+mn-ea"/>
                <a:cs typeface="+mn-cs"/>
              </a:rPr>
              <a:t>IEEE Conference on Computer Vision and Pattern Recognition</a:t>
            </a:r>
            <a:br>
              <a:rPr lang="en-US" dirty="0"/>
            </a:br>
            <a:r>
              <a:rPr lang="en-US" sz="1200" b="0" i="0" kern="1200" dirty="0" err="1">
                <a:solidFill>
                  <a:schemeClr val="tx1"/>
                </a:solidFill>
                <a:effectLst/>
                <a:latin typeface="+mn-lt"/>
                <a:ea typeface="+mn-ea"/>
                <a:cs typeface="+mn-cs"/>
              </a:rPr>
              <a:t>Hội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thảo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về</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thị</a:t>
            </a:r>
            <a:r>
              <a:rPr lang="en-US" sz="1200" b="0" i="0" kern="1200" dirty="0">
                <a:solidFill>
                  <a:schemeClr val="tx1"/>
                </a:solidFill>
                <a:effectLst/>
                <a:latin typeface="+mn-lt"/>
                <a:ea typeface="+mn-ea"/>
                <a:cs typeface="+mn-cs"/>
              </a:rPr>
              <a:t> </a:t>
            </a:r>
            <a:r>
              <a:rPr lang="en-US" sz="1200" b="0" i="0" kern="1200">
                <a:solidFill>
                  <a:schemeClr val="tx1"/>
                </a:solidFill>
                <a:effectLst/>
                <a:latin typeface="+mn-lt"/>
                <a:ea typeface="+mn-ea"/>
                <a:cs typeface="+mn-cs"/>
              </a:rPr>
              <a:t>giác </a:t>
            </a:r>
            <a:r>
              <a:rPr lang="en-US" sz="1200" b="0" i="0" kern="1200" dirty="0" err="1">
                <a:solidFill>
                  <a:schemeClr val="tx1"/>
                </a:solidFill>
                <a:effectLst/>
                <a:latin typeface="+mn-lt"/>
                <a:ea typeface="+mn-ea"/>
                <a:cs typeface="+mn-cs"/>
              </a:rPr>
              <a:t>máy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tính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nhận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mẫu</a:t>
            </a: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t>6</a:t>
            </a:fld>
            <a:endParaRPr lang="vi-VN"/>
          </a:p>
        </p:txBody>
      </p:sp>
    </p:spTree>
    <p:extLst>
      <p:ext uri="{BB962C8B-B14F-4D97-AF65-F5344CB8AC3E}">
        <p14:creationId xmlns:p14="http://schemas.microsoft.com/office/powerpoint/2010/main" val="150059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A computer program or an artificial intelligence which conducts a conversation via auditory or textual methods.</a:t>
            </a:r>
            <a:endParaRPr lang="en-US" altLang="ko-KR" dirty="0">
              <a:latin typeface="Georgia" panose="02040502050405020303" pitchFamily="18" charset="0"/>
            </a:endParaRPr>
          </a:p>
        </p:txBody>
      </p:sp>
      <p:sp>
        <p:nvSpPr>
          <p:cNvPr id="4" name="Slide Number Placeholder 3"/>
          <p:cNvSpPr>
            <a:spLocks noGrp="1"/>
          </p:cNvSpPr>
          <p:nvPr>
            <p:ph type="sldNum" sz="quarter" idx="5"/>
          </p:nvPr>
        </p:nvSpPr>
        <p:spPr/>
        <p:txBody>
          <a:bodyPr/>
          <a:lstStyle/>
          <a:p>
            <a:fld id="{7F90FA21-6E41-48BC-AC1A-61109520998F}" type="slidenum">
              <a:rPr lang="vi-VN" smtClean="0"/>
              <a:pPr/>
              <a:t>9</a:t>
            </a:fld>
            <a:endParaRPr lang="vi-VN"/>
          </a:p>
        </p:txBody>
      </p:sp>
    </p:spTree>
    <p:extLst>
      <p:ext uri="{BB962C8B-B14F-4D97-AF65-F5344CB8AC3E}">
        <p14:creationId xmlns:p14="http://schemas.microsoft.com/office/powerpoint/2010/main" val="3176603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latin typeface="Georgia" panose="02040502050405020303" pitchFamily="18" charset="0"/>
            </a:endParaRPr>
          </a:p>
        </p:txBody>
      </p:sp>
      <p:sp>
        <p:nvSpPr>
          <p:cNvPr id="4" name="Slide Number Placeholder 3"/>
          <p:cNvSpPr>
            <a:spLocks noGrp="1"/>
          </p:cNvSpPr>
          <p:nvPr>
            <p:ph type="sldNum" sz="quarter" idx="5"/>
          </p:nvPr>
        </p:nvSpPr>
        <p:spPr/>
        <p:txBody>
          <a:bodyPr/>
          <a:lstStyle/>
          <a:p>
            <a:fld id="{7F90FA21-6E41-48BC-AC1A-61109520998F}" type="slidenum">
              <a:rPr lang="vi-VN" smtClean="0"/>
              <a:pPr/>
              <a:t>10</a:t>
            </a:fld>
            <a:endParaRPr lang="vi-VN"/>
          </a:p>
        </p:txBody>
      </p:sp>
    </p:spTree>
    <p:extLst>
      <p:ext uri="{BB962C8B-B14F-4D97-AF65-F5344CB8AC3E}">
        <p14:creationId xmlns:p14="http://schemas.microsoft.com/office/powerpoint/2010/main" val="700690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Mô</a:t>
            </a:r>
            <a:r>
              <a:rPr lang="en-US" dirty="0"/>
              <a:t> </a:t>
            </a:r>
            <a:r>
              <a:rPr lang="en-US" dirty="0" err="1"/>
              <a:t>hình</a:t>
            </a:r>
            <a:r>
              <a:rPr lang="en-US" dirty="0"/>
              <a:t> </a:t>
            </a:r>
            <a:r>
              <a:rPr lang="en-US" dirty="0" err="1"/>
              <a:t>truy</a:t>
            </a:r>
            <a:r>
              <a:rPr lang="en-US" dirty="0"/>
              <a:t> </a:t>
            </a:r>
            <a:r>
              <a:rPr lang="en-US" dirty="0" err="1"/>
              <a:t>xuất</a:t>
            </a:r>
            <a:r>
              <a:rPr lang="en-US" dirty="0"/>
              <a:t> </a:t>
            </a:r>
            <a:r>
              <a:rPr lang="en-US" dirty="0" err="1"/>
              <a:t>thông</a:t>
            </a:r>
            <a:r>
              <a:rPr lang="en-US" dirty="0"/>
              <a:t> tin, </a:t>
            </a:r>
            <a:r>
              <a:rPr lang="en-US" dirty="0" err="1"/>
              <a:t>mô</a:t>
            </a:r>
            <a:r>
              <a:rPr lang="en-US" dirty="0"/>
              <a:t> </a:t>
            </a:r>
            <a:r>
              <a:rPr lang="en-US" dirty="0" err="1"/>
              <a:t>hình</a:t>
            </a:r>
            <a:r>
              <a:rPr lang="en-US" dirty="0"/>
              <a:t> </a:t>
            </a:r>
            <a:r>
              <a:rPr lang="en-US" dirty="0" err="1"/>
              <a:t>sinh</a:t>
            </a:r>
            <a:endParaRPr lang="en-US" dirty="0"/>
          </a:p>
          <a:p>
            <a:r>
              <a:rPr lang="en-US" dirty="0" err="1"/>
              <a:t>Hội</a:t>
            </a:r>
            <a:r>
              <a:rPr lang="en-US" dirty="0"/>
              <a:t> </a:t>
            </a:r>
            <a:r>
              <a:rPr lang="en-US" dirty="0" err="1"/>
              <a:t>thoại</a:t>
            </a:r>
            <a:r>
              <a:rPr lang="en-US" dirty="0"/>
              <a:t> </a:t>
            </a:r>
            <a:r>
              <a:rPr lang="en-US" dirty="0" err="1"/>
              <a:t>ngắn</a:t>
            </a:r>
            <a:r>
              <a:rPr lang="en-US" dirty="0"/>
              <a:t>, </a:t>
            </a:r>
            <a:r>
              <a:rPr lang="en-US" dirty="0" err="1"/>
              <a:t>hội</a:t>
            </a:r>
            <a:r>
              <a:rPr lang="en-US" dirty="0"/>
              <a:t> </a:t>
            </a:r>
            <a:r>
              <a:rPr lang="en-US" dirty="0" err="1"/>
              <a:t>thoại</a:t>
            </a:r>
            <a:r>
              <a:rPr lang="en-US" dirty="0"/>
              <a:t> </a:t>
            </a:r>
            <a:r>
              <a:rPr lang="en-US" dirty="0" err="1"/>
              <a:t>dài</a:t>
            </a:r>
            <a:endParaRPr lang="en-US" dirty="0"/>
          </a:p>
          <a:p>
            <a:r>
              <a:rPr lang="en-US" dirty="0" err="1"/>
              <a:t>Miền</a:t>
            </a:r>
            <a:r>
              <a:rPr lang="en-US" dirty="0"/>
              <a:t> </a:t>
            </a:r>
            <a:r>
              <a:rPr lang="en-US" dirty="0" err="1"/>
              <a:t>mở</a:t>
            </a:r>
            <a:r>
              <a:rPr lang="en-US" dirty="0"/>
              <a:t>, </a:t>
            </a:r>
            <a:r>
              <a:rPr lang="en-US" dirty="0" err="1"/>
              <a:t>miền</a:t>
            </a:r>
            <a:r>
              <a:rPr lang="en-US" dirty="0"/>
              <a:t> </a:t>
            </a:r>
            <a:r>
              <a:rPr lang="en-US" dirty="0" err="1"/>
              <a:t>đóng</a:t>
            </a:r>
            <a:endParaRPr lang="en-US"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11</a:t>
            </a:fld>
            <a:endParaRPr lang="vi-VN"/>
          </a:p>
        </p:txBody>
      </p:sp>
    </p:spTree>
    <p:extLst>
      <p:ext uri="{BB962C8B-B14F-4D97-AF65-F5344CB8AC3E}">
        <p14:creationId xmlns:p14="http://schemas.microsoft.com/office/powerpoint/2010/main" val="3248977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hidden layer có </a:t>
            </a:r>
            <a:r>
              <a:rPr lang="en-US" sz="1200" kern="1200" dirty="0" err="1">
                <a:solidFill>
                  <a:schemeClr val="tx1"/>
                </a:solidFill>
                <a:effectLst/>
                <a:latin typeface="+mn-lt"/>
                <a:ea typeface="+mn-ea"/>
                <a:cs typeface="+mn-cs"/>
              </a:rPr>
              <a:t>thê</a:t>
            </a:r>
            <a:r>
              <a:rPr lang="en-US" sz="1200" kern="1200" dirty="0">
                <a:solidFill>
                  <a:schemeClr val="tx1"/>
                </a:solidFill>
                <a:effectLst/>
                <a:latin typeface="+mn-lt"/>
                <a:ea typeface="+mn-ea"/>
                <a:cs typeface="+mn-cs"/>
              </a:rPr>
              <a:t>̉ có 1 hay </a:t>
            </a:r>
            <a:r>
              <a:rPr lang="en-US" sz="1200" kern="1200" dirty="0" err="1">
                <a:solidFill>
                  <a:schemeClr val="tx1"/>
                </a:solidFill>
                <a:effectLst/>
                <a:latin typeface="+mn-lt"/>
                <a:ea typeface="+mn-ea"/>
                <a:cs typeface="+mn-cs"/>
              </a:rPr>
              <a:t>nhiều</a:t>
            </a:r>
            <a:r>
              <a:rPr lang="en-US" sz="1200" kern="1200" dirty="0">
                <a:solidFill>
                  <a:schemeClr val="tx1"/>
                </a:solidFill>
                <a:effectLst/>
                <a:latin typeface="+mn-lt"/>
                <a:ea typeface="+mn-ea"/>
                <a:cs typeface="+mn-cs"/>
              </a:rPr>
              <a:t> layer </a:t>
            </a:r>
            <a:r>
              <a:rPr lang="en-US" sz="1200" kern="1200" dirty="0" err="1">
                <a:solidFill>
                  <a:schemeClr val="tx1"/>
                </a:solidFill>
                <a:effectLst/>
                <a:latin typeface="+mn-lt"/>
                <a:ea typeface="+mn-ea"/>
                <a:cs typeface="+mn-cs"/>
              </a:rPr>
              <a:t>tùy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toán</a:t>
            </a:r>
            <a:r>
              <a:rPr lang="en-US" sz="1200" kern="1200" dirty="0">
                <a:solidFill>
                  <a:schemeClr val="tx1"/>
                </a:solidFill>
                <a:effectLst/>
                <a:latin typeface="+mn-lt"/>
                <a:ea typeface="+mn-ea"/>
                <a:cs typeface="+mn-cs"/>
              </a:rPr>
              <a:t> cụ </a:t>
            </a:r>
            <a:r>
              <a:rPr lang="en-US" sz="1200" kern="1200" dirty="0" err="1">
                <a:solidFill>
                  <a:schemeClr val="tx1"/>
                </a:solidFill>
                <a:effectLst/>
                <a:latin typeface="+mn-lt"/>
                <a:ea typeface="+mn-ea"/>
                <a:cs typeface="+mn-cs"/>
              </a:rPr>
              <a:t>thê</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Mỗi</a:t>
            </a:r>
            <a:r>
              <a:rPr lang="en-US" sz="1200" kern="1200" dirty="0">
                <a:solidFill>
                  <a:schemeClr val="tx1"/>
                </a:solidFill>
                <a:effectLst/>
                <a:latin typeface="+mn-lt"/>
                <a:ea typeface="+mn-ea"/>
                <a:cs typeface="+mn-cs"/>
              </a:rPr>
              <a:t> node </a:t>
            </a:r>
            <a:r>
              <a:rPr lang="en-US" sz="1200" kern="1200" dirty="0" err="1">
                <a:solidFill>
                  <a:schemeClr val="tx1"/>
                </a:solidFill>
                <a:effectLst/>
                <a:latin typeface="+mn-lt"/>
                <a:ea typeface="+mn-ea"/>
                <a:cs typeface="+mn-cs"/>
              </a:rPr>
              <a:t>thuộc</a:t>
            </a:r>
            <a:r>
              <a:rPr lang="en-US" sz="1200" kern="1200" dirty="0">
                <a:solidFill>
                  <a:schemeClr val="tx1"/>
                </a:solidFill>
                <a:effectLst/>
                <a:latin typeface="+mn-lt"/>
                <a:ea typeface="+mn-ea"/>
                <a:cs typeface="+mn-cs"/>
              </a:rPr>
              <a:t> hidden layer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vào</a:t>
            </a:r>
            <a:r>
              <a:rPr lang="en-US" sz="1200" kern="1200" dirty="0">
                <a:solidFill>
                  <a:schemeClr val="tx1"/>
                </a:solidFill>
                <a:effectLst/>
                <a:latin typeface="+mn-lt"/>
                <a:ea typeface="+mn-ea"/>
                <a:cs typeface="+mn-cs"/>
              </a:rPr>
              <a:t> ma </a:t>
            </a:r>
            <a:r>
              <a:rPr lang="en-US" sz="1200" kern="1200" dirty="0" err="1">
                <a:solidFill>
                  <a:schemeClr val="tx1"/>
                </a:solidFill>
                <a:effectLst/>
                <a:latin typeface="+mn-lt"/>
                <a:ea typeface="+mn-ea"/>
                <a:cs typeface="+mn-cs"/>
              </a:rPr>
              <a:t>trận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đầu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a:t>
            </a:r>
            <a:r>
              <a:rPr lang="en-US" sz="1200" kern="1200" dirty="0">
                <a:solidFill>
                  <a:schemeClr val="tx1"/>
                </a:solidFill>
                <a:effectLst/>
                <a:latin typeface="+mn-lt"/>
                <a:ea typeface="+mn-ea"/>
                <a:cs typeface="+mn-cs"/>
              </a:rPr>
              <a:t>̀ layer </a:t>
            </a:r>
            <a:r>
              <a:rPr lang="en-US" sz="1200" kern="1200" dirty="0" err="1">
                <a:solidFill>
                  <a:schemeClr val="tx1"/>
                </a:solidFill>
                <a:effectLst/>
                <a:latin typeface="+mn-lt"/>
                <a:ea typeface="+mn-ea"/>
                <a:cs typeface="+mn-cs"/>
              </a:rPr>
              <a:t>trước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kết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đê</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được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kết</a:t>
            </a:r>
            <a:r>
              <a:rPr lang="en-US" sz="1200" kern="1200" dirty="0">
                <a:solidFill>
                  <a:schemeClr val="tx1"/>
                </a:solidFill>
                <a:effectLst/>
                <a:latin typeface="+mn-lt"/>
                <a:ea typeface="+mn-ea"/>
                <a:cs typeface="+mn-cs"/>
              </a:rPr>
              <a:t> quả</a:t>
            </a:r>
          </a:p>
        </p:txBody>
      </p:sp>
      <p:sp>
        <p:nvSpPr>
          <p:cNvPr id="4" name="Slide Number Placeholder 3"/>
          <p:cNvSpPr>
            <a:spLocks noGrp="1"/>
          </p:cNvSpPr>
          <p:nvPr>
            <p:ph type="sldNum" sz="quarter" idx="5"/>
          </p:nvPr>
        </p:nvSpPr>
        <p:spPr/>
        <p:txBody>
          <a:bodyPr/>
          <a:lstStyle/>
          <a:p>
            <a:fld id="{7F90FA21-6E41-48BC-AC1A-61109520998F}" type="slidenum">
              <a:rPr lang="vi-VN" smtClean="0"/>
              <a:pPr/>
              <a:t>13</a:t>
            </a:fld>
            <a:endParaRPr lang="vi-VN"/>
          </a:p>
        </p:txBody>
      </p:sp>
    </p:spTree>
    <p:extLst>
      <p:ext uri="{BB962C8B-B14F-4D97-AF65-F5344CB8AC3E}">
        <p14:creationId xmlns:p14="http://schemas.microsoft.com/office/powerpoint/2010/main" val="3322409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439547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232183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4876511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5341188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217482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5238962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5/21/2019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5590037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8126988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Date Placeholder 1">
            <a:extLst>
              <a:ext uri="{FF2B5EF4-FFF2-40B4-BE49-F238E27FC236}">
                <a16:creationId xmlns:a16="http://schemas.microsoft.com/office/drawing/2014/main" id="{A6CF21ED-54A5-47F5-B1D2-32B75144CABE}"/>
              </a:ext>
            </a:extLst>
          </p:cNvPr>
          <p:cNvSpPr>
            <a:spLocks noGrp="1"/>
          </p:cNvSpPr>
          <p:nvPr>
            <p:ph type="dt" sz="half" idx="12"/>
          </p:nvPr>
        </p:nvSpPr>
        <p:spPr/>
        <p:txBody>
          <a:bodyPr/>
          <a:lstStyle/>
          <a:p>
            <a:fld id="{B61BEF0D-F0BB-DE4B-95CE-6DB70DBA9567}" type="datetimeFigureOut">
              <a:rPr lang="en-US" smtClean="0"/>
              <a:pPr/>
              <a:t>5/21/2019</a:t>
            </a:fld>
            <a:endParaRPr lang="en-US" dirty="0"/>
          </a:p>
        </p:txBody>
      </p:sp>
      <p:sp>
        <p:nvSpPr>
          <p:cNvPr id="3" name="Footer Placeholder 2">
            <a:extLst>
              <a:ext uri="{FF2B5EF4-FFF2-40B4-BE49-F238E27FC236}">
                <a16:creationId xmlns:a16="http://schemas.microsoft.com/office/drawing/2014/main" id="{0EB8BE20-1CDA-4798-8295-B6CB85BD3455}"/>
              </a:ext>
            </a:extLst>
          </p:cNvPr>
          <p:cNvSpPr>
            <a:spLocks noGrp="1"/>
          </p:cNvSpPr>
          <p:nvPr>
            <p:ph type="ftr"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B01E711C-9860-40D7-A3F9-3882200D5F73}"/>
              </a:ext>
            </a:extLst>
          </p:cNvPr>
          <p:cNvSpPr>
            <a:spLocks noGrp="1"/>
          </p:cNvSpPr>
          <p:nvPr>
            <p:ph type="sldNum" sz="quarter" idx="14"/>
          </p:nvPr>
        </p:nvSpPr>
        <p:spPr/>
        <p:txBody>
          <a:bodyPr/>
          <a:lstStyle/>
          <a:p>
            <a:fld id="{8F4D4DFD-70F0-445F-9AE5-4D2237C783F3}" type="slidenum">
              <a:rPr lang="en-US" smtClean="0"/>
              <a:pPr/>
              <a:t>‹#›</a:t>
            </a:fld>
            <a:endParaRPr lang="en-US"/>
          </a:p>
        </p:txBody>
      </p:sp>
    </p:spTree>
    <p:extLst>
      <p:ext uri="{BB962C8B-B14F-4D97-AF65-F5344CB8AC3E}">
        <p14:creationId xmlns:p14="http://schemas.microsoft.com/office/powerpoint/2010/main" val="26093366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over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544" y="742032"/>
            <a:ext cx="1765300" cy="39179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6851AD84-A168-4A49-BB4D-2E25A58D3CD5}"/>
              </a:ext>
            </a:extLst>
          </p:cNvPr>
          <p:cNvSpPr>
            <a:spLocks noGrp="1"/>
          </p:cNvSpPr>
          <p:nvPr>
            <p:ph type="title"/>
          </p:nvPr>
        </p:nvSpPr>
        <p:spPr>
          <a:xfrm>
            <a:off x="628650" y="274638"/>
            <a:ext cx="7886700" cy="993775"/>
          </a:xfrm>
          <a:prstGeom prst="rect">
            <a:avLst/>
          </a:prstGeom>
        </p:spPr>
        <p:txBody>
          <a:bodyPr/>
          <a:lstStyle>
            <a:lvl1pPr>
              <a:defRPr/>
            </a:lvl1pPr>
          </a:lstStyle>
          <a:p>
            <a:r>
              <a:rPr lang="en-US"/>
              <a:t>Click to edit Master title style</a:t>
            </a:r>
            <a:endParaRPr lang="vi-VN"/>
          </a:p>
        </p:txBody>
      </p:sp>
    </p:spTree>
    <p:extLst>
      <p:ext uri="{BB962C8B-B14F-4D97-AF65-F5344CB8AC3E}">
        <p14:creationId xmlns:p14="http://schemas.microsoft.com/office/powerpoint/2010/main" val="149552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56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7701482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Section Break Layout">
    <p:spTree>
      <p:nvGrpSpPr>
        <p:cNvPr id="1" name=""/>
        <p:cNvGrpSpPr/>
        <p:nvPr/>
      </p:nvGrpSpPr>
      <p:grpSpPr>
        <a:xfrm>
          <a:off x="0" y="0"/>
          <a:ext cx="0" cy="0"/>
          <a:chOff x="0" y="0"/>
          <a:chExt cx="0" cy="0"/>
        </a:xfrm>
      </p:grpSpPr>
      <p:sp>
        <p:nvSpPr>
          <p:cNvPr id="3" name="Rectangle 2"/>
          <p:cNvSpPr/>
          <p:nvPr userDrawn="1"/>
        </p:nvSpPr>
        <p:spPr>
          <a:xfrm>
            <a:off x="0" y="2585003"/>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590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723878"/>
            <a:ext cx="9144000" cy="1419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65688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48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66516115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5/21/2019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300587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8" name="Footer Placeholder 7"/>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2384260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839305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469475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5/21/2019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1512545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2289546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5/21/2019</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AA6AF1-FC95-48B4-BFC5-16C875480999}"/>
              </a:ext>
            </a:extLst>
          </p:cNvPr>
          <p:cNvSpPr>
            <a:spLocks noGrp="1"/>
          </p:cNvSpPr>
          <p:nvPr>
            <p:ph type="sldNum" sz="quarter" idx="4"/>
          </p:nvPr>
        </p:nvSpPr>
        <p:spPr>
          <a:xfrm>
            <a:off x="6649197" y="4548981"/>
            <a:ext cx="2057400" cy="274637"/>
          </a:xfrm>
          <a:prstGeom prst="rect">
            <a:avLst/>
          </a:prstGeom>
        </p:spPr>
        <p:txBody>
          <a:bodyPr vert="horz" lIns="91440" tIns="45720" rIns="91440" bIns="45720" rtlCol="0" anchor="ctr"/>
          <a:lstStyle>
            <a:lvl1pPr algn="r">
              <a:defRPr sz="1200" b="0" cap="none" spc="0">
                <a:ln w="0"/>
                <a:solidFill>
                  <a:schemeClr val="tx1"/>
                </a:solidFill>
                <a:effectLst>
                  <a:outerShdw blurRad="38100" dist="19050" dir="2700000" algn="tl" rotWithShape="0">
                    <a:schemeClr val="dk1">
                      <a:alpha val="40000"/>
                    </a:schemeClr>
                  </a:outerShdw>
                </a:effectLst>
              </a:defRPr>
            </a:lvl1pPr>
          </a:lstStyle>
          <a:p>
            <a:fld id="{8F4D4DFD-70F0-445F-9AE5-4D2237C783F3}" type="slidenum">
              <a:rPr lang="en-US" smtClean="0"/>
              <a:pPr/>
              <a:t>‹#›</a:t>
            </a:fld>
            <a:endParaRPr lang="en-US" dirty="0"/>
          </a:p>
        </p:txBody>
      </p:sp>
    </p:spTree>
    <p:extLst>
      <p:ext uri="{BB962C8B-B14F-4D97-AF65-F5344CB8AC3E}">
        <p14:creationId xmlns:p14="http://schemas.microsoft.com/office/powerpoint/2010/main" val="98373403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7.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png"/><Relationship Id="rId1" Type="http://schemas.openxmlformats.org/officeDocument/2006/relationships/slideLayout" Target="../slideLayouts/slideLayout17.xml"/><Relationship Id="rId5" Type="http://schemas.openxmlformats.org/officeDocument/2006/relationships/image" Target="../media/image27.wmf"/><Relationship Id="rId4" Type="http://schemas.openxmlformats.org/officeDocument/2006/relationships/image" Target="../media/image26.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82778" y="348605"/>
            <a:ext cx="7578443" cy="1959714"/>
          </a:xfrm>
        </p:spPr>
        <p:txBody>
          <a:bodyPr>
            <a:normAutofit fontScale="85000" lnSpcReduction="20000"/>
          </a:bodyPr>
          <a:lstStyle/>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Xây</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Dựng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Hệ</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Thống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p>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Trả</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Lời</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Tự</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Động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p>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Bằng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Ph</a:t>
            </a:r>
            <a:r>
              <a:rPr lang="vi-VN"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ư</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ơng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Pháp</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p>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Học</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Tăng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Cường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và</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Tự</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Phê</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Bình</a:t>
            </a:r>
            <a:endParaRPr lang="en-US" altLang="ko-KR" sz="3600" b="1"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quarter" idx="11"/>
          </p:nvPr>
        </p:nvSpPr>
        <p:spPr>
          <a:xfrm>
            <a:off x="2333590" y="3412159"/>
            <a:ext cx="6043147" cy="1030949"/>
          </a:xfrm>
        </p:spPr>
        <p:txBody>
          <a:bodyPr/>
          <a:lstStyle/>
          <a:p>
            <a:pPr>
              <a:spcBef>
                <a:spcPts val="0"/>
              </a:spcBef>
              <a:defRPr/>
            </a:pP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Sinh</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viên</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thực</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hiện</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Nguyễn</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Văn</a:t>
            </a:r>
            <a:r>
              <a:rPr lang="en-US" altLang="ko-KR" b="1" dirty="0">
                <a:solidFill>
                  <a:schemeClr val="tx1"/>
                </a:solidFill>
                <a:latin typeface="Times New Roman" panose="02020603050405020304" pitchFamily="18" charset="0"/>
                <a:cs typeface="Times New Roman" panose="02020603050405020304" pitchFamily="18" charset="0"/>
              </a:rPr>
              <a:t> Vĩ</a:t>
            </a:r>
          </a:p>
          <a:p>
            <a:pPr>
              <a:spcBef>
                <a:spcPts val="0"/>
              </a:spcBef>
              <a:defRPr/>
            </a:pPr>
            <a:r>
              <a:rPr lang="en-US" altLang="ko-KR" b="1" dirty="0">
                <a:solidFill>
                  <a:schemeClr val="tx1"/>
                </a:solidFill>
                <a:latin typeface="Times New Roman" panose="02020603050405020304" pitchFamily="18" charset="0"/>
                <a:cs typeface="Times New Roman" panose="02020603050405020304" pitchFamily="18" charset="0"/>
              </a:rPr>
              <a:t>	MSSV: B1507343</a:t>
            </a:r>
          </a:p>
          <a:p>
            <a:pPr algn="ctr">
              <a:spcBef>
                <a:spcPts val="0"/>
              </a:spcBef>
              <a:defRPr/>
            </a:pPr>
            <a:endParaRPr lang="en-US" altLang="ko-KR" b="1" dirty="0">
              <a:solidFill>
                <a:schemeClr val="tx1"/>
              </a:solidFill>
              <a:latin typeface="Times New Roman" panose="02020603050405020304" pitchFamily="18" charset="0"/>
              <a:cs typeface="Times New Roman" panose="02020603050405020304" pitchFamily="18" charset="0"/>
            </a:endParaRPr>
          </a:p>
          <a:p>
            <a:pPr>
              <a:spcBef>
                <a:spcPts val="0"/>
              </a:spcBef>
              <a:defRPr/>
            </a:pP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Giáo</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viên</a:t>
            </a:r>
            <a:r>
              <a:rPr lang="en-US" altLang="ko-KR" b="1" dirty="0">
                <a:solidFill>
                  <a:schemeClr val="tx1"/>
                </a:solidFill>
                <a:latin typeface="Times New Roman" panose="02020603050405020304" pitchFamily="18" charset="0"/>
                <a:cs typeface="Times New Roman" panose="02020603050405020304" pitchFamily="18" charset="0"/>
              </a:rPr>
              <a:t> h</a:t>
            </a:r>
            <a:r>
              <a:rPr lang="vi-VN" altLang="ko-KR" b="1" dirty="0">
                <a:solidFill>
                  <a:schemeClr val="tx1"/>
                </a:solidFill>
                <a:latin typeface="Times New Roman" panose="02020603050405020304" pitchFamily="18" charset="0"/>
                <a:cs typeface="Times New Roman" panose="02020603050405020304" pitchFamily="18" charset="0"/>
              </a:rPr>
              <a:t>ư</a:t>
            </a:r>
            <a:r>
              <a:rPr lang="en-US" altLang="ko-KR" b="1" dirty="0" err="1">
                <a:solidFill>
                  <a:schemeClr val="tx1"/>
                </a:solidFill>
                <a:latin typeface="Times New Roman" panose="02020603050405020304" pitchFamily="18" charset="0"/>
                <a:cs typeface="Times New Roman" panose="02020603050405020304" pitchFamily="18" charset="0"/>
              </a:rPr>
              <a:t>ớng</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dẫn</a:t>
            </a:r>
            <a:r>
              <a:rPr lang="en-US" altLang="ko-KR" b="1" dirty="0">
                <a:solidFill>
                  <a:schemeClr val="tx1"/>
                </a:solidFill>
                <a:latin typeface="Times New Roman" panose="02020603050405020304" pitchFamily="18" charset="0"/>
                <a:cs typeface="Times New Roman" panose="02020603050405020304" pitchFamily="18" charset="0"/>
              </a:rPr>
              <a:t>: TS. </a:t>
            </a:r>
            <a:r>
              <a:rPr lang="en-US" altLang="ko-KR" b="1" dirty="0" err="1">
                <a:solidFill>
                  <a:schemeClr val="tx1"/>
                </a:solidFill>
                <a:latin typeface="Times New Roman" panose="02020603050405020304" pitchFamily="18" charset="0"/>
                <a:cs typeface="Times New Roman" panose="02020603050405020304" pitchFamily="18" charset="0"/>
              </a:rPr>
              <a:t>Lâm</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Nhựt</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Khang</a:t>
            </a:r>
            <a:endParaRPr lang="en-US" altLang="ko-KR"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B370ECF-0F57-489C-BBA1-C496CCB93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4591" y="0"/>
            <a:ext cx="1343336" cy="1030949"/>
          </a:xfrm>
          <a:prstGeom prst="rect">
            <a:avLst/>
          </a:prstGeom>
        </p:spPr>
      </p:pic>
      <p:sp>
        <p:nvSpPr>
          <p:cNvPr id="5" name="Slide Number Placeholder 2">
            <a:extLst>
              <a:ext uri="{FF2B5EF4-FFF2-40B4-BE49-F238E27FC236}">
                <a16:creationId xmlns:a16="http://schemas.microsoft.com/office/drawing/2014/main" id="{B94FF650-E5F9-4B25-A7C3-5797225FD08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1</a:t>
            </a:fld>
            <a:endParaRPr lang="vi-VN" sz="1400" dirty="0">
              <a:latin typeface="Times New Roman" panose="02020603050405020304" pitchFamily="18" charset="0"/>
              <a:cs typeface="Times New Roman" panose="02020603050405020304" pitchFamily="18" charset="0"/>
            </a:endParaRPr>
          </a:p>
        </p:txBody>
      </p:sp>
      <p:sp>
        <p:nvSpPr>
          <p:cNvPr id="7" name="Text Placeholder 2">
            <a:extLst>
              <a:ext uri="{FF2B5EF4-FFF2-40B4-BE49-F238E27FC236}">
                <a16:creationId xmlns:a16="http://schemas.microsoft.com/office/drawing/2014/main" id="{15550D64-1870-495F-A24F-BA556F294568}"/>
              </a:ext>
            </a:extLst>
          </p:cNvPr>
          <p:cNvSpPr txBox="1">
            <a:spLocks/>
          </p:cNvSpPr>
          <p:nvPr/>
        </p:nvSpPr>
        <p:spPr>
          <a:xfrm>
            <a:off x="570397" y="2325403"/>
            <a:ext cx="8003204" cy="1030950"/>
          </a:xfrm>
          <a:prstGeom prst="rect">
            <a:avLst/>
          </a:prstGeom>
        </p:spPr>
        <p:txBody>
          <a:bodyPr vert="horz" lIns="91440" tIns="45720" rIns="91440" bIns="45720" rtlCol="0" anchor="ctr">
            <a:normAutofit/>
          </a:bodyPr>
          <a:lstStyle>
            <a:lvl1pPr marL="0" indent="0" algn="l" defTabSz="342900" rtl="0" eaLnBrk="1" latinLnBrk="0" hangingPunct="1">
              <a:lnSpc>
                <a:spcPct val="100000"/>
              </a:lnSpc>
              <a:spcBef>
                <a:spcPts val="750"/>
              </a:spcBef>
              <a:spcAft>
                <a:spcPts val="0"/>
              </a:spcAft>
              <a:buClr>
                <a:schemeClr val="accent1"/>
              </a:buClr>
              <a:buSzPct val="80000"/>
              <a:buFont typeface="Wingdings 3" charset="2"/>
              <a:buNone/>
              <a:defRPr sz="1350" b="0" kern="1200" baseline="0">
                <a:solidFill>
                  <a:schemeClr val="bg1"/>
                </a:solidFill>
                <a:latin typeface="+mj-lt"/>
                <a:ea typeface="+mn-ea"/>
                <a:cs typeface="Arial" pitchFamily="34" charset="0"/>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lgn="ctr"/>
            <a:r>
              <a:rPr lang="en-US" altLang="ko-KR" sz="2000" b="1" dirty="0">
                <a:solidFill>
                  <a:schemeClr val="tx1"/>
                </a:solidFill>
                <a:latin typeface="Times New Roman" panose="02020603050405020304" pitchFamily="18" charset="0"/>
                <a:ea typeface="맑은 고딕" pitchFamily="50" charset="-127"/>
                <a:cs typeface="Times New Roman" panose="02020603050405020304" pitchFamily="18" charset="0"/>
              </a:rPr>
              <a:t>Reinforcement Learning </a:t>
            </a:r>
          </a:p>
          <a:p>
            <a:pPr algn="ctr"/>
            <a:r>
              <a:rPr lang="en-US" altLang="ko-KR" sz="2000" b="1" dirty="0">
                <a:solidFill>
                  <a:schemeClr val="tx1"/>
                </a:solidFill>
                <a:latin typeface="Times New Roman" panose="02020603050405020304" pitchFamily="18" charset="0"/>
                <a:ea typeface="맑은 고딕" pitchFamily="50" charset="-127"/>
                <a:cs typeface="Times New Roman" panose="02020603050405020304" pitchFamily="18" charset="0"/>
              </a:rPr>
              <a:t>and Self-Critic for Sequence Training</a:t>
            </a:r>
            <a:endParaRPr lang="en-US" altLang="ko-KR"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84137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606" y="117960"/>
            <a:ext cx="9144000" cy="576064"/>
          </a:xfrm>
        </p:spPr>
        <p:txBody>
          <a:bodyPr>
            <a:normAutofit fontScale="92500" lnSpcReduction="10000"/>
          </a:bodyPr>
          <a:lstStyle/>
          <a:p>
            <a:r>
              <a:rPr lang="en-US" altLang="ko-KR"/>
              <a:t>ChatBot</a:t>
            </a:r>
            <a:endParaRPr lang="ko-KR" altLang="en-US"/>
          </a:p>
        </p:txBody>
      </p:sp>
      <p:sp>
        <p:nvSpPr>
          <p:cNvPr id="3" name="Text Placeholder 2"/>
          <p:cNvSpPr>
            <a:spLocks noGrp="1"/>
          </p:cNvSpPr>
          <p:nvPr>
            <p:ph type="body" sz="quarter" idx="11"/>
          </p:nvPr>
        </p:nvSpPr>
        <p:spPr>
          <a:xfrm>
            <a:off x="-6606" y="694024"/>
            <a:ext cx="9144000" cy="288032"/>
          </a:xfrm>
        </p:spPr>
        <p:txBody>
          <a:bodyPr>
            <a:normAutofit fontScale="92500" lnSpcReduction="20000"/>
          </a:bodyPr>
          <a:lstStyle/>
          <a:p>
            <a:pPr lvl="0"/>
            <a:r>
              <a:rPr lang="en-US" altLang="ko-KR" sz="1600" dirty="0">
                <a:latin typeface="+mj-lt"/>
              </a:rPr>
              <a:t>Chatbot </a:t>
            </a:r>
            <a:r>
              <a:rPr lang="en-US" altLang="ko-KR" sz="1600" dirty="0" err="1">
                <a:latin typeface="+mj-lt"/>
              </a:rPr>
              <a:t>là</a:t>
            </a:r>
            <a:r>
              <a:rPr lang="en-US" altLang="ko-KR" sz="1600" dirty="0">
                <a:latin typeface="+mj-lt"/>
              </a:rPr>
              <a:t> </a:t>
            </a:r>
            <a:r>
              <a:rPr lang="en-US" altLang="ko-KR" sz="1600" dirty="0" err="1">
                <a:latin typeface="+mj-lt"/>
              </a:rPr>
              <a:t>gì</a:t>
            </a:r>
            <a:r>
              <a:rPr lang="en-US" altLang="ko-KR" sz="1600" dirty="0">
                <a:latin typeface="+mj-lt"/>
              </a:rPr>
              <a:t>?</a:t>
            </a:r>
          </a:p>
        </p:txBody>
      </p:sp>
      <p:sp>
        <p:nvSpPr>
          <p:cNvPr id="16" name="TextBox 15">
            <a:extLst>
              <a:ext uri="{FF2B5EF4-FFF2-40B4-BE49-F238E27FC236}">
                <a16:creationId xmlns:a16="http://schemas.microsoft.com/office/drawing/2014/main" id="{7DA1FE37-FF6A-4510-B880-77D7A4080930}"/>
              </a:ext>
            </a:extLst>
          </p:cNvPr>
          <p:cNvSpPr txBox="1"/>
          <p:nvPr/>
        </p:nvSpPr>
        <p:spPr>
          <a:xfrm>
            <a:off x="5077269" y="4221844"/>
            <a:ext cx="2143654" cy="369332"/>
          </a:xfrm>
          <a:prstGeom prst="rect">
            <a:avLst/>
          </a:prstGeom>
          <a:noFill/>
        </p:spPr>
        <p:txBody>
          <a:bodyPr wrap="square" rtlCol="0">
            <a:spAutoFit/>
          </a:bodyPr>
          <a:lstStyle/>
          <a:p>
            <a:r>
              <a:rPr lang="en-US" dirty="0">
                <a:latin typeface="+mj-lt"/>
              </a:rPr>
              <a:t>--- Wikipedia ---</a:t>
            </a:r>
            <a:endParaRPr lang="vi-VN" dirty="0">
              <a:latin typeface="+mj-lt"/>
            </a:endParaRPr>
          </a:p>
        </p:txBody>
      </p:sp>
      <p:sp>
        <p:nvSpPr>
          <p:cNvPr id="22" name="Slide Number Placeholder 2">
            <a:extLst>
              <a:ext uri="{FF2B5EF4-FFF2-40B4-BE49-F238E27FC236}">
                <a16:creationId xmlns:a16="http://schemas.microsoft.com/office/drawing/2014/main" id="{047BC937-A868-4327-867B-5F210B97488E}"/>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10</a:t>
            </a:fld>
            <a:endParaRPr lang="vi-VN" sz="1400" dirty="0">
              <a:latin typeface="+mj-lt"/>
            </a:endParaRPr>
          </a:p>
        </p:txBody>
      </p:sp>
      <p:sp>
        <p:nvSpPr>
          <p:cNvPr id="4" name="Rectangle 3">
            <a:extLst>
              <a:ext uri="{FF2B5EF4-FFF2-40B4-BE49-F238E27FC236}">
                <a16:creationId xmlns:a16="http://schemas.microsoft.com/office/drawing/2014/main" id="{A6FFCD47-FAB7-43C2-82AB-7AF624E76237}"/>
              </a:ext>
            </a:extLst>
          </p:cNvPr>
          <p:cNvSpPr/>
          <p:nvPr/>
        </p:nvSpPr>
        <p:spPr>
          <a:xfrm>
            <a:off x="827584" y="2493266"/>
            <a:ext cx="6678488"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latinLnBrk="0">
              <a:defRPr/>
            </a:pPr>
            <a:r>
              <a:rPr lang="en-US" dirty="0">
                <a:latin typeface="Georgia" panose="02040502050405020303" pitchFamily="18" charset="0"/>
              </a:rPr>
              <a:t>A computer program or an artificial intelligence which conducts a conversation via auditory or textual methods.</a:t>
            </a:r>
            <a:endParaRPr lang="en-US" altLang="ko-KR" dirty="0">
              <a:latin typeface="Georgia" panose="02040502050405020303" pitchFamily="18" charset="0"/>
            </a:endParaRPr>
          </a:p>
        </p:txBody>
      </p:sp>
    </p:spTree>
    <p:extLst>
      <p:ext uri="{BB962C8B-B14F-4D97-AF65-F5344CB8AC3E}">
        <p14:creationId xmlns:p14="http://schemas.microsoft.com/office/powerpoint/2010/main" val="354542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16" grpId="0"/>
      <p:bldP spid="22" grpId="0"/>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ChatBot</a:t>
            </a:r>
            <a:endParaRPr lang="ko-KR" altLang="en-US">
              <a:solidFill>
                <a:schemeClr val="tx1"/>
              </a:solidFill>
            </a:endParaRPr>
          </a:p>
        </p:txBody>
      </p:sp>
      <p:sp>
        <p:nvSpPr>
          <p:cNvPr id="3" name="Text Placeholder 2"/>
          <p:cNvSpPr>
            <a:spLocks noGrp="1"/>
          </p:cNvSpPr>
          <p:nvPr>
            <p:ph type="body" sz="quarter" idx="11"/>
          </p:nvPr>
        </p:nvSpPr>
        <p:spPr>
          <a:xfrm>
            <a:off x="0" y="699542"/>
            <a:ext cx="9144000" cy="288032"/>
          </a:xfrm>
        </p:spPr>
        <p:txBody>
          <a:bodyPr>
            <a:noAutofit/>
          </a:bodyPr>
          <a:lstStyle/>
          <a:p>
            <a:pPr lvl="0"/>
            <a:r>
              <a:rPr lang="en-US" altLang="ko-KR" sz="1600" dirty="0" err="1">
                <a:solidFill>
                  <a:schemeClr val="tx1"/>
                </a:solidFill>
                <a:latin typeface="+mj-lt"/>
              </a:rPr>
              <a:t>Phân</a:t>
            </a:r>
            <a:r>
              <a:rPr lang="en-US" altLang="ko-KR" sz="1600" dirty="0">
                <a:solidFill>
                  <a:schemeClr val="tx1"/>
                </a:solidFill>
                <a:latin typeface="+mj-lt"/>
              </a:rPr>
              <a:t> </a:t>
            </a:r>
            <a:r>
              <a:rPr lang="en-US" altLang="ko-KR" sz="1600" dirty="0" err="1">
                <a:solidFill>
                  <a:schemeClr val="tx1"/>
                </a:solidFill>
                <a:latin typeface="+mj-lt"/>
              </a:rPr>
              <a:t>Loại</a:t>
            </a:r>
            <a:endParaRPr lang="en-US" altLang="ko-KR" sz="1600" dirty="0">
              <a:solidFill>
                <a:schemeClr val="tx1"/>
              </a:solidFill>
              <a:latin typeface="+mj-lt"/>
            </a:endParaRPr>
          </a:p>
        </p:txBody>
      </p:sp>
      <p:grpSp>
        <p:nvGrpSpPr>
          <p:cNvPr id="16" name="Group 15">
            <a:extLst>
              <a:ext uri="{FF2B5EF4-FFF2-40B4-BE49-F238E27FC236}">
                <a16:creationId xmlns:a16="http://schemas.microsoft.com/office/drawing/2014/main" id="{A467C475-E24A-4995-85CC-7B93D19FD73F}"/>
              </a:ext>
            </a:extLst>
          </p:cNvPr>
          <p:cNvGrpSpPr/>
          <p:nvPr/>
        </p:nvGrpSpPr>
        <p:grpSpPr>
          <a:xfrm>
            <a:off x="1259632" y="1669427"/>
            <a:ext cx="1895867" cy="2267419"/>
            <a:chOff x="107504" y="1202446"/>
            <a:chExt cx="1895867" cy="2267419"/>
          </a:xfrm>
        </p:grpSpPr>
        <p:sp>
          <p:nvSpPr>
            <p:cNvPr id="5" name="Rectangle 4">
              <a:extLst>
                <a:ext uri="{FF2B5EF4-FFF2-40B4-BE49-F238E27FC236}">
                  <a16:creationId xmlns:a16="http://schemas.microsoft.com/office/drawing/2014/main" id="{0FCF43B8-9240-4ABB-8FB4-390AC3EF41F5}"/>
                </a:ext>
              </a:extLst>
            </p:cNvPr>
            <p:cNvSpPr/>
            <p:nvPr/>
          </p:nvSpPr>
          <p:spPr>
            <a:xfrm>
              <a:off x="330865" y="2205628"/>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Retrieval-based</a:t>
              </a:r>
            </a:p>
            <a:p>
              <a:pPr algn="ctr"/>
              <a:r>
                <a:rPr lang="en-US" dirty="0">
                  <a:solidFill>
                    <a:schemeClr val="tx1"/>
                  </a:solidFill>
                  <a:latin typeface="+mj-lt"/>
                  <a:cs typeface="Times New Roman" panose="02020603050405020304" pitchFamily="18" charset="0"/>
                </a:rPr>
                <a:t>model</a:t>
              </a:r>
            </a:p>
          </p:txBody>
        </p:sp>
        <p:sp>
          <p:nvSpPr>
            <p:cNvPr id="26" name="Rectangle 25">
              <a:extLst>
                <a:ext uri="{FF2B5EF4-FFF2-40B4-BE49-F238E27FC236}">
                  <a16:creationId xmlns:a16="http://schemas.microsoft.com/office/drawing/2014/main" id="{CBCC5407-D02C-46BD-A4F5-B99905BA53B5}"/>
                </a:ext>
              </a:extLst>
            </p:cNvPr>
            <p:cNvSpPr/>
            <p:nvPr/>
          </p:nvSpPr>
          <p:spPr>
            <a:xfrm>
              <a:off x="330865" y="2995816"/>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Generative</a:t>
              </a:r>
            </a:p>
            <a:p>
              <a:pPr algn="ctr"/>
              <a:r>
                <a:rPr lang="en-US" dirty="0">
                  <a:solidFill>
                    <a:schemeClr val="tx1"/>
                  </a:solidFill>
                  <a:latin typeface="+mj-lt"/>
                  <a:cs typeface="Times New Roman" panose="02020603050405020304" pitchFamily="18" charset="0"/>
                </a:rPr>
                <a:t>model</a:t>
              </a:r>
            </a:p>
          </p:txBody>
        </p:sp>
        <p:cxnSp>
          <p:nvCxnSpPr>
            <p:cNvPr id="8" name="Connector: Elbow 7">
              <a:extLst>
                <a:ext uri="{FF2B5EF4-FFF2-40B4-BE49-F238E27FC236}">
                  <a16:creationId xmlns:a16="http://schemas.microsoft.com/office/drawing/2014/main" id="{60340329-B2D2-4BAB-B473-1C6A810E597A}"/>
                </a:ext>
              </a:extLst>
            </p:cNvPr>
            <p:cNvCxnSpPr>
              <a:stCxn id="18" idx="0"/>
              <a:endCxn id="26" idx="1"/>
            </p:cNvCxnSpPr>
            <p:nvPr/>
          </p:nvCxnSpPr>
          <p:spPr>
            <a:xfrm>
              <a:off x="286554" y="1549375"/>
              <a:ext cx="44311" cy="1683466"/>
            </a:xfrm>
            <a:prstGeom prst="bentConnector5">
              <a:avLst>
                <a:gd name="adj1" fmla="val 515899"/>
                <a:gd name="adj2" fmla="val 1036"/>
                <a:gd name="adj3" fmla="val -415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370995F-5B3F-4C0D-812A-65533E8FC216}"/>
                </a:ext>
              </a:extLst>
            </p:cNvPr>
            <p:cNvCxnSpPr>
              <a:endCxn id="5" idx="1"/>
            </p:cNvCxnSpPr>
            <p:nvPr/>
          </p:nvCxnSpPr>
          <p:spPr>
            <a:xfrm>
              <a:off x="107504" y="2442652"/>
              <a:ext cx="2233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reeform 5">
              <a:extLst>
                <a:ext uri="{FF2B5EF4-FFF2-40B4-BE49-F238E27FC236}">
                  <a16:creationId xmlns:a16="http://schemas.microsoft.com/office/drawing/2014/main" id="{67FFBCD8-4EF4-4360-89F0-A92828BFEFB9}"/>
                </a:ext>
              </a:extLst>
            </p:cNvPr>
            <p:cNvSpPr/>
            <p:nvPr/>
          </p:nvSpPr>
          <p:spPr>
            <a:xfrm>
              <a:off x="286554" y="1202446"/>
              <a:ext cx="1672506"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en-US" altLang="ko-KR" dirty="0" err="1">
                  <a:solidFill>
                    <a:schemeClr val="bg1"/>
                  </a:solidFill>
                  <a:latin typeface="+mj-lt"/>
                </a:rPr>
                <a:t>theo</a:t>
              </a:r>
              <a:r>
                <a:rPr lang="en-US" altLang="ko-KR" dirty="0">
                  <a:solidFill>
                    <a:schemeClr val="bg1"/>
                  </a:solidFill>
                  <a:latin typeface="+mj-lt"/>
                </a:rPr>
                <a:t> </a:t>
              </a:r>
              <a:r>
                <a:rPr lang="en-US" altLang="ko-KR" dirty="0" err="1">
                  <a:solidFill>
                    <a:schemeClr val="bg1"/>
                  </a:solidFill>
                  <a:latin typeface="+mj-lt"/>
                </a:rPr>
                <a:t>hướng</a:t>
              </a:r>
              <a:r>
                <a:rPr lang="en-US" altLang="ko-KR" dirty="0">
                  <a:solidFill>
                    <a:schemeClr val="bg1"/>
                  </a:solidFill>
                  <a:latin typeface="+mj-lt"/>
                </a:rPr>
                <a:t> </a:t>
              </a:r>
              <a:r>
                <a:rPr lang="en-US" altLang="ko-KR" dirty="0" err="1">
                  <a:solidFill>
                    <a:schemeClr val="bg1"/>
                  </a:solidFill>
                  <a:latin typeface="+mj-lt"/>
                </a:rPr>
                <a:t>tiếp</a:t>
              </a:r>
              <a:r>
                <a:rPr lang="en-US" altLang="ko-KR" dirty="0">
                  <a:solidFill>
                    <a:schemeClr val="bg1"/>
                  </a:solidFill>
                  <a:latin typeface="+mj-lt"/>
                </a:rPr>
                <a:t> </a:t>
              </a:r>
              <a:r>
                <a:rPr lang="en-US" altLang="ko-KR" dirty="0" err="1">
                  <a:solidFill>
                    <a:schemeClr val="bg1"/>
                  </a:solidFill>
                  <a:latin typeface="+mj-lt"/>
                </a:rPr>
                <a:t>cận</a:t>
              </a:r>
              <a:endParaRPr lang="ko-KR" altLang="en-US" kern="1200" dirty="0">
                <a:solidFill>
                  <a:schemeClr val="bg1"/>
                </a:solidFill>
                <a:latin typeface="+mj-lt"/>
              </a:endParaRPr>
            </a:p>
          </p:txBody>
        </p:sp>
      </p:grpSp>
      <p:grpSp>
        <p:nvGrpSpPr>
          <p:cNvPr id="27" name="Group 26">
            <a:extLst>
              <a:ext uri="{FF2B5EF4-FFF2-40B4-BE49-F238E27FC236}">
                <a16:creationId xmlns:a16="http://schemas.microsoft.com/office/drawing/2014/main" id="{5FF360F0-4CCF-4F74-B8A2-A13DCFB2A382}"/>
              </a:ext>
            </a:extLst>
          </p:cNvPr>
          <p:cNvGrpSpPr/>
          <p:nvPr/>
        </p:nvGrpSpPr>
        <p:grpSpPr>
          <a:xfrm>
            <a:off x="3612400" y="1663289"/>
            <a:ext cx="1895867" cy="2252330"/>
            <a:chOff x="2370438" y="1195695"/>
            <a:chExt cx="1895867" cy="2252330"/>
          </a:xfrm>
        </p:grpSpPr>
        <p:grpSp>
          <p:nvGrpSpPr>
            <p:cNvPr id="15" name="Group 14">
              <a:extLst>
                <a:ext uri="{FF2B5EF4-FFF2-40B4-BE49-F238E27FC236}">
                  <a16:creationId xmlns:a16="http://schemas.microsoft.com/office/drawing/2014/main" id="{827645A4-882A-4F58-A0E8-F8CB643A38DE}"/>
                </a:ext>
              </a:extLst>
            </p:cNvPr>
            <p:cNvGrpSpPr/>
            <p:nvPr/>
          </p:nvGrpSpPr>
          <p:grpSpPr>
            <a:xfrm>
              <a:off x="2370438" y="1527535"/>
              <a:ext cx="1895867" cy="1920490"/>
              <a:chOff x="2370438" y="1527535"/>
              <a:chExt cx="1895867" cy="1920490"/>
            </a:xfrm>
          </p:grpSpPr>
          <p:sp>
            <p:nvSpPr>
              <p:cNvPr id="28" name="Rectangle 27">
                <a:extLst>
                  <a:ext uri="{FF2B5EF4-FFF2-40B4-BE49-F238E27FC236}">
                    <a16:creationId xmlns:a16="http://schemas.microsoft.com/office/drawing/2014/main" id="{DF71CDC3-8C7D-47E2-B954-7AC413A9B5D0}"/>
                  </a:ext>
                </a:extLst>
              </p:cNvPr>
              <p:cNvSpPr/>
              <p:nvPr/>
            </p:nvSpPr>
            <p:spPr>
              <a:xfrm>
                <a:off x="2593799" y="2183788"/>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Short-Text </a:t>
                </a:r>
              </a:p>
              <a:p>
                <a:pPr algn="ctr"/>
                <a:r>
                  <a:rPr lang="en-US" dirty="0">
                    <a:solidFill>
                      <a:schemeClr val="tx1"/>
                    </a:solidFill>
                    <a:latin typeface="+mj-lt"/>
                    <a:cs typeface="Times New Roman" panose="02020603050405020304" pitchFamily="18" charset="0"/>
                  </a:rPr>
                  <a:t>Conversations</a:t>
                </a:r>
              </a:p>
            </p:txBody>
          </p:sp>
          <p:sp>
            <p:nvSpPr>
              <p:cNvPr id="29" name="Rectangle 28">
                <a:extLst>
                  <a:ext uri="{FF2B5EF4-FFF2-40B4-BE49-F238E27FC236}">
                    <a16:creationId xmlns:a16="http://schemas.microsoft.com/office/drawing/2014/main" id="{EE9B07BB-E27A-4345-8945-E927BD377E8D}"/>
                  </a:ext>
                </a:extLst>
              </p:cNvPr>
              <p:cNvSpPr/>
              <p:nvPr/>
            </p:nvSpPr>
            <p:spPr>
              <a:xfrm>
                <a:off x="2593799" y="2973976"/>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Long-Text </a:t>
                </a:r>
              </a:p>
              <a:p>
                <a:pPr algn="ctr"/>
                <a:r>
                  <a:rPr lang="en-US" dirty="0">
                    <a:solidFill>
                      <a:schemeClr val="tx1"/>
                    </a:solidFill>
                    <a:latin typeface="+mj-lt"/>
                    <a:cs typeface="Times New Roman" panose="02020603050405020304" pitchFamily="18" charset="0"/>
                  </a:rPr>
                  <a:t>Conversations</a:t>
                </a:r>
              </a:p>
            </p:txBody>
          </p:sp>
          <p:cxnSp>
            <p:nvCxnSpPr>
              <p:cNvPr id="30" name="Connector: Elbow 29">
                <a:extLst>
                  <a:ext uri="{FF2B5EF4-FFF2-40B4-BE49-F238E27FC236}">
                    <a16:creationId xmlns:a16="http://schemas.microsoft.com/office/drawing/2014/main" id="{13EA78C7-F41D-49DF-877E-82DD479703DC}"/>
                  </a:ext>
                </a:extLst>
              </p:cNvPr>
              <p:cNvCxnSpPr>
                <a:cxnSpLocks/>
                <a:endCxn id="29" idx="1"/>
              </p:cNvCxnSpPr>
              <p:nvPr/>
            </p:nvCxnSpPr>
            <p:spPr>
              <a:xfrm>
                <a:off x="2549488" y="1527535"/>
                <a:ext cx="44311" cy="1683466"/>
              </a:xfrm>
              <a:prstGeom prst="bentConnector5">
                <a:avLst>
                  <a:gd name="adj1" fmla="val 515899"/>
                  <a:gd name="adj2" fmla="val 1036"/>
                  <a:gd name="adj3" fmla="val -415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8E9170-C96A-4F5A-BC9E-9F0BEBCD7B75}"/>
                  </a:ext>
                </a:extLst>
              </p:cNvPr>
              <p:cNvCxnSpPr>
                <a:endCxn id="28" idx="1"/>
              </p:cNvCxnSpPr>
              <p:nvPr/>
            </p:nvCxnSpPr>
            <p:spPr>
              <a:xfrm>
                <a:off x="2370438" y="2420812"/>
                <a:ext cx="2233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Freeform 5">
              <a:extLst>
                <a:ext uri="{FF2B5EF4-FFF2-40B4-BE49-F238E27FC236}">
                  <a16:creationId xmlns:a16="http://schemas.microsoft.com/office/drawing/2014/main" id="{8D27B6FA-B453-4AE7-B7EB-6F5FE04DE6A7}"/>
                </a:ext>
              </a:extLst>
            </p:cNvPr>
            <p:cNvSpPr/>
            <p:nvPr/>
          </p:nvSpPr>
          <p:spPr>
            <a:xfrm>
              <a:off x="2549488" y="1195695"/>
              <a:ext cx="1672506"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en-US" altLang="ko-KR" dirty="0" err="1">
                  <a:solidFill>
                    <a:schemeClr val="bg1"/>
                  </a:solidFill>
                  <a:latin typeface="+mj-lt"/>
                </a:rPr>
                <a:t>theo</a:t>
              </a:r>
              <a:r>
                <a:rPr lang="en-US" altLang="ko-KR" dirty="0">
                  <a:solidFill>
                    <a:schemeClr val="bg1"/>
                  </a:solidFill>
                  <a:latin typeface="+mj-lt"/>
                </a:rPr>
                <a:t> </a:t>
              </a:r>
              <a:r>
                <a:rPr lang="en-US" altLang="ko-KR" dirty="0" err="1">
                  <a:solidFill>
                    <a:schemeClr val="bg1"/>
                  </a:solidFill>
                  <a:latin typeface="+mj-lt"/>
                </a:rPr>
                <a:t>độ</a:t>
              </a:r>
              <a:r>
                <a:rPr lang="en-US" altLang="ko-KR" dirty="0">
                  <a:solidFill>
                    <a:schemeClr val="bg1"/>
                  </a:solidFill>
                  <a:latin typeface="+mj-lt"/>
                </a:rPr>
                <a:t> </a:t>
              </a:r>
              <a:r>
                <a:rPr lang="en-US" altLang="ko-KR" dirty="0" err="1">
                  <a:solidFill>
                    <a:schemeClr val="bg1"/>
                  </a:solidFill>
                  <a:latin typeface="+mj-lt"/>
                </a:rPr>
                <a:t>dài</a:t>
              </a:r>
              <a:r>
                <a:rPr lang="en-US" altLang="ko-KR" dirty="0">
                  <a:solidFill>
                    <a:schemeClr val="bg1"/>
                  </a:solidFill>
                  <a:latin typeface="+mj-lt"/>
                </a:rPr>
                <a:t> </a:t>
              </a:r>
              <a:r>
                <a:rPr lang="en-US" altLang="ko-KR" dirty="0" err="1">
                  <a:solidFill>
                    <a:schemeClr val="bg1"/>
                  </a:solidFill>
                  <a:latin typeface="+mj-lt"/>
                </a:rPr>
                <a:t>hội</a:t>
              </a:r>
              <a:r>
                <a:rPr lang="en-US" altLang="ko-KR" dirty="0">
                  <a:solidFill>
                    <a:schemeClr val="bg1"/>
                  </a:solidFill>
                  <a:latin typeface="+mj-lt"/>
                </a:rPr>
                <a:t> </a:t>
              </a:r>
              <a:r>
                <a:rPr lang="en-US" altLang="ko-KR" dirty="0" err="1">
                  <a:solidFill>
                    <a:schemeClr val="bg1"/>
                  </a:solidFill>
                  <a:latin typeface="+mj-lt"/>
                </a:rPr>
                <a:t>thoại</a:t>
              </a:r>
              <a:endParaRPr lang="ko-KR" altLang="en-US" kern="1200" dirty="0">
                <a:solidFill>
                  <a:schemeClr val="bg1"/>
                </a:solidFill>
                <a:latin typeface="+mj-lt"/>
              </a:endParaRPr>
            </a:p>
          </p:txBody>
        </p:sp>
      </p:grpSp>
      <p:grpSp>
        <p:nvGrpSpPr>
          <p:cNvPr id="32" name="Group 31">
            <a:extLst>
              <a:ext uri="{FF2B5EF4-FFF2-40B4-BE49-F238E27FC236}">
                <a16:creationId xmlns:a16="http://schemas.microsoft.com/office/drawing/2014/main" id="{B71C4EF6-E0B9-43D2-925C-1A5D0ECA280C}"/>
              </a:ext>
            </a:extLst>
          </p:cNvPr>
          <p:cNvGrpSpPr/>
          <p:nvPr/>
        </p:nvGrpSpPr>
        <p:grpSpPr>
          <a:xfrm>
            <a:off x="5968272" y="1666443"/>
            <a:ext cx="1895867" cy="2249176"/>
            <a:chOff x="5057035" y="1279535"/>
            <a:chExt cx="1895867" cy="2249176"/>
          </a:xfrm>
        </p:grpSpPr>
        <p:grpSp>
          <p:nvGrpSpPr>
            <p:cNvPr id="35" name="Group 34">
              <a:extLst>
                <a:ext uri="{FF2B5EF4-FFF2-40B4-BE49-F238E27FC236}">
                  <a16:creationId xmlns:a16="http://schemas.microsoft.com/office/drawing/2014/main" id="{9A6ACDA7-718E-427D-AB39-89A603769826}"/>
                </a:ext>
              </a:extLst>
            </p:cNvPr>
            <p:cNvGrpSpPr/>
            <p:nvPr/>
          </p:nvGrpSpPr>
          <p:grpSpPr>
            <a:xfrm>
              <a:off x="5057035" y="1608221"/>
              <a:ext cx="1895867" cy="1920490"/>
              <a:chOff x="2370438" y="1527535"/>
              <a:chExt cx="1895867" cy="1920490"/>
            </a:xfrm>
          </p:grpSpPr>
          <p:sp>
            <p:nvSpPr>
              <p:cNvPr id="36" name="Rectangle 35">
                <a:extLst>
                  <a:ext uri="{FF2B5EF4-FFF2-40B4-BE49-F238E27FC236}">
                    <a16:creationId xmlns:a16="http://schemas.microsoft.com/office/drawing/2014/main" id="{BDB0ADB5-69AE-4845-9F58-0ABCF5C8D7D4}"/>
                  </a:ext>
                </a:extLst>
              </p:cNvPr>
              <p:cNvSpPr/>
              <p:nvPr/>
            </p:nvSpPr>
            <p:spPr>
              <a:xfrm>
                <a:off x="2593799" y="2183788"/>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Open Domain</a:t>
                </a:r>
              </a:p>
            </p:txBody>
          </p:sp>
          <p:sp>
            <p:nvSpPr>
              <p:cNvPr id="37" name="Rectangle 36">
                <a:extLst>
                  <a:ext uri="{FF2B5EF4-FFF2-40B4-BE49-F238E27FC236}">
                    <a16:creationId xmlns:a16="http://schemas.microsoft.com/office/drawing/2014/main" id="{DE08B1D2-DB7E-4B32-874C-A1E4A03A4105}"/>
                  </a:ext>
                </a:extLst>
              </p:cNvPr>
              <p:cNvSpPr/>
              <p:nvPr/>
            </p:nvSpPr>
            <p:spPr>
              <a:xfrm>
                <a:off x="2593799" y="2973976"/>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Close Domain</a:t>
                </a:r>
              </a:p>
            </p:txBody>
          </p:sp>
          <p:cxnSp>
            <p:nvCxnSpPr>
              <p:cNvPr id="38" name="Connector: Elbow 37">
                <a:extLst>
                  <a:ext uri="{FF2B5EF4-FFF2-40B4-BE49-F238E27FC236}">
                    <a16:creationId xmlns:a16="http://schemas.microsoft.com/office/drawing/2014/main" id="{A2E70FB9-1178-475B-B5EB-F4229C58EE5C}"/>
                  </a:ext>
                </a:extLst>
              </p:cNvPr>
              <p:cNvCxnSpPr>
                <a:cxnSpLocks/>
                <a:endCxn id="37" idx="1"/>
              </p:cNvCxnSpPr>
              <p:nvPr/>
            </p:nvCxnSpPr>
            <p:spPr>
              <a:xfrm>
                <a:off x="2549488" y="1527535"/>
                <a:ext cx="44311" cy="1683466"/>
              </a:xfrm>
              <a:prstGeom prst="bentConnector5">
                <a:avLst>
                  <a:gd name="adj1" fmla="val 515899"/>
                  <a:gd name="adj2" fmla="val 1036"/>
                  <a:gd name="adj3" fmla="val -415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FB84EDB-F24C-4B9E-AF48-56304B9117C3}"/>
                  </a:ext>
                </a:extLst>
              </p:cNvPr>
              <p:cNvCxnSpPr>
                <a:endCxn id="36" idx="1"/>
              </p:cNvCxnSpPr>
              <p:nvPr/>
            </p:nvCxnSpPr>
            <p:spPr>
              <a:xfrm>
                <a:off x="2370438" y="2420812"/>
                <a:ext cx="2233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Freeform 5">
              <a:extLst>
                <a:ext uri="{FF2B5EF4-FFF2-40B4-BE49-F238E27FC236}">
                  <a16:creationId xmlns:a16="http://schemas.microsoft.com/office/drawing/2014/main" id="{98E22F9F-6351-4C07-9526-ACEDDD9B49A1}"/>
                </a:ext>
              </a:extLst>
            </p:cNvPr>
            <p:cNvSpPr/>
            <p:nvPr/>
          </p:nvSpPr>
          <p:spPr>
            <a:xfrm>
              <a:off x="5236085" y="1279535"/>
              <a:ext cx="1672506"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en-US" altLang="ko-KR" dirty="0" err="1">
                  <a:solidFill>
                    <a:schemeClr val="bg1"/>
                  </a:solidFill>
                  <a:latin typeface="+mj-lt"/>
                </a:rPr>
                <a:t>theo</a:t>
              </a:r>
              <a:r>
                <a:rPr lang="en-US" altLang="ko-KR" dirty="0">
                  <a:solidFill>
                    <a:schemeClr val="bg1"/>
                  </a:solidFill>
                  <a:latin typeface="+mj-lt"/>
                </a:rPr>
                <a:t> </a:t>
              </a:r>
              <a:r>
                <a:rPr lang="en-US" altLang="ko-KR" dirty="0" err="1">
                  <a:solidFill>
                    <a:schemeClr val="bg1"/>
                  </a:solidFill>
                  <a:latin typeface="+mj-lt"/>
                </a:rPr>
                <a:t>miền</a:t>
              </a:r>
              <a:endParaRPr lang="ko-KR" altLang="en-US" kern="1200" dirty="0">
                <a:solidFill>
                  <a:schemeClr val="bg1"/>
                </a:solidFill>
                <a:latin typeface="+mj-lt"/>
              </a:endParaRPr>
            </a:p>
          </p:txBody>
        </p:sp>
      </p:grpSp>
      <p:sp>
        <p:nvSpPr>
          <p:cNvPr id="25" name="Slide Number Placeholder 2">
            <a:extLst>
              <a:ext uri="{FF2B5EF4-FFF2-40B4-BE49-F238E27FC236}">
                <a16:creationId xmlns:a16="http://schemas.microsoft.com/office/drawing/2014/main" id="{BD55951B-EA36-485B-9A68-DB9284CFA5D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11</a:t>
            </a:fld>
            <a:endParaRPr lang="vi-VN" sz="1400" dirty="0">
              <a:latin typeface="+mj-lt"/>
            </a:endParaRPr>
          </a:p>
        </p:txBody>
      </p:sp>
    </p:spTree>
    <p:extLst>
      <p:ext uri="{BB962C8B-B14F-4D97-AF65-F5344CB8AC3E}">
        <p14:creationId xmlns:p14="http://schemas.microsoft.com/office/powerpoint/2010/main" val="3492167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a:t>
            </a:r>
            <a:r>
              <a:rPr lang="vi-VN" altLang="ko-KR">
                <a:solidFill>
                  <a:schemeClr val="tx1"/>
                </a:solidFill>
              </a:rPr>
              <a:t>ơ</a:t>
            </a:r>
            <a:r>
              <a:rPr lang="en-US" altLang="ko-KR">
                <a:solidFill>
                  <a:schemeClr val="tx1"/>
                </a:solidFill>
              </a:rPr>
              <a:t> Sở Lý Thuyết</a:t>
            </a:r>
            <a:endParaRPr lang="ko-KR" altLang="en-US">
              <a:solidFill>
                <a:schemeClr val="tx1"/>
              </a:solidFill>
            </a:endParaRPr>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pPr lvl="0"/>
            <a:r>
              <a:rPr lang="en-US" altLang="ko-KR" sz="1600">
                <a:solidFill>
                  <a:schemeClr val="tx1"/>
                </a:solidFill>
                <a:latin typeface="+mj-lt"/>
              </a:rPr>
              <a:t>Mạng N</a:t>
            </a:r>
            <a:r>
              <a:rPr lang="vi-VN" altLang="ko-KR" sz="1600">
                <a:solidFill>
                  <a:schemeClr val="tx1"/>
                </a:solidFill>
                <a:latin typeface="+mj-lt"/>
              </a:rPr>
              <a:t>ơ</a:t>
            </a:r>
            <a:r>
              <a:rPr lang="en-US" altLang="ko-KR" sz="1600">
                <a:solidFill>
                  <a:schemeClr val="tx1"/>
                </a:solidFill>
                <a:latin typeface="+mj-lt"/>
              </a:rPr>
              <a:t>-ron nhân tạo và mô hình Sequence to Sequence</a:t>
            </a:r>
          </a:p>
        </p:txBody>
      </p:sp>
      <p:grpSp>
        <p:nvGrpSpPr>
          <p:cNvPr id="17" name="Group 16">
            <a:extLst>
              <a:ext uri="{FF2B5EF4-FFF2-40B4-BE49-F238E27FC236}">
                <a16:creationId xmlns:a16="http://schemas.microsoft.com/office/drawing/2014/main" id="{7CC74BAB-6330-4A1E-8A3A-8043D1C2AA60}"/>
              </a:ext>
            </a:extLst>
          </p:cNvPr>
          <p:cNvGrpSpPr/>
          <p:nvPr/>
        </p:nvGrpSpPr>
        <p:grpSpPr>
          <a:xfrm>
            <a:off x="504689" y="1579238"/>
            <a:ext cx="4349314" cy="595674"/>
            <a:chOff x="3953040" y="1109213"/>
            <a:chExt cx="4349314" cy="576064"/>
          </a:xfrm>
        </p:grpSpPr>
        <p:grpSp>
          <p:nvGrpSpPr>
            <p:cNvPr id="6" name="Group 5">
              <a:extLst>
                <a:ext uri="{FF2B5EF4-FFF2-40B4-BE49-F238E27FC236}">
                  <a16:creationId xmlns:a16="http://schemas.microsoft.com/office/drawing/2014/main" id="{2C064667-203A-45CA-BC04-03675E538CC2}"/>
                </a:ext>
              </a:extLst>
            </p:cNvPr>
            <p:cNvGrpSpPr/>
            <p:nvPr/>
          </p:nvGrpSpPr>
          <p:grpSpPr>
            <a:xfrm>
              <a:off x="3990713" y="1109213"/>
              <a:ext cx="4311641" cy="576064"/>
              <a:chOff x="3990713" y="1109213"/>
              <a:chExt cx="4311641" cy="576064"/>
            </a:xfrm>
          </p:grpSpPr>
          <p:sp>
            <p:nvSpPr>
              <p:cNvPr id="50" name="Oval 49"/>
              <p:cNvSpPr/>
              <p:nvPr/>
            </p:nvSpPr>
            <p:spPr>
              <a:xfrm>
                <a:off x="3990713" y="1109213"/>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55" name="TextBox 54"/>
              <p:cNvSpPr txBox="1"/>
              <p:nvPr/>
            </p:nvSpPr>
            <p:spPr>
              <a:xfrm>
                <a:off x="4629946" y="1244091"/>
                <a:ext cx="3672408" cy="338554"/>
              </a:xfrm>
              <a:prstGeom prst="rect">
                <a:avLst/>
              </a:prstGeom>
              <a:noFill/>
            </p:spPr>
            <p:txBody>
              <a:bodyPr wrap="square" rtlCol="0">
                <a:spAutoFit/>
              </a:bodyPr>
              <a:lstStyle/>
              <a:p>
                <a:r>
                  <a:rPr lang="en-US" altLang="ko-KR" sz="1600" b="1" dirty="0" err="1">
                    <a:latin typeface="+mj-lt"/>
                    <a:cs typeface="Arial" pitchFamily="34" charset="0"/>
                  </a:rPr>
                  <a:t>Kiến</a:t>
                </a:r>
                <a:r>
                  <a:rPr lang="en-US" altLang="ko-KR" sz="1600" b="1" dirty="0">
                    <a:latin typeface="+mj-lt"/>
                    <a:cs typeface="Arial" pitchFamily="34" charset="0"/>
                  </a:rPr>
                  <a:t> </a:t>
                </a:r>
                <a:r>
                  <a:rPr lang="en-US" altLang="ko-KR" sz="1600" b="1" dirty="0" err="1">
                    <a:latin typeface="+mj-lt"/>
                    <a:cs typeface="Arial" pitchFamily="34" charset="0"/>
                  </a:rPr>
                  <a:t>trúc</a:t>
                </a:r>
                <a:r>
                  <a:rPr lang="en-US" altLang="ko-KR" sz="1600" b="1" dirty="0">
                    <a:latin typeface="+mj-lt"/>
                    <a:cs typeface="Arial" pitchFamily="34" charset="0"/>
                  </a:rPr>
                  <a:t> </a:t>
                </a:r>
                <a:r>
                  <a:rPr lang="en-US" altLang="ko-KR" sz="1600" b="1" dirty="0" err="1">
                    <a:latin typeface="+mj-lt"/>
                    <a:cs typeface="Arial" pitchFamily="34" charset="0"/>
                  </a:rPr>
                  <a:t>mạng</a:t>
                </a:r>
                <a:r>
                  <a:rPr lang="en-US" altLang="ko-KR" sz="1600" b="1" dirty="0">
                    <a:latin typeface="+mj-lt"/>
                    <a:cs typeface="Arial" pitchFamily="34" charset="0"/>
                  </a:rPr>
                  <a:t> ANN</a:t>
                </a:r>
                <a:endParaRPr lang="ko-KR" altLang="en-US" sz="1600" b="1" dirty="0">
                  <a:latin typeface="+mj-lt"/>
                  <a:cs typeface="Arial" pitchFamily="34" charset="0"/>
                </a:endParaRPr>
              </a:p>
            </p:txBody>
          </p:sp>
        </p:grpSp>
        <p:sp>
          <p:nvSpPr>
            <p:cNvPr id="62" name="TextBox 61"/>
            <p:cNvSpPr txBox="1"/>
            <p:nvPr/>
          </p:nvSpPr>
          <p:spPr>
            <a:xfrm>
              <a:off x="3953040" y="1130657"/>
              <a:ext cx="642872" cy="461665"/>
            </a:xfrm>
            <a:prstGeom prst="rect">
              <a:avLst/>
            </a:prstGeom>
            <a:noFill/>
          </p:spPr>
          <p:txBody>
            <a:bodyPr wrap="square" rtlCol="0">
              <a:spAutoFit/>
            </a:bodyPr>
            <a:lstStyle/>
            <a:p>
              <a:pPr algn="ctr"/>
              <a:r>
                <a:rPr lang="en-US" altLang="ko-KR" sz="2400" b="1" dirty="0">
                  <a:latin typeface="+mj-lt"/>
                  <a:cs typeface="Arial" pitchFamily="34" charset="0"/>
                </a:rPr>
                <a:t>01</a:t>
              </a:r>
              <a:endParaRPr lang="ko-KR" altLang="en-US" sz="2400" b="1" dirty="0">
                <a:latin typeface="+mj-lt"/>
                <a:cs typeface="Arial" pitchFamily="34" charset="0"/>
              </a:endParaRPr>
            </a:p>
          </p:txBody>
        </p:sp>
      </p:grpSp>
      <p:grpSp>
        <p:nvGrpSpPr>
          <p:cNvPr id="31" name="Group 30">
            <a:extLst>
              <a:ext uri="{FF2B5EF4-FFF2-40B4-BE49-F238E27FC236}">
                <a16:creationId xmlns:a16="http://schemas.microsoft.com/office/drawing/2014/main" id="{6D876407-2815-4420-B1E4-9B0737C45182}"/>
              </a:ext>
            </a:extLst>
          </p:cNvPr>
          <p:cNvGrpSpPr/>
          <p:nvPr/>
        </p:nvGrpSpPr>
        <p:grpSpPr>
          <a:xfrm>
            <a:off x="510788" y="2237536"/>
            <a:ext cx="4323599" cy="587137"/>
            <a:chOff x="227065" y="2019523"/>
            <a:chExt cx="4323599" cy="587137"/>
          </a:xfrm>
        </p:grpSpPr>
        <p:sp>
          <p:nvSpPr>
            <p:cNvPr id="51" name="Oval 50"/>
            <p:cNvSpPr/>
            <p:nvPr/>
          </p:nvSpPr>
          <p:spPr>
            <a:xfrm>
              <a:off x="264738" y="2030596"/>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0" name="Group 9">
              <a:extLst>
                <a:ext uri="{FF2B5EF4-FFF2-40B4-BE49-F238E27FC236}">
                  <a16:creationId xmlns:a16="http://schemas.microsoft.com/office/drawing/2014/main" id="{D77678EF-C5AB-4586-8120-D5E0352105CC}"/>
                </a:ext>
              </a:extLst>
            </p:cNvPr>
            <p:cNvGrpSpPr/>
            <p:nvPr/>
          </p:nvGrpSpPr>
          <p:grpSpPr>
            <a:xfrm>
              <a:off x="227065" y="2019523"/>
              <a:ext cx="4323599" cy="461665"/>
              <a:chOff x="3974639" y="1885806"/>
              <a:chExt cx="4323599" cy="461665"/>
            </a:xfrm>
          </p:grpSpPr>
          <p:sp>
            <p:nvSpPr>
              <p:cNvPr id="58" name="TextBox 57"/>
              <p:cNvSpPr txBox="1"/>
              <p:nvPr/>
            </p:nvSpPr>
            <p:spPr>
              <a:xfrm>
                <a:off x="4625830" y="1991256"/>
                <a:ext cx="3672408" cy="338554"/>
              </a:xfrm>
              <a:prstGeom prst="rect">
                <a:avLst/>
              </a:prstGeom>
              <a:noFill/>
            </p:spPr>
            <p:txBody>
              <a:bodyPr wrap="square" rtlCol="0">
                <a:spAutoFit/>
              </a:bodyPr>
              <a:lstStyle/>
              <a:p>
                <a:r>
                  <a:rPr lang="en-US" altLang="ko-KR" sz="1600" b="1" dirty="0" err="1">
                    <a:latin typeface="+mj-lt"/>
                    <a:cs typeface="Arial" pitchFamily="34" charset="0"/>
                  </a:rPr>
                  <a:t>Quá</a:t>
                </a:r>
                <a:r>
                  <a:rPr lang="en-US" altLang="ko-KR" sz="1600" b="1" dirty="0">
                    <a:latin typeface="+mj-lt"/>
                    <a:cs typeface="Arial" pitchFamily="34" charset="0"/>
                  </a:rPr>
                  <a:t> </a:t>
                </a:r>
                <a:r>
                  <a:rPr lang="en-US" altLang="ko-KR" sz="1600" b="1" dirty="0" err="1">
                    <a:latin typeface="+mj-lt"/>
                    <a:cs typeface="Arial" pitchFamily="34" charset="0"/>
                  </a:rPr>
                  <a:t>trình</a:t>
                </a:r>
                <a:r>
                  <a:rPr lang="en-US" altLang="ko-KR" sz="1600" b="1" dirty="0">
                    <a:latin typeface="+mj-lt"/>
                    <a:cs typeface="Arial" pitchFamily="34" charset="0"/>
                  </a:rPr>
                  <a:t> </a:t>
                </a:r>
                <a:r>
                  <a:rPr lang="en-US" altLang="ko-KR" sz="1600" b="1" dirty="0" err="1">
                    <a:latin typeface="+mj-lt"/>
                    <a:cs typeface="Arial" pitchFamily="34" charset="0"/>
                  </a:rPr>
                  <a:t>xử</a:t>
                </a:r>
                <a:r>
                  <a:rPr lang="en-US" altLang="ko-KR" sz="1600" b="1" dirty="0">
                    <a:latin typeface="+mj-lt"/>
                    <a:cs typeface="Arial" pitchFamily="34" charset="0"/>
                  </a:rPr>
                  <a:t> </a:t>
                </a:r>
                <a:r>
                  <a:rPr lang="en-US" altLang="ko-KR" sz="1600" b="1" dirty="0" err="1">
                    <a:latin typeface="+mj-lt"/>
                    <a:cs typeface="Arial" pitchFamily="34" charset="0"/>
                  </a:rPr>
                  <a:t>lí</a:t>
                </a:r>
                <a:r>
                  <a:rPr lang="en-US" altLang="ko-KR" sz="1600" b="1" dirty="0">
                    <a:latin typeface="+mj-lt"/>
                    <a:cs typeface="Arial" pitchFamily="34" charset="0"/>
                  </a:rPr>
                  <a:t> </a:t>
                </a:r>
                <a:r>
                  <a:rPr lang="en-US" altLang="ko-KR" sz="1600" b="1" dirty="0" err="1">
                    <a:latin typeface="+mj-lt"/>
                    <a:cs typeface="Arial" pitchFamily="34" charset="0"/>
                  </a:rPr>
                  <a:t>thông</a:t>
                </a:r>
                <a:r>
                  <a:rPr lang="en-US" altLang="ko-KR" sz="1600" b="1" dirty="0">
                    <a:latin typeface="+mj-lt"/>
                    <a:cs typeface="Arial" pitchFamily="34" charset="0"/>
                  </a:rPr>
                  <a:t> tin </a:t>
                </a:r>
                <a:r>
                  <a:rPr lang="en-US" altLang="ko-KR" sz="1600" b="1" dirty="0" err="1">
                    <a:latin typeface="+mj-lt"/>
                    <a:cs typeface="Arial" pitchFamily="34" charset="0"/>
                  </a:rPr>
                  <a:t>của</a:t>
                </a:r>
                <a:r>
                  <a:rPr lang="en-US" altLang="ko-KR" sz="1600" b="1" dirty="0">
                    <a:latin typeface="+mj-lt"/>
                    <a:cs typeface="Arial" pitchFamily="34" charset="0"/>
                  </a:rPr>
                  <a:t> ANN</a:t>
                </a:r>
                <a:endParaRPr lang="ko-KR" altLang="en-US" sz="1600" b="1" dirty="0">
                  <a:latin typeface="+mj-lt"/>
                  <a:cs typeface="Arial" pitchFamily="34" charset="0"/>
                </a:endParaRPr>
              </a:p>
            </p:txBody>
          </p:sp>
          <p:sp>
            <p:nvSpPr>
              <p:cNvPr id="63" name="TextBox 62"/>
              <p:cNvSpPr txBox="1"/>
              <p:nvPr/>
            </p:nvSpPr>
            <p:spPr>
              <a:xfrm>
                <a:off x="3974639" y="1885806"/>
                <a:ext cx="642872" cy="461665"/>
              </a:xfrm>
              <a:prstGeom prst="rect">
                <a:avLst/>
              </a:prstGeom>
              <a:noFill/>
            </p:spPr>
            <p:txBody>
              <a:bodyPr wrap="square" rtlCol="0">
                <a:spAutoFit/>
              </a:bodyPr>
              <a:lstStyle/>
              <a:p>
                <a:pPr algn="ctr"/>
                <a:r>
                  <a:rPr lang="en-US" altLang="ko-KR" sz="2400" b="1" dirty="0">
                    <a:latin typeface="+mj-lt"/>
                    <a:cs typeface="Arial" pitchFamily="34" charset="0"/>
                  </a:rPr>
                  <a:t>02</a:t>
                </a:r>
                <a:endParaRPr lang="ko-KR" altLang="en-US" sz="2400" b="1" dirty="0">
                  <a:latin typeface="+mj-lt"/>
                  <a:cs typeface="Arial" pitchFamily="34" charset="0"/>
                </a:endParaRPr>
              </a:p>
            </p:txBody>
          </p:sp>
        </p:grpSp>
      </p:grpSp>
      <p:grpSp>
        <p:nvGrpSpPr>
          <p:cNvPr id="32" name="Group 31">
            <a:extLst>
              <a:ext uri="{FF2B5EF4-FFF2-40B4-BE49-F238E27FC236}">
                <a16:creationId xmlns:a16="http://schemas.microsoft.com/office/drawing/2014/main" id="{EBF1B287-1C35-4083-9FB6-AFC16A846F31}"/>
              </a:ext>
            </a:extLst>
          </p:cNvPr>
          <p:cNvGrpSpPr/>
          <p:nvPr/>
        </p:nvGrpSpPr>
        <p:grpSpPr>
          <a:xfrm>
            <a:off x="500046" y="2862627"/>
            <a:ext cx="4472618" cy="576064"/>
            <a:chOff x="3957259" y="2647841"/>
            <a:chExt cx="4472618" cy="576064"/>
          </a:xfrm>
        </p:grpSpPr>
        <p:sp>
          <p:nvSpPr>
            <p:cNvPr id="52" name="Oval 51"/>
            <p:cNvSpPr/>
            <p:nvPr/>
          </p:nvSpPr>
          <p:spPr>
            <a:xfrm>
              <a:off x="3995936" y="2647841"/>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4" name="Group 13">
              <a:extLst>
                <a:ext uri="{FF2B5EF4-FFF2-40B4-BE49-F238E27FC236}">
                  <a16:creationId xmlns:a16="http://schemas.microsoft.com/office/drawing/2014/main" id="{63888A16-7993-4B40-AC0E-4EE99B466665}"/>
                </a:ext>
              </a:extLst>
            </p:cNvPr>
            <p:cNvGrpSpPr/>
            <p:nvPr/>
          </p:nvGrpSpPr>
          <p:grpSpPr>
            <a:xfrm>
              <a:off x="3957259" y="2686634"/>
              <a:ext cx="4472618" cy="463725"/>
              <a:chOff x="3957259" y="2686634"/>
              <a:chExt cx="4472618" cy="463725"/>
            </a:xfrm>
          </p:grpSpPr>
          <p:sp>
            <p:nvSpPr>
              <p:cNvPr id="61" name="TextBox 60"/>
              <p:cNvSpPr txBox="1"/>
              <p:nvPr/>
            </p:nvSpPr>
            <p:spPr>
              <a:xfrm>
                <a:off x="4631441" y="2686634"/>
                <a:ext cx="3798436" cy="338554"/>
              </a:xfrm>
              <a:prstGeom prst="rect">
                <a:avLst/>
              </a:prstGeom>
              <a:noFill/>
            </p:spPr>
            <p:txBody>
              <a:bodyPr wrap="square" rtlCol="0">
                <a:spAutoFit/>
              </a:bodyPr>
              <a:lstStyle/>
              <a:p>
                <a:r>
                  <a:rPr lang="en-US" altLang="ko-KR" sz="1600" b="1" dirty="0" err="1">
                    <a:latin typeface="+mj-lt"/>
                    <a:cs typeface="Arial" pitchFamily="34" charset="0"/>
                  </a:rPr>
                  <a:t>Mạng</a:t>
                </a:r>
                <a:r>
                  <a:rPr lang="en-US" altLang="ko-KR" sz="1600" b="1" dirty="0">
                    <a:latin typeface="+mj-lt"/>
                    <a:cs typeface="Arial" pitchFamily="34" charset="0"/>
                  </a:rPr>
                  <a:t> RNN</a:t>
                </a:r>
                <a:endParaRPr lang="ko-KR" altLang="en-US" sz="1600" b="1" dirty="0">
                  <a:latin typeface="+mj-lt"/>
                  <a:cs typeface="Arial" pitchFamily="34" charset="0"/>
                </a:endParaRPr>
              </a:p>
            </p:txBody>
          </p:sp>
          <p:sp>
            <p:nvSpPr>
              <p:cNvPr id="64" name="TextBox 63"/>
              <p:cNvSpPr txBox="1"/>
              <p:nvPr/>
            </p:nvSpPr>
            <p:spPr>
              <a:xfrm>
                <a:off x="3957259" y="2688694"/>
                <a:ext cx="642872" cy="461665"/>
              </a:xfrm>
              <a:prstGeom prst="rect">
                <a:avLst/>
              </a:prstGeom>
              <a:noFill/>
            </p:spPr>
            <p:txBody>
              <a:bodyPr wrap="square" rtlCol="0">
                <a:spAutoFit/>
              </a:bodyPr>
              <a:lstStyle/>
              <a:p>
                <a:pPr algn="ctr"/>
                <a:r>
                  <a:rPr lang="en-US" altLang="ko-KR" sz="2400" b="1" dirty="0">
                    <a:latin typeface="+mj-lt"/>
                    <a:cs typeface="Arial" pitchFamily="34" charset="0"/>
                  </a:rPr>
                  <a:t>03</a:t>
                </a:r>
                <a:endParaRPr lang="ko-KR" altLang="en-US" sz="2400" b="1" dirty="0">
                  <a:latin typeface="+mj-lt"/>
                  <a:cs typeface="Arial" pitchFamily="34" charset="0"/>
                </a:endParaRPr>
              </a:p>
            </p:txBody>
          </p:sp>
        </p:grpSp>
      </p:grpSp>
      <p:grpSp>
        <p:nvGrpSpPr>
          <p:cNvPr id="33" name="Group 32">
            <a:extLst>
              <a:ext uri="{FF2B5EF4-FFF2-40B4-BE49-F238E27FC236}">
                <a16:creationId xmlns:a16="http://schemas.microsoft.com/office/drawing/2014/main" id="{B8C54A6F-CAE8-417B-8175-C4F11578E384}"/>
              </a:ext>
            </a:extLst>
          </p:cNvPr>
          <p:cNvGrpSpPr/>
          <p:nvPr/>
        </p:nvGrpSpPr>
        <p:grpSpPr>
          <a:xfrm>
            <a:off x="510788" y="3489845"/>
            <a:ext cx="4341422" cy="558426"/>
            <a:chOff x="3962532" y="3439416"/>
            <a:chExt cx="4341422" cy="558426"/>
          </a:xfrm>
        </p:grpSpPr>
        <p:sp>
          <p:nvSpPr>
            <p:cNvPr id="68" name="Oval 67"/>
            <p:cNvSpPr/>
            <p:nvPr/>
          </p:nvSpPr>
          <p:spPr>
            <a:xfrm>
              <a:off x="4005790" y="3439416"/>
              <a:ext cx="576064" cy="55842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5" name="Group 14">
              <a:extLst>
                <a:ext uri="{FF2B5EF4-FFF2-40B4-BE49-F238E27FC236}">
                  <a16:creationId xmlns:a16="http://schemas.microsoft.com/office/drawing/2014/main" id="{586274E6-AA64-43D6-B2C5-D2B5E096B07F}"/>
                </a:ext>
              </a:extLst>
            </p:cNvPr>
            <p:cNvGrpSpPr/>
            <p:nvPr/>
          </p:nvGrpSpPr>
          <p:grpSpPr>
            <a:xfrm>
              <a:off x="3962532" y="3455787"/>
              <a:ext cx="4341422" cy="461665"/>
              <a:chOff x="3962532" y="3455787"/>
              <a:chExt cx="4341422" cy="461665"/>
            </a:xfrm>
          </p:grpSpPr>
          <p:sp>
            <p:nvSpPr>
              <p:cNvPr id="67" name="TextBox 66"/>
              <p:cNvSpPr txBox="1"/>
              <p:nvPr/>
            </p:nvSpPr>
            <p:spPr>
              <a:xfrm>
                <a:off x="4631546" y="3467758"/>
                <a:ext cx="3672408" cy="338554"/>
              </a:xfrm>
              <a:prstGeom prst="rect">
                <a:avLst/>
              </a:prstGeom>
              <a:noFill/>
            </p:spPr>
            <p:txBody>
              <a:bodyPr wrap="square" rtlCol="0">
                <a:spAutoFit/>
              </a:bodyPr>
              <a:lstStyle/>
              <a:p>
                <a:r>
                  <a:rPr lang="en-US" altLang="ko-KR" sz="1600" b="1" dirty="0" err="1">
                    <a:latin typeface="+mj-lt"/>
                    <a:cs typeface="Arial" pitchFamily="34" charset="0"/>
                  </a:rPr>
                  <a:t>Mạng</a:t>
                </a:r>
                <a:r>
                  <a:rPr lang="en-US" altLang="ko-KR" sz="1600" b="1" dirty="0">
                    <a:latin typeface="+mj-lt"/>
                    <a:cs typeface="Arial" pitchFamily="34" charset="0"/>
                  </a:rPr>
                  <a:t> LSTM</a:t>
                </a:r>
                <a:endParaRPr lang="ko-KR" altLang="en-US" sz="1600" b="1" dirty="0">
                  <a:latin typeface="+mj-lt"/>
                  <a:cs typeface="Arial" pitchFamily="34" charset="0"/>
                </a:endParaRPr>
              </a:p>
            </p:txBody>
          </p:sp>
          <p:sp>
            <p:nvSpPr>
              <p:cNvPr id="69" name="TextBox 68"/>
              <p:cNvSpPr txBox="1"/>
              <p:nvPr/>
            </p:nvSpPr>
            <p:spPr>
              <a:xfrm>
                <a:off x="3962532" y="3455787"/>
                <a:ext cx="642872" cy="461665"/>
              </a:xfrm>
              <a:prstGeom prst="rect">
                <a:avLst/>
              </a:prstGeom>
              <a:noFill/>
            </p:spPr>
            <p:txBody>
              <a:bodyPr wrap="square" rtlCol="0">
                <a:spAutoFit/>
              </a:bodyPr>
              <a:lstStyle/>
              <a:p>
                <a:pPr algn="ctr"/>
                <a:r>
                  <a:rPr lang="en-US" altLang="ko-KR" sz="2400" b="1" dirty="0">
                    <a:latin typeface="+mj-lt"/>
                    <a:cs typeface="Arial" pitchFamily="34" charset="0"/>
                  </a:rPr>
                  <a:t>04</a:t>
                </a:r>
                <a:endParaRPr lang="ko-KR" altLang="en-US" sz="2400" b="1" dirty="0">
                  <a:latin typeface="+mj-lt"/>
                  <a:cs typeface="Arial" pitchFamily="34" charset="0"/>
                </a:endParaRPr>
              </a:p>
            </p:txBody>
          </p:sp>
        </p:grpSp>
      </p:grpSp>
      <p:grpSp>
        <p:nvGrpSpPr>
          <p:cNvPr id="34" name="Group 33">
            <a:extLst>
              <a:ext uri="{FF2B5EF4-FFF2-40B4-BE49-F238E27FC236}">
                <a16:creationId xmlns:a16="http://schemas.microsoft.com/office/drawing/2014/main" id="{FC83DBEA-CE38-481D-8D2B-D743ED8C8005}"/>
              </a:ext>
            </a:extLst>
          </p:cNvPr>
          <p:cNvGrpSpPr/>
          <p:nvPr/>
        </p:nvGrpSpPr>
        <p:grpSpPr>
          <a:xfrm>
            <a:off x="4842706" y="1575983"/>
            <a:ext cx="4347643" cy="576064"/>
            <a:chOff x="3966334" y="4224128"/>
            <a:chExt cx="4347643" cy="576064"/>
          </a:xfrm>
        </p:grpSpPr>
        <p:sp>
          <p:nvSpPr>
            <p:cNvPr id="46" name="Oval 45">
              <a:extLst>
                <a:ext uri="{FF2B5EF4-FFF2-40B4-BE49-F238E27FC236}">
                  <a16:creationId xmlns:a16="http://schemas.microsoft.com/office/drawing/2014/main" id="{D485345C-7A02-4F75-A212-B8B2C22C3BFE}"/>
                </a:ext>
              </a:extLst>
            </p:cNvPr>
            <p:cNvSpPr/>
            <p:nvPr/>
          </p:nvSpPr>
          <p:spPr>
            <a:xfrm>
              <a:off x="3995936" y="4224128"/>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6" name="Group 15">
              <a:extLst>
                <a:ext uri="{FF2B5EF4-FFF2-40B4-BE49-F238E27FC236}">
                  <a16:creationId xmlns:a16="http://schemas.microsoft.com/office/drawing/2014/main" id="{4A6F0D97-0E79-4036-8493-E73E8CBC2B5C}"/>
                </a:ext>
              </a:extLst>
            </p:cNvPr>
            <p:cNvGrpSpPr/>
            <p:nvPr/>
          </p:nvGrpSpPr>
          <p:grpSpPr>
            <a:xfrm>
              <a:off x="3966334" y="4245780"/>
              <a:ext cx="4347643" cy="461665"/>
              <a:chOff x="3966334" y="4245780"/>
              <a:chExt cx="4347643" cy="461665"/>
            </a:xfrm>
          </p:grpSpPr>
          <p:sp>
            <p:nvSpPr>
              <p:cNvPr id="47" name="TextBox 46">
                <a:extLst>
                  <a:ext uri="{FF2B5EF4-FFF2-40B4-BE49-F238E27FC236}">
                    <a16:creationId xmlns:a16="http://schemas.microsoft.com/office/drawing/2014/main" id="{6924B651-9FCA-4E15-B64A-335216EFDA82}"/>
                  </a:ext>
                </a:extLst>
              </p:cNvPr>
              <p:cNvSpPr txBox="1"/>
              <p:nvPr/>
            </p:nvSpPr>
            <p:spPr>
              <a:xfrm>
                <a:off x="3966334" y="4245780"/>
                <a:ext cx="642872" cy="461665"/>
              </a:xfrm>
              <a:prstGeom prst="rect">
                <a:avLst/>
              </a:prstGeom>
              <a:noFill/>
            </p:spPr>
            <p:txBody>
              <a:bodyPr wrap="square" rtlCol="0">
                <a:spAutoFit/>
              </a:bodyPr>
              <a:lstStyle/>
              <a:p>
                <a:pPr algn="ctr"/>
                <a:r>
                  <a:rPr lang="en-US" altLang="ko-KR" sz="2400" b="1" dirty="0">
                    <a:latin typeface="+mj-lt"/>
                    <a:cs typeface="Arial" pitchFamily="34" charset="0"/>
                  </a:rPr>
                  <a:t>05</a:t>
                </a:r>
                <a:endParaRPr lang="ko-KR" altLang="en-US" sz="2400" b="1" dirty="0">
                  <a:latin typeface="+mj-lt"/>
                  <a:cs typeface="Arial" pitchFamily="34" charset="0"/>
                </a:endParaRPr>
              </a:p>
            </p:txBody>
          </p:sp>
          <p:sp>
            <p:nvSpPr>
              <p:cNvPr id="48" name="TextBox 47">
                <a:extLst>
                  <a:ext uri="{FF2B5EF4-FFF2-40B4-BE49-F238E27FC236}">
                    <a16:creationId xmlns:a16="http://schemas.microsoft.com/office/drawing/2014/main" id="{5A8B9DD3-1EB1-40A6-95C6-8E7631FEBAB4}"/>
                  </a:ext>
                </a:extLst>
              </p:cNvPr>
              <p:cNvSpPr txBox="1"/>
              <p:nvPr/>
            </p:nvSpPr>
            <p:spPr>
              <a:xfrm>
                <a:off x="4641569" y="4342883"/>
                <a:ext cx="3672408" cy="338554"/>
              </a:xfrm>
              <a:prstGeom prst="rect">
                <a:avLst/>
              </a:prstGeom>
              <a:noFill/>
            </p:spPr>
            <p:txBody>
              <a:bodyPr wrap="square" rtlCol="0">
                <a:spAutoFit/>
              </a:bodyPr>
              <a:lstStyle/>
              <a:p>
                <a:r>
                  <a:rPr lang="en-US" altLang="ko-KR" sz="1600" b="1" dirty="0" err="1">
                    <a:latin typeface="+mj-lt"/>
                    <a:cs typeface="Arial" pitchFamily="34" charset="0"/>
                  </a:rPr>
                  <a:t>Mô</a:t>
                </a:r>
                <a:r>
                  <a:rPr lang="en-US" altLang="ko-KR" sz="1600" b="1" dirty="0">
                    <a:latin typeface="+mj-lt"/>
                    <a:cs typeface="Arial" pitchFamily="34" charset="0"/>
                  </a:rPr>
                  <a:t> </a:t>
                </a:r>
                <a:r>
                  <a:rPr lang="en-US" altLang="ko-KR" sz="1600" b="1" dirty="0" err="1">
                    <a:latin typeface="+mj-lt"/>
                    <a:cs typeface="Arial" pitchFamily="34" charset="0"/>
                  </a:rPr>
                  <a:t>hình</a:t>
                </a:r>
                <a:r>
                  <a:rPr lang="en-US" altLang="ko-KR" sz="1600" b="1" dirty="0">
                    <a:latin typeface="+mj-lt"/>
                    <a:cs typeface="Arial" pitchFamily="34" charset="0"/>
                  </a:rPr>
                  <a:t> </a:t>
                </a:r>
                <a:r>
                  <a:rPr lang="en-US" altLang="ko-KR" sz="1600" b="1" dirty="0" err="1">
                    <a:latin typeface="+mj-lt"/>
                    <a:cs typeface="Arial" pitchFamily="34" charset="0"/>
                  </a:rPr>
                  <a:t>Seqence</a:t>
                </a:r>
                <a:r>
                  <a:rPr lang="en-US" altLang="ko-KR" sz="1600" b="1" dirty="0">
                    <a:latin typeface="+mj-lt"/>
                    <a:cs typeface="Arial" pitchFamily="34" charset="0"/>
                  </a:rPr>
                  <a:t> to Sequence</a:t>
                </a:r>
                <a:endParaRPr lang="ko-KR" altLang="en-US" sz="1600" b="1" dirty="0">
                  <a:latin typeface="+mj-lt"/>
                  <a:cs typeface="Arial" pitchFamily="34" charset="0"/>
                </a:endParaRPr>
              </a:p>
            </p:txBody>
          </p:sp>
        </p:grpSp>
      </p:grpSp>
      <p:grpSp>
        <p:nvGrpSpPr>
          <p:cNvPr id="53" name="Group 52">
            <a:extLst>
              <a:ext uri="{FF2B5EF4-FFF2-40B4-BE49-F238E27FC236}">
                <a16:creationId xmlns:a16="http://schemas.microsoft.com/office/drawing/2014/main" id="{98BB9608-8769-421E-BFC7-B655B9A36C04}"/>
              </a:ext>
            </a:extLst>
          </p:cNvPr>
          <p:cNvGrpSpPr/>
          <p:nvPr/>
        </p:nvGrpSpPr>
        <p:grpSpPr>
          <a:xfrm>
            <a:off x="4842706" y="2874443"/>
            <a:ext cx="4347643" cy="576064"/>
            <a:chOff x="3966334" y="4224128"/>
            <a:chExt cx="4347643" cy="576064"/>
          </a:xfrm>
        </p:grpSpPr>
        <p:sp>
          <p:nvSpPr>
            <p:cNvPr id="54" name="Oval 53">
              <a:extLst>
                <a:ext uri="{FF2B5EF4-FFF2-40B4-BE49-F238E27FC236}">
                  <a16:creationId xmlns:a16="http://schemas.microsoft.com/office/drawing/2014/main" id="{CF35E8AC-69EC-444B-B56A-B47FEBF630A5}"/>
                </a:ext>
              </a:extLst>
            </p:cNvPr>
            <p:cNvSpPr/>
            <p:nvPr/>
          </p:nvSpPr>
          <p:spPr>
            <a:xfrm>
              <a:off x="3995936" y="4224128"/>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56" name="Group 55">
              <a:extLst>
                <a:ext uri="{FF2B5EF4-FFF2-40B4-BE49-F238E27FC236}">
                  <a16:creationId xmlns:a16="http://schemas.microsoft.com/office/drawing/2014/main" id="{3ECBC6DE-B6DA-4289-BE88-01204AA36BAA}"/>
                </a:ext>
              </a:extLst>
            </p:cNvPr>
            <p:cNvGrpSpPr/>
            <p:nvPr/>
          </p:nvGrpSpPr>
          <p:grpSpPr>
            <a:xfrm>
              <a:off x="3966334" y="4245780"/>
              <a:ext cx="4347643" cy="461665"/>
              <a:chOff x="3966334" y="4245780"/>
              <a:chExt cx="4347643" cy="461665"/>
            </a:xfrm>
          </p:grpSpPr>
          <p:sp>
            <p:nvSpPr>
              <p:cNvPr id="57" name="TextBox 56">
                <a:extLst>
                  <a:ext uri="{FF2B5EF4-FFF2-40B4-BE49-F238E27FC236}">
                    <a16:creationId xmlns:a16="http://schemas.microsoft.com/office/drawing/2014/main" id="{6F5C14B7-E191-4FB4-AE07-A7CB790983D2}"/>
                  </a:ext>
                </a:extLst>
              </p:cNvPr>
              <p:cNvSpPr txBox="1"/>
              <p:nvPr/>
            </p:nvSpPr>
            <p:spPr>
              <a:xfrm>
                <a:off x="3966334" y="4245780"/>
                <a:ext cx="642872" cy="461665"/>
              </a:xfrm>
              <a:prstGeom prst="rect">
                <a:avLst/>
              </a:prstGeom>
              <a:noFill/>
            </p:spPr>
            <p:txBody>
              <a:bodyPr wrap="square" rtlCol="0">
                <a:spAutoFit/>
              </a:bodyPr>
              <a:lstStyle/>
              <a:p>
                <a:pPr algn="ctr"/>
                <a:r>
                  <a:rPr lang="en-US" altLang="ko-KR" sz="2400" b="1" dirty="0">
                    <a:latin typeface="+mj-lt"/>
                    <a:cs typeface="Arial" pitchFamily="34" charset="0"/>
                  </a:rPr>
                  <a:t>07</a:t>
                </a:r>
                <a:endParaRPr lang="ko-KR" altLang="en-US" sz="2400" b="1" dirty="0">
                  <a:latin typeface="+mj-lt"/>
                  <a:cs typeface="Arial" pitchFamily="34" charset="0"/>
                </a:endParaRPr>
              </a:p>
            </p:txBody>
          </p:sp>
          <p:sp>
            <p:nvSpPr>
              <p:cNvPr id="59" name="TextBox 58">
                <a:extLst>
                  <a:ext uri="{FF2B5EF4-FFF2-40B4-BE49-F238E27FC236}">
                    <a16:creationId xmlns:a16="http://schemas.microsoft.com/office/drawing/2014/main" id="{F64499CF-F073-4E8B-9C25-F91A2EA2F068}"/>
                  </a:ext>
                </a:extLst>
              </p:cNvPr>
              <p:cNvSpPr txBox="1"/>
              <p:nvPr/>
            </p:nvSpPr>
            <p:spPr>
              <a:xfrm>
                <a:off x="4641569" y="4342883"/>
                <a:ext cx="3672408" cy="338554"/>
              </a:xfrm>
              <a:prstGeom prst="rect">
                <a:avLst/>
              </a:prstGeom>
              <a:noFill/>
            </p:spPr>
            <p:txBody>
              <a:bodyPr wrap="square" rtlCol="0">
                <a:spAutoFit/>
              </a:bodyPr>
              <a:lstStyle/>
              <a:p>
                <a:r>
                  <a:rPr lang="en-US" altLang="ko-KR" sz="1600" b="1" dirty="0" err="1">
                    <a:latin typeface="+mj-lt"/>
                    <a:cs typeface="Arial" pitchFamily="34" charset="0"/>
                  </a:rPr>
                  <a:t>Phương</a:t>
                </a:r>
                <a:r>
                  <a:rPr lang="en-US" altLang="ko-KR" sz="1600" b="1" dirty="0">
                    <a:latin typeface="+mj-lt"/>
                    <a:cs typeface="Arial" pitchFamily="34" charset="0"/>
                  </a:rPr>
                  <a:t> </a:t>
                </a:r>
                <a:r>
                  <a:rPr lang="en-US" altLang="ko-KR" sz="1600" b="1" dirty="0" err="1">
                    <a:latin typeface="+mj-lt"/>
                    <a:cs typeface="Arial" pitchFamily="34" charset="0"/>
                  </a:rPr>
                  <a:t>pháp</a:t>
                </a:r>
                <a:r>
                  <a:rPr lang="en-US" altLang="ko-KR" sz="1600" b="1" dirty="0">
                    <a:latin typeface="+mj-lt"/>
                    <a:cs typeface="Arial" pitchFamily="34" charset="0"/>
                  </a:rPr>
                  <a:t> Self-Critic</a:t>
                </a:r>
                <a:endParaRPr lang="ko-KR" altLang="en-US" sz="1600" b="1" dirty="0">
                  <a:latin typeface="+mj-lt"/>
                  <a:cs typeface="Arial" pitchFamily="34" charset="0"/>
                </a:endParaRPr>
              </a:p>
            </p:txBody>
          </p:sp>
        </p:grpSp>
      </p:grpSp>
      <p:grpSp>
        <p:nvGrpSpPr>
          <p:cNvPr id="72" name="Group 71">
            <a:extLst>
              <a:ext uri="{FF2B5EF4-FFF2-40B4-BE49-F238E27FC236}">
                <a16:creationId xmlns:a16="http://schemas.microsoft.com/office/drawing/2014/main" id="{D45C28FD-D53B-4D0F-B4E4-2B5CC003FFDC}"/>
              </a:ext>
            </a:extLst>
          </p:cNvPr>
          <p:cNvGrpSpPr/>
          <p:nvPr/>
        </p:nvGrpSpPr>
        <p:grpSpPr>
          <a:xfrm>
            <a:off x="4842706" y="2201640"/>
            <a:ext cx="4347643" cy="631109"/>
            <a:chOff x="3953040" y="1109213"/>
            <a:chExt cx="4347643" cy="610332"/>
          </a:xfrm>
        </p:grpSpPr>
        <p:grpSp>
          <p:nvGrpSpPr>
            <p:cNvPr id="73" name="Group 72">
              <a:extLst>
                <a:ext uri="{FF2B5EF4-FFF2-40B4-BE49-F238E27FC236}">
                  <a16:creationId xmlns:a16="http://schemas.microsoft.com/office/drawing/2014/main" id="{CCFCA3BF-DEBF-4A83-9460-46DC15C4B36E}"/>
                </a:ext>
              </a:extLst>
            </p:cNvPr>
            <p:cNvGrpSpPr/>
            <p:nvPr/>
          </p:nvGrpSpPr>
          <p:grpSpPr>
            <a:xfrm>
              <a:off x="3990713" y="1109213"/>
              <a:ext cx="4309970" cy="610332"/>
              <a:chOff x="3990713" y="1109213"/>
              <a:chExt cx="4309970" cy="610332"/>
            </a:xfrm>
          </p:grpSpPr>
          <p:sp>
            <p:nvSpPr>
              <p:cNvPr id="75" name="Oval 74">
                <a:extLst>
                  <a:ext uri="{FF2B5EF4-FFF2-40B4-BE49-F238E27FC236}">
                    <a16:creationId xmlns:a16="http://schemas.microsoft.com/office/drawing/2014/main" id="{DBC31BEA-EE1A-4B2F-9CE4-B7D0495176CB}"/>
                  </a:ext>
                </a:extLst>
              </p:cNvPr>
              <p:cNvSpPr/>
              <p:nvPr/>
            </p:nvSpPr>
            <p:spPr>
              <a:xfrm>
                <a:off x="3990713" y="1109213"/>
                <a:ext cx="576064" cy="576064"/>
              </a:xfrm>
              <a:prstGeom prst="ellipse">
                <a:avLst/>
              </a:prstGeom>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76" name="TextBox 75">
                <a:extLst>
                  <a:ext uri="{FF2B5EF4-FFF2-40B4-BE49-F238E27FC236}">
                    <a16:creationId xmlns:a16="http://schemas.microsoft.com/office/drawing/2014/main" id="{8959DDE7-BA88-4374-BA60-0E97B2B1AA50}"/>
                  </a:ext>
                </a:extLst>
              </p:cNvPr>
              <p:cNvSpPr txBox="1"/>
              <p:nvPr/>
            </p:nvSpPr>
            <p:spPr>
              <a:xfrm>
                <a:off x="4628275" y="1154021"/>
                <a:ext cx="3672408" cy="565524"/>
              </a:xfrm>
              <a:prstGeom prst="rect">
                <a:avLst/>
              </a:prstGeom>
              <a:noFill/>
            </p:spPr>
            <p:txBody>
              <a:bodyPr wrap="square" rtlCol="0">
                <a:spAutoFit/>
              </a:bodyPr>
              <a:lstStyle/>
              <a:p>
                <a:r>
                  <a:rPr lang="en-US" altLang="ko-KR" sz="1600" b="1" dirty="0" err="1">
                    <a:latin typeface="+mj-lt"/>
                    <a:cs typeface="Arial" pitchFamily="34" charset="0"/>
                  </a:rPr>
                  <a:t>Học</a:t>
                </a:r>
                <a:r>
                  <a:rPr lang="en-US" altLang="ko-KR" sz="1600" b="1" dirty="0">
                    <a:latin typeface="+mj-lt"/>
                    <a:cs typeface="Arial" pitchFamily="34" charset="0"/>
                  </a:rPr>
                  <a:t> </a:t>
                </a:r>
                <a:r>
                  <a:rPr lang="en-US" altLang="ko-KR" sz="1600" b="1" dirty="0" err="1">
                    <a:latin typeface="+mj-lt"/>
                    <a:cs typeface="Arial" pitchFamily="34" charset="0"/>
                  </a:rPr>
                  <a:t>tăng</a:t>
                </a:r>
                <a:r>
                  <a:rPr lang="en-US" altLang="ko-KR" sz="1600" b="1" dirty="0">
                    <a:latin typeface="+mj-lt"/>
                    <a:cs typeface="Arial" pitchFamily="34" charset="0"/>
                  </a:rPr>
                  <a:t> c</a:t>
                </a:r>
                <a:r>
                  <a:rPr lang="vi-VN" altLang="ko-KR" sz="1600" b="1" dirty="0">
                    <a:latin typeface="+mj-lt"/>
                    <a:cs typeface="Arial" pitchFamily="34" charset="0"/>
                  </a:rPr>
                  <a:t>ư</a:t>
                </a:r>
                <a:r>
                  <a:rPr lang="en-US" altLang="ko-KR" sz="1600" b="1" dirty="0" err="1">
                    <a:latin typeface="+mj-lt"/>
                    <a:cs typeface="Arial" pitchFamily="34" charset="0"/>
                  </a:rPr>
                  <a:t>ờng</a:t>
                </a:r>
                <a:endParaRPr lang="en-US" altLang="ko-KR" sz="1600" b="1" dirty="0">
                  <a:latin typeface="+mj-lt"/>
                  <a:cs typeface="Arial" pitchFamily="34" charset="0"/>
                </a:endParaRPr>
              </a:p>
              <a:p>
                <a:r>
                  <a:rPr lang="en-US" altLang="ko-KR" sz="1600" b="1" dirty="0">
                    <a:latin typeface="+mj-lt"/>
                    <a:cs typeface="Arial" pitchFamily="34" charset="0"/>
                  </a:rPr>
                  <a:t>Reinforcement Learning</a:t>
                </a:r>
                <a:endParaRPr lang="ko-KR" altLang="en-US" sz="1600" b="1" dirty="0">
                  <a:latin typeface="+mj-lt"/>
                  <a:cs typeface="Arial" pitchFamily="34" charset="0"/>
                </a:endParaRPr>
              </a:p>
            </p:txBody>
          </p:sp>
        </p:grpSp>
        <p:sp>
          <p:nvSpPr>
            <p:cNvPr id="74" name="TextBox 73">
              <a:extLst>
                <a:ext uri="{FF2B5EF4-FFF2-40B4-BE49-F238E27FC236}">
                  <a16:creationId xmlns:a16="http://schemas.microsoft.com/office/drawing/2014/main" id="{ECDAB65C-1E6E-4A50-A349-59059BDFCC77}"/>
                </a:ext>
              </a:extLst>
            </p:cNvPr>
            <p:cNvSpPr txBox="1"/>
            <p:nvPr/>
          </p:nvSpPr>
          <p:spPr>
            <a:xfrm>
              <a:off x="3953040" y="1130657"/>
              <a:ext cx="642872" cy="461665"/>
            </a:xfrm>
            <a:prstGeom prst="rect">
              <a:avLst/>
            </a:prstGeom>
            <a:noFill/>
          </p:spPr>
          <p:txBody>
            <a:bodyPr wrap="square" rtlCol="0">
              <a:spAutoFit/>
            </a:bodyPr>
            <a:lstStyle/>
            <a:p>
              <a:pPr algn="ctr"/>
              <a:r>
                <a:rPr lang="en-US" altLang="ko-KR" sz="2400" b="1" dirty="0">
                  <a:latin typeface="+mj-lt"/>
                  <a:cs typeface="Arial" pitchFamily="34" charset="0"/>
                </a:rPr>
                <a:t>06</a:t>
              </a:r>
              <a:endParaRPr lang="ko-KR" altLang="en-US" sz="2400" b="1" dirty="0">
                <a:latin typeface="+mj-lt"/>
                <a:cs typeface="Arial" pitchFamily="34" charset="0"/>
              </a:endParaRPr>
            </a:p>
          </p:txBody>
        </p:sp>
      </p:grpSp>
      <p:sp>
        <p:nvSpPr>
          <p:cNvPr id="40" name="Slide Number Placeholder 2">
            <a:extLst>
              <a:ext uri="{FF2B5EF4-FFF2-40B4-BE49-F238E27FC236}">
                <a16:creationId xmlns:a16="http://schemas.microsoft.com/office/drawing/2014/main" id="{B8EB3216-DCC5-4355-8B64-29B82CAFAA19}"/>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12</a:t>
            </a:fld>
            <a:endParaRPr lang="vi-VN" sz="1400" dirty="0">
              <a:latin typeface="+mj-lt"/>
            </a:endParaRPr>
          </a:p>
        </p:txBody>
      </p:sp>
    </p:spTree>
    <p:extLst>
      <p:ext uri="{BB962C8B-B14F-4D97-AF65-F5344CB8AC3E}">
        <p14:creationId xmlns:p14="http://schemas.microsoft.com/office/powerpoint/2010/main" val="365097438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solidFill>
                  <a:schemeClr val="tx1"/>
                </a:solidFill>
              </a:rPr>
              <a:t>C</a:t>
            </a:r>
            <a:r>
              <a:rPr lang="vi-VN" altLang="ko-KR" dirty="0">
                <a:solidFill>
                  <a:schemeClr val="tx1"/>
                </a:solidFill>
              </a:rPr>
              <a:t>ơ</a:t>
            </a:r>
            <a:r>
              <a:rPr lang="en-US" altLang="ko-KR" dirty="0">
                <a:solidFill>
                  <a:schemeClr val="tx1"/>
                </a:solidFill>
              </a:rPr>
              <a:t> </a:t>
            </a:r>
            <a:r>
              <a:rPr lang="en-US" altLang="ko-KR" dirty="0" err="1">
                <a:solidFill>
                  <a:schemeClr val="tx1"/>
                </a:solidFill>
              </a:rPr>
              <a:t>Sở</a:t>
            </a:r>
            <a:r>
              <a:rPr lang="en-US" altLang="ko-KR" dirty="0">
                <a:solidFill>
                  <a:schemeClr val="tx1"/>
                </a:solidFill>
              </a:rPr>
              <a:t> </a:t>
            </a:r>
            <a:r>
              <a:rPr lang="en-US" altLang="ko-KR" dirty="0" err="1">
                <a:solidFill>
                  <a:schemeClr val="tx1"/>
                </a:solidFill>
              </a:rPr>
              <a:t>Lý</a:t>
            </a:r>
            <a:r>
              <a:rPr lang="en-US" altLang="ko-KR" dirty="0">
                <a:solidFill>
                  <a:schemeClr val="tx1"/>
                </a:solidFill>
              </a:rPr>
              <a:t> </a:t>
            </a:r>
            <a:r>
              <a:rPr lang="en-US" altLang="ko-KR" dirty="0" err="1">
                <a:solidFill>
                  <a:schemeClr val="tx1"/>
                </a:solidFill>
              </a:rPr>
              <a:t>Thuyết</a:t>
            </a:r>
            <a:endParaRPr lang="ko-KR" altLang="en-US" dirty="0">
              <a:solidFill>
                <a:schemeClr val="tx1"/>
              </a:solidFill>
            </a:endParaRPr>
          </a:p>
        </p:txBody>
      </p:sp>
      <p:sp>
        <p:nvSpPr>
          <p:cNvPr id="3" name="Text Placeholder 2"/>
          <p:cNvSpPr>
            <a:spLocks noGrp="1"/>
          </p:cNvSpPr>
          <p:nvPr>
            <p:ph type="body" sz="quarter" idx="11"/>
          </p:nvPr>
        </p:nvSpPr>
        <p:spPr>
          <a:xfrm>
            <a:off x="0" y="757696"/>
            <a:ext cx="9144000" cy="288032"/>
          </a:xfrm>
        </p:spPr>
        <p:txBody>
          <a:bodyPr>
            <a:normAutofit fontScale="92500" lnSpcReduction="20000"/>
          </a:bodyPr>
          <a:lstStyle/>
          <a:p>
            <a:pPr lvl="0"/>
            <a:r>
              <a:rPr lang="en-US" altLang="ko-KR" sz="1600" dirty="0" err="1">
                <a:solidFill>
                  <a:schemeClr val="tx1"/>
                </a:solidFill>
                <a:latin typeface="+mj-lt"/>
              </a:rPr>
              <a:t>Kiến</a:t>
            </a:r>
            <a:r>
              <a:rPr lang="en-US" altLang="ko-KR" sz="1600" dirty="0">
                <a:solidFill>
                  <a:schemeClr val="tx1"/>
                </a:solidFill>
                <a:latin typeface="+mj-lt"/>
              </a:rPr>
              <a:t> </a:t>
            </a:r>
            <a:r>
              <a:rPr lang="en-US" altLang="ko-KR" sz="1600" dirty="0" err="1">
                <a:solidFill>
                  <a:schemeClr val="tx1"/>
                </a:solidFill>
                <a:latin typeface="+mj-lt"/>
              </a:rPr>
              <a:t>trúc</a:t>
            </a:r>
            <a:r>
              <a:rPr lang="en-US" altLang="ko-KR" sz="1600" dirty="0">
                <a:solidFill>
                  <a:schemeClr val="tx1"/>
                </a:solidFill>
                <a:latin typeface="+mj-lt"/>
              </a:rPr>
              <a:t> </a:t>
            </a:r>
            <a:r>
              <a:rPr lang="en-US" altLang="ko-KR" sz="1600" dirty="0" err="1">
                <a:solidFill>
                  <a:schemeClr val="tx1"/>
                </a:solidFill>
                <a:latin typeface="+mj-lt"/>
              </a:rPr>
              <a:t>mạng</a:t>
            </a:r>
            <a:r>
              <a:rPr lang="en-US" altLang="ko-KR" sz="1600" dirty="0">
                <a:solidFill>
                  <a:schemeClr val="tx1"/>
                </a:solidFill>
                <a:latin typeface="+mj-lt"/>
              </a:rPr>
              <a:t> n</a:t>
            </a:r>
            <a:r>
              <a:rPr lang="vi-VN" altLang="ko-KR" sz="1600" dirty="0">
                <a:solidFill>
                  <a:schemeClr val="tx1"/>
                </a:solidFill>
                <a:latin typeface="+mj-lt"/>
              </a:rPr>
              <a:t>ơ</a:t>
            </a:r>
            <a:r>
              <a:rPr lang="en-US" altLang="ko-KR" sz="1600" dirty="0">
                <a:solidFill>
                  <a:schemeClr val="tx1"/>
                </a:solidFill>
                <a:latin typeface="+mj-lt"/>
              </a:rPr>
              <a:t>-</a:t>
            </a:r>
            <a:r>
              <a:rPr lang="en-US" altLang="ko-KR" sz="1600" dirty="0" err="1">
                <a:solidFill>
                  <a:schemeClr val="tx1"/>
                </a:solidFill>
                <a:latin typeface="+mj-lt"/>
              </a:rPr>
              <a:t>ron</a:t>
            </a:r>
            <a:r>
              <a:rPr lang="en-US" altLang="ko-KR" sz="1600" dirty="0">
                <a:solidFill>
                  <a:schemeClr val="tx1"/>
                </a:solidFill>
                <a:latin typeface="+mj-lt"/>
              </a:rPr>
              <a:t> </a:t>
            </a:r>
            <a:r>
              <a:rPr lang="en-US" altLang="ko-KR" sz="1600" dirty="0" err="1">
                <a:solidFill>
                  <a:schemeClr val="tx1"/>
                </a:solidFill>
                <a:latin typeface="+mj-lt"/>
              </a:rPr>
              <a:t>nhân</a:t>
            </a:r>
            <a:r>
              <a:rPr lang="en-US" altLang="ko-KR" sz="1600" dirty="0">
                <a:solidFill>
                  <a:schemeClr val="tx1"/>
                </a:solidFill>
                <a:latin typeface="+mj-lt"/>
              </a:rPr>
              <a:t> </a:t>
            </a:r>
            <a:r>
              <a:rPr lang="en-US" altLang="ko-KR" sz="1600" dirty="0" err="1">
                <a:solidFill>
                  <a:schemeClr val="tx1"/>
                </a:solidFill>
                <a:latin typeface="+mj-lt"/>
              </a:rPr>
              <a:t>tạo</a:t>
            </a:r>
            <a:r>
              <a:rPr lang="en-US" altLang="ko-KR" sz="1600" dirty="0">
                <a:solidFill>
                  <a:schemeClr val="tx1"/>
                </a:solidFill>
                <a:latin typeface="+mj-lt"/>
              </a:rPr>
              <a:t> (Artificial Neural Network - ANN)</a:t>
            </a:r>
          </a:p>
        </p:txBody>
      </p:sp>
      <p:pic>
        <p:nvPicPr>
          <p:cNvPr id="8" name="Picture 7">
            <a:extLst>
              <a:ext uri="{FF2B5EF4-FFF2-40B4-BE49-F238E27FC236}">
                <a16:creationId xmlns:a16="http://schemas.microsoft.com/office/drawing/2014/main" id="{286D3126-7B6E-4B24-B8A8-DBA1DA4D8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152" y="1940772"/>
            <a:ext cx="2257425" cy="2019300"/>
          </a:xfrm>
          <a:prstGeom prst="rect">
            <a:avLst/>
          </a:prstGeom>
        </p:spPr>
      </p:pic>
      <p:sp>
        <p:nvSpPr>
          <p:cNvPr id="29" name="Oval 28">
            <a:extLst>
              <a:ext uri="{FF2B5EF4-FFF2-40B4-BE49-F238E27FC236}">
                <a16:creationId xmlns:a16="http://schemas.microsoft.com/office/drawing/2014/main" id="{F1A16CF2-CF08-4B5D-92C7-62F5C5B798B1}"/>
              </a:ext>
            </a:extLst>
          </p:cNvPr>
          <p:cNvSpPr/>
          <p:nvPr/>
        </p:nvSpPr>
        <p:spPr>
          <a:xfrm>
            <a:off x="792088" y="2200806"/>
            <a:ext cx="1080120" cy="4963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ANN</a:t>
            </a:r>
          </a:p>
        </p:txBody>
      </p:sp>
      <p:sp>
        <p:nvSpPr>
          <p:cNvPr id="30" name="TextBox 29">
            <a:extLst>
              <a:ext uri="{FF2B5EF4-FFF2-40B4-BE49-F238E27FC236}">
                <a16:creationId xmlns:a16="http://schemas.microsoft.com/office/drawing/2014/main" id="{C79C7908-2019-44F6-9532-E542A114AE82}"/>
              </a:ext>
            </a:extLst>
          </p:cNvPr>
          <p:cNvSpPr txBox="1"/>
          <p:nvPr/>
        </p:nvSpPr>
        <p:spPr>
          <a:xfrm>
            <a:off x="2051720" y="1771967"/>
            <a:ext cx="3312368" cy="338554"/>
          </a:xfrm>
          <a:prstGeom prst="rect">
            <a:avLst/>
          </a:prstGeom>
          <a:noFill/>
        </p:spPr>
        <p:txBody>
          <a:bodyPr wrap="square" rtlCol="0">
            <a:spAutoFit/>
          </a:bodyPr>
          <a:lstStyle/>
          <a:p>
            <a:r>
              <a:rPr lang="en-US" altLang="ko-KR" sz="1600" b="1" dirty="0" err="1">
                <a:latin typeface="+mj-lt"/>
                <a:cs typeface="Times New Roman" panose="02020603050405020304" pitchFamily="18" charset="0"/>
              </a:rPr>
              <a:t>Mô</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hình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tính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toán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toán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học</a:t>
            </a:r>
            <a:r>
              <a:rPr lang="en-US" altLang="ko-KR" sz="1600" b="1" dirty="0">
                <a:latin typeface="+mj-lt"/>
                <a:cs typeface="Times New Roman" panose="02020603050405020304" pitchFamily="18" charset="0"/>
              </a:rPr>
              <a:t>)</a:t>
            </a:r>
          </a:p>
        </p:txBody>
      </p:sp>
      <p:sp>
        <p:nvSpPr>
          <p:cNvPr id="31" name="TextBox 30">
            <a:extLst>
              <a:ext uri="{FF2B5EF4-FFF2-40B4-BE49-F238E27FC236}">
                <a16:creationId xmlns:a16="http://schemas.microsoft.com/office/drawing/2014/main" id="{1A72F88B-E82D-4ADD-B531-867B43361504}"/>
              </a:ext>
            </a:extLst>
          </p:cNvPr>
          <p:cNvSpPr txBox="1"/>
          <p:nvPr/>
        </p:nvSpPr>
        <p:spPr>
          <a:xfrm>
            <a:off x="2051720" y="2110424"/>
            <a:ext cx="3744416" cy="338554"/>
          </a:xfrm>
          <a:prstGeom prst="rect">
            <a:avLst/>
          </a:prstGeom>
          <a:noFill/>
        </p:spPr>
        <p:txBody>
          <a:bodyPr wrap="square" rtlCol="0">
            <a:spAutoFit/>
          </a:bodyPr>
          <a:lstStyle/>
          <a:p>
            <a:r>
              <a:rPr lang="en-US" altLang="ko-KR" sz="1600" b="1" dirty="0" err="1">
                <a:latin typeface="+mj-lt"/>
                <a:cs typeface="Times New Roman" panose="02020603050405020304" pitchFamily="18" charset="0"/>
              </a:rPr>
              <a:t>Dựa</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trên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mạng</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nơ-ron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sinh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học</a:t>
            </a:r>
            <a:endParaRPr lang="en-US" altLang="ko-KR" sz="1600" b="1" dirty="0">
              <a:latin typeface="+mj-lt"/>
              <a:cs typeface="Times New Roman" panose="02020603050405020304" pitchFamily="18" charset="0"/>
            </a:endParaRPr>
          </a:p>
        </p:txBody>
      </p:sp>
      <p:sp>
        <p:nvSpPr>
          <p:cNvPr id="32" name="TextBox 31">
            <a:extLst>
              <a:ext uri="{FF2B5EF4-FFF2-40B4-BE49-F238E27FC236}">
                <a16:creationId xmlns:a16="http://schemas.microsoft.com/office/drawing/2014/main" id="{5718BC5B-3180-46BE-95D4-5A7CADB9CBD3}"/>
              </a:ext>
            </a:extLst>
          </p:cNvPr>
          <p:cNvSpPr txBox="1"/>
          <p:nvPr/>
        </p:nvSpPr>
        <p:spPr>
          <a:xfrm>
            <a:off x="2051720" y="2518044"/>
            <a:ext cx="3744416" cy="584775"/>
          </a:xfrm>
          <a:prstGeom prst="rect">
            <a:avLst/>
          </a:prstGeom>
          <a:noFill/>
        </p:spPr>
        <p:txBody>
          <a:bodyPr wrap="square" rtlCol="0">
            <a:spAutoFit/>
          </a:bodyPr>
          <a:lstStyle/>
          <a:p>
            <a:r>
              <a:rPr lang="en-US" altLang="ko-KR" sz="1600" b="1" dirty="0" err="1">
                <a:latin typeface="+mj-lt"/>
                <a:cs typeface="Times New Roman" panose="02020603050405020304" pitchFamily="18" charset="0"/>
              </a:rPr>
              <a:t>Gồm</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số</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lượng</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lớn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nơ-ron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được</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kết</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nối</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với</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nhau</a:t>
            </a:r>
            <a:endParaRPr lang="en-US" altLang="ko-KR" sz="1600" b="1" dirty="0">
              <a:latin typeface="+mj-lt"/>
              <a:cs typeface="Times New Roman" panose="02020603050405020304" pitchFamily="18" charset="0"/>
            </a:endParaRPr>
          </a:p>
        </p:txBody>
      </p:sp>
      <p:sp>
        <p:nvSpPr>
          <p:cNvPr id="33" name="TextBox 32">
            <a:extLst>
              <a:ext uri="{FF2B5EF4-FFF2-40B4-BE49-F238E27FC236}">
                <a16:creationId xmlns:a16="http://schemas.microsoft.com/office/drawing/2014/main" id="{9A51649C-16DD-4266-8DC1-B13AE2744ECD}"/>
              </a:ext>
            </a:extLst>
          </p:cNvPr>
          <p:cNvSpPr txBox="1"/>
          <p:nvPr/>
        </p:nvSpPr>
        <p:spPr>
          <a:xfrm>
            <a:off x="2051720" y="3171885"/>
            <a:ext cx="3744416" cy="584775"/>
          </a:xfrm>
          <a:prstGeom prst="rect">
            <a:avLst/>
          </a:prstGeom>
          <a:noFill/>
        </p:spPr>
        <p:txBody>
          <a:bodyPr wrap="square" rtlCol="0">
            <a:spAutoFit/>
          </a:bodyPr>
          <a:lstStyle/>
          <a:p>
            <a:r>
              <a:rPr lang="en-US" altLang="ko-KR" sz="1600" b="1" dirty="0">
                <a:latin typeface="+mj-lt"/>
                <a:cs typeface="Times New Roman" panose="02020603050405020304" pitchFamily="18" charset="0"/>
              </a:rPr>
              <a:t>3 </a:t>
            </a:r>
            <a:r>
              <a:rPr lang="en-US" altLang="ko-KR" sz="1600" b="1" dirty="0" err="1">
                <a:latin typeface="+mj-lt"/>
                <a:cs typeface="Times New Roman" panose="02020603050405020304" pitchFamily="18" charset="0"/>
              </a:rPr>
              <a:t>thành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phần</a:t>
            </a:r>
            <a:r>
              <a:rPr lang="en-US" altLang="ko-KR" sz="1600" b="1" dirty="0">
                <a:latin typeface="+mj-lt"/>
                <a:cs typeface="Times New Roman" panose="02020603050405020304" pitchFamily="18" charset="0"/>
              </a:rPr>
              <a:t>: Input layer, Hidden layer, Output layer</a:t>
            </a:r>
          </a:p>
        </p:txBody>
      </p:sp>
      <p:sp>
        <p:nvSpPr>
          <p:cNvPr id="11" name="Slide Number Placeholder 2">
            <a:extLst>
              <a:ext uri="{FF2B5EF4-FFF2-40B4-BE49-F238E27FC236}">
                <a16:creationId xmlns:a16="http://schemas.microsoft.com/office/drawing/2014/main" id="{D7E8A684-71CD-45A6-9196-D258033F116C}"/>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13</a:t>
            </a:fld>
            <a:endParaRPr lang="vi-VN" sz="1400" dirty="0">
              <a:latin typeface="+mj-lt"/>
            </a:endParaRPr>
          </a:p>
        </p:txBody>
      </p:sp>
    </p:spTree>
    <p:extLst>
      <p:ext uri="{BB962C8B-B14F-4D97-AF65-F5344CB8AC3E}">
        <p14:creationId xmlns:p14="http://schemas.microsoft.com/office/powerpoint/2010/main" val="30755518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29" grpId="0" animBg="1"/>
      <p:bldP spid="30" grpId="0"/>
      <p:bldP spid="31" grpId="0"/>
      <p:bldP spid="32"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pPr lvl="0"/>
            <a:r>
              <a:rPr lang="en-US" altLang="ko-KR" sz="1600">
                <a:latin typeface="+mj-lt"/>
              </a:rPr>
              <a:t>Quá trình xử lý thông tin của một ANN</a:t>
            </a:r>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22" name="Oval 21"/>
          <p:cNvSpPr>
            <a:spLocks noChangeAspect="1"/>
          </p:cNvSpPr>
          <p:nvPr/>
        </p:nvSpPr>
        <p:spPr>
          <a:xfrm>
            <a:off x="5594072" y="2370102"/>
            <a:ext cx="405329" cy="4087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j-lt"/>
            </a:endParaRPr>
          </a:p>
        </p:txBody>
      </p:sp>
      <p:sp>
        <p:nvSpPr>
          <p:cNvPr id="7" name="Rectangle 6">
            <a:extLst>
              <a:ext uri="{FF2B5EF4-FFF2-40B4-BE49-F238E27FC236}">
                <a16:creationId xmlns:a16="http://schemas.microsoft.com/office/drawing/2014/main" id="{32D70125-3228-4961-967F-6C742DD7DF6D}"/>
              </a:ext>
            </a:extLst>
          </p:cNvPr>
          <p:cNvSpPr/>
          <p:nvPr/>
        </p:nvSpPr>
        <p:spPr>
          <a:xfrm>
            <a:off x="755576" y="1657579"/>
            <a:ext cx="428322" cy="369332"/>
          </a:xfrm>
          <a:prstGeom prst="rect">
            <a:avLst/>
          </a:prstGeom>
        </p:spPr>
        <p:txBody>
          <a:bodyPr wrap="none">
            <a:spAutoFit/>
          </a:bodyPr>
          <a:lstStyle/>
          <a:p>
            <a:r>
              <a:rPr lang="en-US">
                <a:latin typeface="+mj-lt"/>
                <a:ea typeface="Times New Roman" panose="02020603050405020304" pitchFamily="18" charset="0"/>
              </a:rPr>
              <a:t>X</a:t>
            </a:r>
            <a:r>
              <a:rPr lang="en-US" baseline="-25000">
                <a:latin typeface="+mj-lt"/>
                <a:ea typeface="Times New Roman" panose="02020603050405020304" pitchFamily="18" charset="0"/>
              </a:rPr>
              <a:t>1</a:t>
            </a:r>
            <a:endParaRPr lang="vi-VN">
              <a:latin typeface="+mj-lt"/>
            </a:endParaRPr>
          </a:p>
        </p:txBody>
      </p:sp>
      <p:sp>
        <p:nvSpPr>
          <p:cNvPr id="8" name="Rectangle 7">
            <a:extLst>
              <a:ext uri="{FF2B5EF4-FFF2-40B4-BE49-F238E27FC236}">
                <a16:creationId xmlns:a16="http://schemas.microsoft.com/office/drawing/2014/main" id="{0E63C9C5-9D14-4DBF-9B1F-660B43321B6D}"/>
              </a:ext>
            </a:extLst>
          </p:cNvPr>
          <p:cNvSpPr/>
          <p:nvPr/>
        </p:nvSpPr>
        <p:spPr>
          <a:xfrm>
            <a:off x="755576" y="2486794"/>
            <a:ext cx="434734" cy="369332"/>
          </a:xfrm>
          <a:prstGeom prst="rect">
            <a:avLst/>
          </a:prstGeom>
        </p:spPr>
        <p:txBody>
          <a:bodyPr wrap="none">
            <a:spAutoFit/>
          </a:bodyPr>
          <a:lstStyle/>
          <a:p>
            <a:r>
              <a:rPr lang="en-US">
                <a:latin typeface="+mj-lt"/>
                <a:ea typeface="Times New Roman" panose="02020603050405020304" pitchFamily="18" charset="0"/>
              </a:rPr>
              <a:t>X</a:t>
            </a:r>
            <a:r>
              <a:rPr lang="en-US" baseline="-25000">
                <a:latin typeface="+mj-lt"/>
                <a:ea typeface="Times New Roman" panose="02020603050405020304" pitchFamily="18" charset="0"/>
              </a:rPr>
              <a:t>2</a:t>
            </a:r>
            <a:endParaRPr lang="vi-VN">
              <a:latin typeface="+mj-lt"/>
            </a:endParaRPr>
          </a:p>
        </p:txBody>
      </p:sp>
      <p:sp>
        <p:nvSpPr>
          <p:cNvPr id="9" name="Rectangle 8">
            <a:extLst>
              <a:ext uri="{FF2B5EF4-FFF2-40B4-BE49-F238E27FC236}">
                <a16:creationId xmlns:a16="http://schemas.microsoft.com/office/drawing/2014/main" id="{36DD8552-0D90-44CF-AB94-5D33E97ED097}"/>
              </a:ext>
            </a:extLst>
          </p:cNvPr>
          <p:cNvSpPr/>
          <p:nvPr/>
        </p:nvSpPr>
        <p:spPr>
          <a:xfrm>
            <a:off x="784050" y="3807889"/>
            <a:ext cx="394660" cy="369332"/>
          </a:xfrm>
          <a:prstGeom prst="rect">
            <a:avLst/>
          </a:prstGeom>
        </p:spPr>
        <p:txBody>
          <a:bodyPr wrap="none">
            <a:spAutoFit/>
          </a:bodyPr>
          <a:lstStyle/>
          <a:p>
            <a:r>
              <a:rPr lang="en-US">
                <a:latin typeface="+mj-lt"/>
                <a:ea typeface="Times New Roman" panose="02020603050405020304" pitchFamily="18" charset="0"/>
              </a:rPr>
              <a:t>X</a:t>
            </a:r>
            <a:r>
              <a:rPr lang="en-US" baseline="-25000">
                <a:latin typeface="+mj-lt"/>
                <a:ea typeface="Times New Roman" panose="02020603050405020304" pitchFamily="18" charset="0"/>
              </a:rPr>
              <a:t>i</a:t>
            </a:r>
            <a:endParaRPr lang="vi-VN">
              <a:latin typeface="+mj-lt"/>
            </a:endParaRPr>
          </a:p>
        </p:txBody>
      </p:sp>
      <p:sp>
        <p:nvSpPr>
          <p:cNvPr id="10" name="Oval 9">
            <a:extLst>
              <a:ext uri="{FF2B5EF4-FFF2-40B4-BE49-F238E27FC236}">
                <a16:creationId xmlns:a16="http://schemas.microsoft.com/office/drawing/2014/main" id="{00D3A00A-1854-47AF-BB7E-80186863A512}"/>
              </a:ext>
            </a:extLst>
          </p:cNvPr>
          <p:cNvSpPr/>
          <p:nvPr/>
        </p:nvSpPr>
        <p:spPr>
          <a:xfrm>
            <a:off x="1907704" y="1491490"/>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mj-lt"/>
              </a:rPr>
              <a:t>W</a:t>
            </a:r>
            <a:r>
              <a:rPr lang="en-US" baseline="-25000" dirty="0">
                <a:latin typeface="+mj-lt"/>
              </a:rPr>
              <a:t>1j</a:t>
            </a:r>
            <a:endParaRPr lang="vi-VN" dirty="0">
              <a:latin typeface="+mj-lt"/>
            </a:endParaRPr>
          </a:p>
        </p:txBody>
      </p:sp>
      <p:sp>
        <p:nvSpPr>
          <p:cNvPr id="23" name="Oval 22">
            <a:extLst>
              <a:ext uri="{FF2B5EF4-FFF2-40B4-BE49-F238E27FC236}">
                <a16:creationId xmlns:a16="http://schemas.microsoft.com/office/drawing/2014/main" id="{63011FCE-502E-4DF4-BCF9-65F9889ECCDE}"/>
              </a:ext>
            </a:extLst>
          </p:cNvPr>
          <p:cNvSpPr/>
          <p:nvPr/>
        </p:nvSpPr>
        <p:spPr>
          <a:xfrm>
            <a:off x="1907704" y="2318986"/>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mj-lt"/>
              </a:rPr>
              <a:t>W</a:t>
            </a:r>
            <a:r>
              <a:rPr lang="en-US" baseline="-25000">
                <a:latin typeface="+mj-lt"/>
              </a:rPr>
              <a:t>2j</a:t>
            </a:r>
            <a:endParaRPr lang="vi-VN">
              <a:latin typeface="+mj-lt"/>
            </a:endParaRPr>
          </a:p>
        </p:txBody>
      </p:sp>
      <p:sp>
        <p:nvSpPr>
          <p:cNvPr id="25" name="Oval 24">
            <a:extLst>
              <a:ext uri="{FF2B5EF4-FFF2-40B4-BE49-F238E27FC236}">
                <a16:creationId xmlns:a16="http://schemas.microsoft.com/office/drawing/2014/main" id="{1969EA92-63E5-4B2A-A24C-F4317B1CA425}"/>
              </a:ext>
            </a:extLst>
          </p:cNvPr>
          <p:cNvSpPr/>
          <p:nvPr/>
        </p:nvSpPr>
        <p:spPr>
          <a:xfrm>
            <a:off x="1907704" y="3641800"/>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mj-lt"/>
              </a:rPr>
              <a:t>W</a:t>
            </a:r>
            <a:r>
              <a:rPr lang="en-US" baseline="-25000">
                <a:latin typeface="+mj-lt"/>
              </a:rPr>
              <a:t>ij</a:t>
            </a:r>
            <a:endParaRPr lang="vi-VN">
              <a:latin typeface="+mj-lt"/>
            </a:endParaRPr>
          </a:p>
        </p:txBody>
      </p:sp>
      <p:sp>
        <p:nvSpPr>
          <p:cNvPr id="11" name="Rectangle 10">
            <a:extLst>
              <a:ext uri="{FF2B5EF4-FFF2-40B4-BE49-F238E27FC236}">
                <a16:creationId xmlns:a16="http://schemas.microsoft.com/office/drawing/2014/main" id="{40FF5C0F-02D2-4BFC-8DCC-B4506AA507B1}"/>
              </a:ext>
            </a:extLst>
          </p:cNvPr>
          <p:cNvSpPr/>
          <p:nvPr/>
        </p:nvSpPr>
        <p:spPr>
          <a:xfrm>
            <a:off x="3491880" y="2193000"/>
            <a:ext cx="2083419" cy="953483"/>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mj-lt"/>
              </a:rPr>
              <a:t>N</a:t>
            </a:r>
            <a:r>
              <a:rPr lang="vi-VN">
                <a:latin typeface="+mj-lt"/>
              </a:rPr>
              <a:t>ơ</a:t>
            </a:r>
            <a:r>
              <a:rPr lang="en-US">
                <a:latin typeface="+mj-lt"/>
              </a:rPr>
              <a:t>-ron j = W</a:t>
            </a:r>
            <a:r>
              <a:rPr lang="en-US" baseline="-25000">
                <a:latin typeface="+mj-lt"/>
              </a:rPr>
              <a:t>ij</a:t>
            </a:r>
            <a:r>
              <a:rPr lang="en-US">
                <a:latin typeface="+mj-lt"/>
              </a:rPr>
              <a:t>X</a:t>
            </a:r>
            <a:r>
              <a:rPr lang="en-US" baseline="-25000">
                <a:latin typeface="+mj-lt"/>
              </a:rPr>
              <a:t>i</a:t>
            </a:r>
            <a:endParaRPr lang="vi-VN">
              <a:latin typeface="+mj-lt"/>
            </a:endParaRPr>
          </a:p>
        </p:txBody>
      </p:sp>
      <p:sp>
        <p:nvSpPr>
          <p:cNvPr id="26" name="Oval 25">
            <a:extLst>
              <a:ext uri="{FF2B5EF4-FFF2-40B4-BE49-F238E27FC236}">
                <a16:creationId xmlns:a16="http://schemas.microsoft.com/office/drawing/2014/main" id="{81C71197-9E0A-4E9B-A733-4FE55804A375}"/>
              </a:ext>
            </a:extLst>
          </p:cNvPr>
          <p:cNvSpPr/>
          <p:nvPr/>
        </p:nvSpPr>
        <p:spPr>
          <a:xfrm>
            <a:off x="6119712" y="2318986"/>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vi-VN">
              <a:latin typeface="+mj-lt"/>
            </a:endParaRPr>
          </a:p>
        </p:txBody>
      </p:sp>
      <p:cxnSp>
        <p:nvCxnSpPr>
          <p:cNvPr id="13" name="Connector: Elbow 12">
            <a:extLst>
              <a:ext uri="{FF2B5EF4-FFF2-40B4-BE49-F238E27FC236}">
                <a16:creationId xmlns:a16="http://schemas.microsoft.com/office/drawing/2014/main" id="{C7B91406-8661-43DF-9065-E51BDDA1DE0E}"/>
              </a:ext>
            </a:extLst>
          </p:cNvPr>
          <p:cNvCxnSpPr/>
          <p:nvPr/>
        </p:nvCxnSpPr>
        <p:spPr>
          <a:xfrm flipV="1">
            <a:off x="6369333" y="2499742"/>
            <a:ext cx="364853" cy="279074"/>
          </a:xfrm>
          <a:prstGeom prst="bentConnector3">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5B6C09-89A5-4025-9871-199A7726BAD0}"/>
              </a:ext>
            </a:extLst>
          </p:cNvPr>
          <p:cNvCxnSpPr>
            <a:stCxn id="7" idx="3"/>
            <a:endCxn id="10" idx="2"/>
          </p:cNvCxnSpPr>
          <p:nvPr/>
        </p:nvCxnSpPr>
        <p:spPr>
          <a:xfrm>
            <a:off x="1183898" y="1842245"/>
            <a:ext cx="7238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AB39AE-DC36-4D6F-930B-E5F4D929D013}"/>
              </a:ext>
            </a:extLst>
          </p:cNvPr>
          <p:cNvCxnSpPr>
            <a:cxnSpLocks/>
            <a:stCxn id="8" idx="3"/>
            <a:endCxn id="23" idx="2"/>
          </p:cNvCxnSpPr>
          <p:nvPr/>
        </p:nvCxnSpPr>
        <p:spPr>
          <a:xfrm flipV="1">
            <a:off x="1190310" y="2669741"/>
            <a:ext cx="717394" cy="1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63FF0F-399E-4C91-87D1-4389C01D3585}"/>
              </a:ext>
            </a:extLst>
          </p:cNvPr>
          <p:cNvCxnSpPr>
            <a:stCxn id="9" idx="3"/>
            <a:endCxn id="25" idx="2"/>
          </p:cNvCxnSpPr>
          <p:nvPr/>
        </p:nvCxnSpPr>
        <p:spPr>
          <a:xfrm>
            <a:off x="1178710" y="3992555"/>
            <a:ext cx="7289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B3E4C0-1AD4-43AB-98A7-F576163F7D96}"/>
              </a:ext>
            </a:extLst>
          </p:cNvPr>
          <p:cNvCxnSpPr>
            <a:stCxn id="10" idx="6"/>
            <a:endCxn id="11" idx="1"/>
          </p:cNvCxnSpPr>
          <p:nvPr/>
        </p:nvCxnSpPr>
        <p:spPr>
          <a:xfrm>
            <a:off x="2771800" y="1842245"/>
            <a:ext cx="720080" cy="827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0474993-8A49-411D-9D7A-BA9A7C4E329A}"/>
              </a:ext>
            </a:extLst>
          </p:cNvPr>
          <p:cNvCxnSpPr>
            <a:stCxn id="23" idx="6"/>
            <a:endCxn id="11" idx="1"/>
          </p:cNvCxnSpPr>
          <p:nvPr/>
        </p:nvCxnSpPr>
        <p:spPr>
          <a:xfrm>
            <a:off x="2771800" y="2669741"/>
            <a:ext cx="7200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1E0798-EC99-4CDE-B12E-43FC83CB69CB}"/>
              </a:ext>
            </a:extLst>
          </p:cNvPr>
          <p:cNvCxnSpPr>
            <a:stCxn id="25" idx="6"/>
            <a:endCxn id="11" idx="1"/>
          </p:cNvCxnSpPr>
          <p:nvPr/>
        </p:nvCxnSpPr>
        <p:spPr>
          <a:xfrm flipV="1">
            <a:off x="2771800" y="2669742"/>
            <a:ext cx="720080" cy="1322813"/>
          </a:xfrm>
          <a:prstGeom prst="line">
            <a:avLst/>
          </a:prstGeom>
          <a:ln/>
        </p:spPr>
        <p:style>
          <a:lnRef idx="3">
            <a:schemeClr val="lt1"/>
          </a:lnRef>
          <a:fillRef idx="1">
            <a:schemeClr val="accent2"/>
          </a:fillRef>
          <a:effectRef idx="1">
            <a:schemeClr val="accent2"/>
          </a:effectRef>
          <a:fontRef idx="minor">
            <a:schemeClr val="lt1"/>
          </a:fontRef>
        </p:style>
      </p:cxnSp>
      <p:cxnSp>
        <p:nvCxnSpPr>
          <p:cNvPr id="49" name="Straight Arrow Connector 48">
            <a:extLst>
              <a:ext uri="{FF2B5EF4-FFF2-40B4-BE49-F238E27FC236}">
                <a16:creationId xmlns:a16="http://schemas.microsoft.com/office/drawing/2014/main" id="{17E31D3D-E53B-420B-AC9B-E6D35A5D1B24}"/>
              </a:ext>
            </a:extLst>
          </p:cNvPr>
          <p:cNvCxnSpPr>
            <a:stCxn id="11" idx="3"/>
            <a:endCxn id="26" idx="2"/>
          </p:cNvCxnSpPr>
          <p:nvPr/>
        </p:nvCxnSpPr>
        <p:spPr>
          <a:xfrm flipV="1">
            <a:off x="5575299" y="2669741"/>
            <a:ext cx="54441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6651E1C-A42A-410F-87B9-E5BF2998C2E1}"/>
              </a:ext>
            </a:extLst>
          </p:cNvPr>
          <p:cNvCxnSpPr>
            <a:stCxn id="26" idx="6"/>
          </p:cNvCxnSpPr>
          <p:nvPr/>
        </p:nvCxnSpPr>
        <p:spPr>
          <a:xfrm>
            <a:off x="6983808" y="2669741"/>
            <a:ext cx="6125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BE36FBAB-F130-4AE5-9AD2-A528D3F270AD}"/>
              </a:ext>
            </a:extLst>
          </p:cNvPr>
          <p:cNvSpPr/>
          <p:nvPr/>
        </p:nvSpPr>
        <p:spPr>
          <a:xfrm>
            <a:off x="572032" y="1100076"/>
            <a:ext cx="761747" cy="369332"/>
          </a:xfrm>
          <a:prstGeom prst="rect">
            <a:avLst/>
          </a:prstGeom>
        </p:spPr>
        <p:txBody>
          <a:bodyPr wrap="none">
            <a:spAutoFit/>
          </a:bodyPr>
          <a:lstStyle/>
          <a:p>
            <a:r>
              <a:rPr lang="en-US">
                <a:latin typeface="+mj-lt"/>
                <a:ea typeface="Times New Roman" panose="02020603050405020304" pitchFamily="18" charset="0"/>
              </a:rPr>
              <a:t>Inputs</a:t>
            </a:r>
            <a:endParaRPr lang="vi-VN">
              <a:latin typeface="+mj-lt"/>
            </a:endParaRPr>
          </a:p>
        </p:txBody>
      </p:sp>
      <p:sp>
        <p:nvSpPr>
          <p:cNvPr id="53" name="Rectangle 52">
            <a:extLst>
              <a:ext uri="{FF2B5EF4-FFF2-40B4-BE49-F238E27FC236}">
                <a16:creationId xmlns:a16="http://schemas.microsoft.com/office/drawing/2014/main" id="{96660D28-6A3D-4B22-A7BD-12A8515F6C38}"/>
              </a:ext>
            </a:extLst>
          </p:cNvPr>
          <p:cNvSpPr/>
          <p:nvPr/>
        </p:nvSpPr>
        <p:spPr>
          <a:xfrm>
            <a:off x="1835696" y="1100076"/>
            <a:ext cx="935641" cy="369332"/>
          </a:xfrm>
          <a:prstGeom prst="rect">
            <a:avLst/>
          </a:prstGeom>
        </p:spPr>
        <p:txBody>
          <a:bodyPr wrap="none">
            <a:spAutoFit/>
          </a:bodyPr>
          <a:lstStyle/>
          <a:p>
            <a:r>
              <a:rPr lang="en-US">
                <a:latin typeface="+mj-lt"/>
                <a:ea typeface="Times New Roman" panose="02020603050405020304" pitchFamily="18" charset="0"/>
              </a:rPr>
              <a:t>Weights</a:t>
            </a:r>
            <a:endParaRPr lang="vi-VN">
              <a:latin typeface="+mj-lt"/>
            </a:endParaRPr>
          </a:p>
        </p:txBody>
      </p:sp>
      <p:sp>
        <p:nvSpPr>
          <p:cNvPr id="54" name="Rectangle 53">
            <a:extLst>
              <a:ext uri="{FF2B5EF4-FFF2-40B4-BE49-F238E27FC236}">
                <a16:creationId xmlns:a16="http://schemas.microsoft.com/office/drawing/2014/main" id="{AFBE21C1-5C9B-4E4E-AAD9-0C680B07AFD9}"/>
              </a:ext>
            </a:extLst>
          </p:cNvPr>
          <p:cNvSpPr/>
          <p:nvPr/>
        </p:nvSpPr>
        <p:spPr>
          <a:xfrm>
            <a:off x="3864175" y="3316009"/>
            <a:ext cx="1338828" cy="369332"/>
          </a:xfrm>
          <a:prstGeom prst="rect">
            <a:avLst/>
          </a:prstGeom>
        </p:spPr>
        <p:txBody>
          <a:bodyPr wrap="none">
            <a:spAutoFit/>
          </a:bodyPr>
          <a:lstStyle/>
          <a:p>
            <a:r>
              <a:rPr lang="en-US">
                <a:latin typeface="+mj-lt"/>
                <a:ea typeface="Times New Roman" panose="02020603050405020304" pitchFamily="18" charset="0"/>
              </a:rPr>
              <a:t>Summations</a:t>
            </a:r>
            <a:endParaRPr lang="vi-VN">
              <a:latin typeface="+mj-lt"/>
            </a:endParaRPr>
          </a:p>
        </p:txBody>
      </p:sp>
      <p:sp>
        <p:nvSpPr>
          <p:cNvPr id="55" name="Rectangle 54">
            <a:extLst>
              <a:ext uri="{FF2B5EF4-FFF2-40B4-BE49-F238E27FC236}">
                <a16:creationId xmlns:a16="http://schemas.microsoft.com/office/drawing/2014/main" id="{055F6ED3-CFE9-4B48-905A-499F3F7F984F}"/>
              </a:ext>
            </a:extLst>
          </p:cNvPr>
          <p:cNvSpPr/>
          <p:nvPr/>
        </p:nvSpPr>
        <p:spPr>
          <a:xfrm>
            <a:off x="5658790" y="3312571"/>
            <a:ext cx="1785938" cy="369332"/>
          </a:xfrm>
          <a:prstGeom prst="rect">
            <a:avLst/>
          </a:prstGeom>
        </p:spPr>
        <p:txBody>
          <a:bodyPr wrap="none">
            <a:spAutoFit/>
          </a:bodyPr>
          <a:lstStyle/>
          <a:p>
            <a:r>
              <a:rPr lang="en-US" dirty="0">
                <a:latin typeface="+mj-lt"/>
                <a:ea typeface="Times New Roman" panose="02020603050405020304" pitchFamily="18" charset="0"/>
              </a:rPr>
              <a:t>Transfer function</a:t>
            </a:r>
            <a:endParaRPr lang="vi-VN" dirty="0">
              <a:latin typeface="+mj-lt"/>
            </a:endParaRPr>
          </a:p>
        </p:txBody>
      </p:sp>
      <p:sp>
        <p:nvSpPr>
          <p:cNvPr id="56" name="Rectangle 55">
            <a:extLst>
              <a:ext uri="{FF2B5EF4-FFF2-40B4-BE49-F238E27FC236}">
                <a16:creationId xmlns:a16="http://schemas.microsoft.com/office/drawing/2014/main" id="{0CFA3DB8-1B56-4081-951D-2A0108DC57BF}"/>
              </a:ext>
            </a:extLst>
          </p:cNvPr>
          <p:cNvSpPr/>
          <p:nvPr/>
        </p:nvSpPr>
        <p:spPr>
          <a:xfrm>
            <a:off x="6877138" y="1886661"/>
            <a:ext cx="825867" cy="369332"/>
          </a:xfrm>
          <a:prstGeom prst="rect">
            <a:avLst/>
          </a:prstGeom>
        </p:spPr>
        <p:txBody>
          <a:bodyPr wrap="none">
            <a:spAutoFit/>
          </a:bodyPr>
          <a:lstStyle/>
          <a:p>
            <a:r>
              <a:rPr lang="en-US">
                <a:latin typeface="+mj-lt"/>
                <a:ea typeface="Times New Roman" panose="02020603050405020304" pitchFamily="18" charset="0"/>
              </a:rPr>
              <a:t>Output</a:t>
            </a:r>
            <a:endParaRPr lang="vi-VN">
              <a:latin typeface="+mj-lt"/>
            </a:endParaRPr>
          </a:p>
        </p:txBody>
      </p:sp>
      <p:sp>
        <p:nvSpPr>
          <p:cNvPr id="57" name="Rectangle 56">
            <a:extLst>
              <a:ext uri="{FF2B5EF4-FFF2-40B4-BE49-F238E27FC236}">
                <a16:creationId xmlns:a16="http://schemas.microsoft.com/office/drawing/2014/main" id="{2EBD2FEE-E78F-4FDE-A0B2-CFB9B64B5E99}"/>
              </a:ext>
            </a:extLst>
          </p:cNvPr>
          <p:cNvSpPr/>
          <p:nvPr/>
        </p:nvSpPr>
        <p:spPr>
          <a:xfrm>
            <a:off x="7092742" y="2213575"/>
            <a:ext cx="394660" cy="369332"/>
          </a:xfrm>
          <a:prstGeom prst="rect">
            <a:avLst/>
          </a:prstGeom>
        </p:spPr>
        <p:txBody>
          <a:bodyPr wrap="none">
            <a:spAutoFit/>
          </a:bodyPr>
          <a:lstStyle/>
          <a:p>
            <a:r>
              <a:rPr lang="en-US">
                <a:latin typeface="+mj-lt"/>
                <a:ea typeface="Times New Roman" panose="02020603050405020304" pitchFamily="18" charset="0"/>
              </a:rPr>
              <a:t>Y</a:t>
            </a:r>
            <a:r>
              <a:rPr lang="en-US" baseline="-25000">
                <a:latin typeface="+mj-lt"/>
                <a:ea typeface="Times New Roman" panose="02020603050405020304" pitchFamily="18" charset="0"/>
              </a:rPr>
              <a:t>j</a:t>
            </a:r>
            <a:endParaRPr lang="vi-VN">
              <a:latin typeface="+mj-lt"/>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66EB57E-366B-41BF-92D6-09F322ED3A27}"/>
                  </a:ext>
                </a:extLst>
              </p:cNvPr>
              <p:cNvSpPr/>
              <p:nvPr/>
            </p:nvSpPr>
            <p:spPr>
              <a:xfrm>
                <a:off x="5785940" y="3764849"/>
                <a:ext cx="1387367" cy="541238"/>
              </a:xfrm>
              <a:prstGeom prst="rect">
                <a:avLst/>
              </a:prstGeom>
            </p:spPr>
            <p:txBody>
              <a:bodyPr wrap="none">
                <a:spAutoFit/>
              </a:bodyPr>
              <a:lstStyle/>
              <a:p>
                <a:r>
                  <a:rPr lang="en-US">
                    <a:latin typeface="+mj-lt"/>
                    <a:ea typeface="Times New Roman" panose="02020603050405020304" pitchFamily="18" charset="0"/>
                  </a:rPr>
                  <a:t>Y</a:t>
                </a:r>
                <a:r>
                  <a:rPr lang="en-US" baseline="-25000">
                    <a:latin typeface="+mj-lt"/>
                    <a:ea typeface="Times New Roman" panose="02020603050405020304" pitchFamily="18" charset="0"/>
                  </a:rPr>
                  <a:t>T</a:t>
                </a:r>
                <a:r>
                  <a:rPr lang="en-US">
                    <a:latin typeface="+mj-lt"/>
                    <a:ea typeface="Times New Roman" panose="02020603050405020304" pitchFamily="18" charset="0"/>
                  </a:rPr>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m:rPr>
                            <m:nor/>
                          </m:rPr>
                          <a:rPr lang="en-US">
                            <a:latin typeface="+mj-lt"/>
                            <a:ea typeface="Times New Roman" panose="02020603050405020304" pitchFamily="18" charset="0"/>
                          </a:rPr>
                          <m:t>(1+</m:t>
                        </m:r>
                        <m:r>
                          <m:rPr>
                            <m:nor/>
                          </m:rPr>
                          <a:rPr lang="en-US">
                            <a:latin typeface="+mj-lt"/>
                            <a:ea typeface="Times New Roman" panose="02020603050405020304" pitchFamily="18" charset="0"/>
                          </a:rPr>
                          <m:t>e</m:t>
                        </m:r>
                        <m:r>
                          <m:rPr>
                            <m:nor/>
                          </m:rPr>
                          <a:rPr lang="en-US" baseline="30000">
                            <a:latin typeface="+mj-lt"/>
                            <a:ea typeface="Times New Roman" panose="02020603050405020304" pitchFamily="18" charset="0"/>
                          </a:rPr>
                          <m:t>−</m:t>
                        </m:r>
                        <m:r>
                          <m:rPr>
                            <m:nor/>
                          </m:rPr>
                          <a:rPr lang="en-US" baseline="30000">
                            <a:latin typeface="+mj-lt"/>
                            <a:ea typeface="Times New Roman" panose="02020603050405020304" pitchFamily="18" charset="0"/>
                          </a:rPr>
                          <m:t>Y</m:t>
                        </m:r>
                        <m:r>
                          <m:rPr>
                            <m:nor/>
                          </m:rPr>
                          <a:rPr lang="en-US">
                            <a:latin typeface="+mj-lt"/>
                            <a:ea typeface="Times New Roman" panose="02020603050405020304" pitchFamily="18" charset="0"/>
                          </a:rPr>
                          <m:t>)</m:t>
                        </m:r>
                      </m:den>
                    </m:f>
                  </m:oMath>
                </a14:m>
                <a:endParaRPr lang="vi-VN">
                  <a:latin typeface="+mj-lt"/>
                </a:endParaRPr>
              </a:p>
            </p:txBody>
          </p:sp>
        </mc:Choice>
        <mc:Fallback xmlns="">
          <p:sp>
            <p:nvSpPr>
              <p:cNvPr id="4" name="Rectangle 3">
                <a:extLst>
                  <a:ext uri="{FF2B5EF4-FFF2-40B4-BE49-F238E27FC236}">
                    <a16:creationId xmlns:a16="http://schemas.microsoft.com/office/drawing/2014/main" id="{B66EB57E-366B-41BF-92D6-09F322ED3A27}"/>
                  </a:ext>
                </a:extLst>
              </p:cNvPr>
              <p:cNvSpPr>
                <a:spLocks noRot="1" noChangeAspect="1" noMove="1" noResize="1" noEditPoints="1" noAdjustHandles="1" noChangeArrowheads="1" noChangeShapeType="1" noTextEdit="1"/>
              </p:cNvSpPr>
              <p:nvPr/>
            </p:nvSpPr>
            <p:spPr>
              <a:xfrm>
                <a:off x="5785940" y="3764849"/>
                <a:ext cx="1387367" cy="541238"/>
              </a:xfrm>
              <a:prstGeom prst="rect">
                <a:avLst/>
              </a:prstGeom>
              <a:blipFill>
                <a:blip r:embed="rId2"/>
                <a:stretch>
                  <a:fillRect l="-3509" r="-439" b="-11364"/>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9ED11EAC-A01F-41DA-A62C-8AFF2FF3560E}"/>
              </a:ext>
            </a:extLst>
          </p:cNvPr>
          <p:cNvSpPr/>
          <p:nvPr/>
        </p:nvSpPr>
        <p:spPr>
          <a:xfrm>
            <a:off x="755576" y="3131343"/>
            <a:ext cx="415498" cy="369332"/>
          </a:xfrm>
          <a:prstGeom prst="rect">
            <a:avLst/>
          </a:prstGeom>
        </p:spPr>
        <p:txBody>
          <a:bodyPr wrap="none">
            <a:spAutoFit/>
          </a:bodyPr>
          <a:lstStyle/>
          <a:p>
            <a:r>
              <a:rPr lang="en-US">
                <a:latin typeface="+mj-lt"/>
                <a:ea typeface="Times New Roman" panose="02020603050405020304" pitchFamily="18" charset="0"/>
              </a:rPr>
              <a:t>…</a:t>
            </a:r>
            <a:endParaRPr lang="vi-VN">
              <a:latin typeface="+mj-lt"/>
            </a:endParaRPr>
          </a:p>
        </p:txBody>
      </p:sp>
      <p:sp>
        <p:nvSpPr>
          <p:cNvPr id="39" name="Rectangle 38">
            <a:extLst>
              <a:ext uri="{FF2B5EF4-FFF2-40B4-BE49-F238E27FC236}">
                <a16:creationId xmlns:a16="http://schemas.microsoft.com/office/drawing/2014/main" id="{1D4FD6D4-353F-48D1-81E2-14DCDB78518E}"/>
              </a:ext>
            </a:extLst>
          </p:cNvPr>
          <p:cNvSpPr/>
          <p:nvPr/>
        </p:nvSpPr>
        <p:spPr>
          <a:xfrm>
            <a:off x="2140441" y="3146482"/>
            <a:ext cx="415498" cy="369332"/>
          </a:xfrm>
          <a:prstGeom prst="rect">
            <a:avLst/>
          </a:prstGeom>
        </p:spPr>
        <p:txBody>
          <a:bodyPr wrap="none">
            <a:spAutoFit/>
          </a:bodyPr>
          <a:lstStyle/>
          <a:p>
            <a:r>
              <a:rPr lang="en-US">
                <a:latin typeface="+mj-lt"/>
                <a:ea typeface="Times New Roman" panose="02020603050405020304" pitchFamily="18" charset="0"/>
              </a:rPr>
              <a:t>…</a:t>
            </a:r>
            <a:endParaRPr lang="vi-VN">
              <a:latin typeface="+mj-lt"/>
            </a:endParaRPr>
          </a:p>
        </p:txBody>
      </p:sp>
      <p:sp>
        <p:nvSpPr>
          <p:cNvPr id="33" name="Slide Number Placeholder 2">
            <a:extLst>
              <a:ext uri="{FF2B5EF4-FFF2-40B4-BE49-F238E27FC236}">
                <a16:creationId xmlns:a16="http://schemas.microsoft.com/office/drawing/2014/main" id="{B93247FE-5E71-4953-9CBC-51057DEA1115}"/>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14</a:t>
            </a:fld>
            <a:endParaRPr lang="vi-VN" sz="1400" dirty="0">
              <a:latin typeface="+mj-lt"/>
            </a:endParaRPr>
          </a:p>
        </p:txBody>
      </p:sp>
    </p:spTree>
    <p:extLst>
      <p:ext uri="{BB962C8B-B14F-4D97-AF65-F5344CB8AC3E}">
        <p14:creationId xmlns:p14="http://schemas.microsoft.com/office/powerpoint/2010/main" val="1648221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a:t>
            </a:r>
            <a:r>
              <a:rPr lang="vi-VN" altLang="ko-KR">
                <a:solidFill>
                  <a:schemeClr val="tx1"/>
                </a:solidFill>
              </a:rPr>
              <a:t>ơ</a:t>
            </a:r>
            <a:r>
              <a:rPr lang="en-US" altLang="ko-KR">
                <a:solidFill>
                  <a:schemeClr val="tx1"/>
                </a:solidFill>
              </a:rPr>
              <a:t> Sở Lý Thuyết</a:t>
            </a:r>
            <a:endParaRPr lang="ko-KR" altLang="en-US">
              <a:solidFill>
                <a:schemeClr val="tx1"/>
              </a:solidFill>
            </a:endParaRPr>
          </a:p>
        </p:txBody>
      </p:sp>
      <p:sp>
        <p:nvSpPr>
          <p:cNvPr id="3" name="Text Placeholder 2"/>
          <p:cNvSpPr>
            <a:spLocks noGrp="1"/>
          </p:cNvSpPr>
          <p:nvPr>
            <p:ph type="body" sz="quarter" idx="11"/>
          </p:nvPr>
        </p:nvSpPr>
        <p:spPr>
          <a:xfrm>
            <a:off x="521804" y="688091"/>
            <a:ext cx="8100392" cy="477851"/>
          </a:xfrm>
        </p:spPr>
        <p:txBody>
          <a:bodyPr>
            <a:noAutofit/>
          </a:bodyPr>
          <a:lstStyle/>
          <a:p>
            <a:endParaRPr lang="en-US" altLang="ko-KR" sz="1600" dirty="0">
              <a:solidFill>
                <a:schemeClr val="tx1"/>
              </a:solidFill>
              <a:latin typeface="+mj-lt"/>
            </a:endParaRPr>
          </a:p>
          <a:p>
            <a:r>
              <a:rPr lang="en-US" altLang="ko-KR" sz="1600" dirty="0" err="1">
                <a:solidFill>
                  <a:schemeClr val="tx1"/>
                </a:solidFill>
                <a:latin typeface="+mj-lt"/>
              </a:rPr>
              <a:t>Mạng</a:t>
            </a:r>
            <a:r>
              <a:rPr lang="en-US" altLang="ko-KR" sz="1600" dirty="0">
                <a:solidFill>
                  <a:schemeClr val="tx1"/>
                </a:solidFill>
                <a:latin typeface="+mj-lt"/>
              </a:rPr>
              <a:t> n</a:t>
            </a:r>
            <a:r>
              <a:rPr lang="vi-VN" altLang="ko-KR" sz="1600" dirty="0">
                <a:solidFill>
                  <a:schemeClr val="tx1"/>
                </a:solidFill>
                <a:latin typeface="+mj-lt"/>
              </a:rPr>
              <a:t>ơ</a:t>
            </a:r>
            <a:r>
              <a:rPr lang="en-US" altLang="ko-KR" sz="1600" dirty="0">
                <a:solidFill>
                  <a:schemeClr val="tx1"/>
                </a:solidFill>
                <a:latin typeface="+mj-lt"/>
              </a:rPr>
              <a:t>-</a:t>
            </a:r>
            <a:r>
              <a:rPr lang="en-US" altLang="ko-KR" sz="1600" dirty="0" err="1">
                <a:solidFill>
                  <a:schemeClr val="tx1"/>
                </a:solidFill>
                <a:latin typeface="+mj-lt"/>
              </a:rPr>
              <a:t>ron</a:t>
            </a:r>
            <a:r>
              <a:rPr lang="en-US" altLang="ko-KR" sz="1600" dirty="0">
                <a:solidFill>
                  <a:schemeClr val="tx1"/>
                </a:solidFill>
                <a:latin typeface="+mj-lt"/>
              </a:rPr>
              <a:t> </a:t>
            </a:r>
            <a:r>
              <a:rPr lang="en-US" altLang="ko-KR" sz="1600" dirty="0" err="1">
                <a:solidFill>
                  <a:schemeClr val="tx1"/>
                </a:solidFill>
                <a:latin typeface="+mj-lt"/>
              </a:rPr>
              <a:t>hồi</a:t>
            </a:r>
            <a:r>
              <a:rPr lang="en-US" altLang="ko-KR" sz="1600" dirty="0">
                <a:solidFill>
                  <a:schemeClr val="tx1"/>
                </a:solidFill>
                <a:latin typeface="+mj-lt"/>
              </a:rPr>
              <a:t> </a:t>
            </a:r>
            <a:r>
              <a:rPr lang="en-US" altLang="ko-KR" sz="1600" dirty="0" err="1">
                <a:solidFill>
                  <a:schemeClr val="tx1"/>
                </a:solidFill>
                <a:latin typeface="+mj-lt"/>
              </a:rPr>
              <a:t>quy</a:t>
            </a:r>
            <a:r>
              <a:rPr lang="en-US" altLang="ko-KR" sz="1600" dirty="0">
                <a:solidFill>
                  <a:schemeClr val="tx1"/>
                </a:solidFill>
                <a:latin typeface="+mj-lt"/>
              </a:rPr>
              <a:t> (Recurrent Neural Network - RNN)</a:t>
            </a:r>
            <a:endParaRPr lang="ko-KR" altLang="en-US" sz="1600" dirty="0">
              <a:solidFill>
                <a:schemeClr val="tx1"/>
              </a:solidFill>
              <a:latin typeface="+mj-lt"/>
            </a:endParaRPr>
          </a:p>
          <a:p>
            <a:pPr lvl="0"/>
            <a:endParaRPr lang="en-US" altLang="ko-KR" sz="1600" dirty="0">
              <a:solidFill>
                <a:schemeClr val="tx1"/>
              </a:solidFill>
              <a:latin typeface="+mj-lt"/>
            </a:endParaRPr>
          </a:p>
        </p:txBody>
      </p:sp>
      <p:sp>
        <p:nvSpPr>
          <p:cNvPr id="21" name="Rectangle 9"/>
          <p:cNvSpPr/>
          <p:nvPr/>
        </p:nvSpPr>
        <p:spPr>
          <a:xfrm>
            <a:off x="3730716" y="2078480"/>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22" name="Rectangle 16"/>
          <p:cNvSpPr/>
          <p:nvPr/>
        </p:nvSpPr>
        <p:spPr>
          <a:xfrm rot="2700000">
            <a:off x="3706805" y="3459389"/>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24" name="Rounded Rectangle 27"/>
          <p:cNvSpPr/>
          <p:nvPr/>
        </p:nvSpPr>
        <p:spPr>
          <a:xfrm>
            <a:off x="4946912" y="3370670"/>
            <a:ext cx="295178" cy="22673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26" name="TextBox 25"/>
          <p:cNvSpPr txBox="1"/>
          <p:nvPr/>
        </p:nvSpPr>
        <p:spPr>
          <a:xfrm>
            <a:off x="323528" y="1348124"/>
            <a:ext cx="6243578" cy="646331"/>
          </a:xfrm>
          <a:prstGeom prst="rect">
            <a:avLst/>
          </a:prstGeom>
          <a:noFill/>
        </p:spPr>
        <p:txBody>
          <a:bodyPr wrap="square" rtlCol="0">
            <a:spAutoFit/>
          </a:bodyPr>
          <a:lstStyle/>
          <a:p>
            <a:pPr algn="just"/>
            <a:r>
              <a:rPr lang="en-US" altLang="ko-KR" dirty="0">
                <a:latin typeface="+mj-lt"/>
                <a:cs typeface="Arial" pitchFamily="34" charset="0"/>
              </a:rPr>
              <a:t>RNN </a:t>
            </a:r>
            <a:r>
              <a:rPr lang="en-US" altLang="ko-KR" dirty="0" err="1">
                <a:latin typeface="+mj-lt"/>
                <a:cs typeface="Arial" pitchFamily="34" charset="0"/>
              </a:rPr>
              <a:t>có</a:t>
            </a:r>
            <a:r>
              <a:rPr lang="en-US" altLang="ko-KR" dirty="0">
                <a:latin typeface="+mj-lt"/>
                <a:cs typeface="Arial" pitchFamily="34" charset="0"/>
              </a:rPr>
              <a:t> </a:t>
            </a:r>
            <a:r>
              <a:rPr lang="en-US" altLang="ko-KR" dirty="0" err="1">
                <a:latin typeface="+mj-lt"/>
                <a:cs typeface="Arial" pitchFamily="34" charset="0"/>
              </a:rPr>
              <a:t>thể</a:t>
            </a:r>
            <a:r>
              <a:rPr lang="en-US" altLang="ko-KR" dirty="0">
                <a:latin typeface="+mj-lt"/>
                <a:cs typeface="Arial" pitchFamily="34" charset="0"/>
              </a:rPr>
              <a:t> </a:t>
            </a:r>
            <a:r>
              <a:rPr lang="en-US" altLang="ko-KR" dirty="0" err="1">
                <a:latin typeface="+mj-lt"/>
                <a:cs typeface="Arial" pitchFamily="34" charset="0"/>
              </a:rPr>
              <a:t>coi</a:t>
            </a:r>
            <a:r>
              <a:rPr lang="en-US" altLang="ko-KR" dirty="0">
                <a:latin typeface="+mj-lt"/>
                <a:cs typeface="Arial" pitchFamily="34" charset="0"/>
              </a:rPr>
              <a:t> </a:t>
            </a:r>
            <a:r>
              <a:rPr lang="en-US" altLang="ko-KR" b="1" dirty="0" err="1">
                <a:latin typeface="+mj-lt"/>
                <a:cs typeface="Arial" pitchFamily="34" charset="0"/>
              </a:rPr>
              <a:t>là</a:t>
            </a:r>
            <a:r>
              <a:rPr lang="en-US" altLang="ko-KR" b="1" dirty="0">
                <a:latin typeface="+mj-lt"/>
                <a:cs typeface="Arial" pitchFamily="34" charset="0"/>
              </a:rPr>
              <a:t> </a:t>
            </a:r>
            <a:r>
              <a:rPr lang="en-US" altLang="ko-KR" b="1" dirty="0" err="1">
                <a:latin typeface="+mj-lt"/>
                <a:cs typeface="Arial" pitchFamily="34" charset="0"/>
              </a:rPr>
              <a:t>bản</a:t>
            </a:r>
            <a:r>
              <a:rPr lang="en-US" altLang="ko-KR" b="1" dirty="0">
                <a:latin typeface="+mj-lt"/>
                <a:cs typeface="Arial" pitchFamily="34" charset="0"/>
              </a:rPr>
              <a:t> </a:t>
            </a:r>
            <a:r>
              <a:rPr lang="en-US" altLang="ko-KR" b="1" dirty="0" err="1">
                <a:latin typeface="+mj-lt"/>
                <a:cs typeface="Arial" pitchFamily="34" charset="0"/>
              </a:rPr>
              <a:t>sao</a:t>
            </a:r>
            <a:r>
              <a:rPr lang="en-US" altLang="ko-KR" b="1" dirty="0">
                <a:latin typeface="+mj-lt"/>
                <a:cs typeface="Arial" pitchFamily="34" charset="0"/>
              </a:rPr>
              <a:t> </a:t>
            </a:r>
            <a:r>
              <a:rPr lang="en-US" altLang="ko-KR" b="1" dirty="0" err="1">
                <a:latin typeface="+mj-lt"/>
                <a:cs typeface="Arial" pitchFamily="34" charset="0"/>
              </a:rPr>
              <a:t>của</a:t>
            </a:r>
            <a:r>
              <a:rPr lang="en-US" altLang="ko-KR" b="1" dirty="0">
                <a:latin typeface="+mj-lt"/>
                <a:cs typeface="Arial" pitchFamily="34" charset="0"/>
              </a:rPr>
              <a:t> </a:t>
            </a:r>
            <a:r>
              <a:rPr lang="en-US" altLang="ko-KR" b="1" dirty="0" err="1">
                <a:latin typeface="+mj-lt"/>
                <a:cs typeface="Arial" pitchFamily="34" charset="0"/>
              </a:rPr>
              <a:t>cùng</a:t>
            </a:r>
            <a:r>
              <a:rPr lang="en-US" altLang="ko-KR" b="1" dirty="0">
                <a:latin typeface="+mj-lt"/>
                <a:cs typeface="Arial" pitchFamily="34" charset="0"/>
              </a:rPr>
              <a:t> </a:t>
            </a:r>
            <a:r>
              <a:rPr lang="en-US" altLang="ko-KR" b="1" dirty="0" err="1">
                <a:latin typeface="+mj-lt"/>
                <a:cs typeface="Arial" pitchFamily="34" charset="0"/>
              </a:rPr>
              <a:t>một</a:t>
            </a:r>
            <a:r>
              <a:rPr lang="en-US" altLang="ko-KR" b="1" dirty="0">
                <a:latin typeface="+mj-lt"/>
                <a:cs typeface="Arial" pitchFamily="34" charset="0"/>
              </a:rPr>
              <a:t> </a:t>
            </a:r>
            <a:r>
              <a:rPr lang="en-US" altLang="ko-KR" b="1" dirty="0" err="1">
                <a:latin typeface="+mj-lt"/>
                <a:cs typeface="Arial" pitchFamily="34" charset="0"/>
              </a:rPr>
              <a:t>mạng</a:t>
            </a:r>
            <a:r>
              <a:rPr lang="en-US" altLang="ko-KR" dirty="0">
                <a:latin typeface="+mj-lt"/>
                <a:cs typeface="Arial" pitchFamily="34" charset="0"/>
              </a:rPr>
              <a:t>, </a:t>
            </a:r>
            <a:r>
              <a:rPr lang="en-US" altLang="ko-KR" dirty="0" err="1">
                <a:latin typeface="+mj-lt"/>
                <a:cs typeface="Arial" pitchFamily="34" charset="0"/>
              </a:rPr>
              <a:t>trong</a:t>
            </a:r>
            <a:r>
              <a:rPr lang="en-US" altLang="ko-KR" dirty="0">
                <a:latin typeface="+mj-lt"/>
                <a:cs typeface="Arial" pitchFamily="34" charset="0"/>
              </a:rPr>
              <a:t> </a:t>
            </a:r>
            <a:r>
              <a:rPr lang="en-US" altLang="ko-KR" dirty="0" err="1">
                <a:latin typeface="+mj-lt"/>
                <a:cs typeface="Arial" pitchFamily="34" charset="0"/>
              </a:rPr>
              <a:t>đó</a:t>
            </a:r>
            <a:r>
              <a:rPr lang="en-US" altLang="ko-KR" dirty="0">
                <a:latin typeface="+mj-lt"/>
                <a:cs typeface="Arial" pitchFamily="34" charset="0"/>
              </a:rPr>
              <a:t> </a:t>
            </a:r>
            <a:r>
              <a:rPr lang="en-US" altLang="ko-KR" dirty="0" err="1">
                <a:latin typeface="+mj-lt"/>
                <a:cs typeface="Arial" pitchFamily="34" charset="0"/>
              </a:rPr>
              <a:t>mỗi</a:t>
            </a:r>
            <a:r>
              <a:rPr lang="en-US" altLang="ko-KR" dirty="0">
                <a:latin typeface="+mj-lt"/>
                <a:cs typeface="Arial" pitchFamily="34" charset="0"/>
              </a:rPr>
              <a:t> </a:t>
            </a:r>
            <a:r>
              <a:rPr lang="en-US" altLang="ko-KR" dirty="0" err="1">
                <a:latin typeface="+mj-lt"/>
                <a:cs typeface="Arial" pitchFamily="34" charset="0"/>
              </a:rPr>
              <a:t>đầu</a:t>
            </a:r>
            <a:r>
              <a:rPr lang="en-US" altLang="ko-KR" dirty="0">
                <a:latin typeface="+mj-lt"/>
                <a:cs typeface="Arial" pitchFamily="34" charset="0"/>
              </a:rPr>
              <a:t> ra </a:t>
            </a:r>
            <a:r>
              <a:rPr lang="en-US" altLang="ko-KR" dirty="0" err="1">
                <a:latin typeface="+mj-lt"/>
                <a:cs typeface="Arial" pitchFamily="34" charset="0"/>
              </a:rPr>
              <a:t>của</a:t>
            </a:r>
            <a:r>
              <a:rPr lang="en-US" altLang="ko-KR" dirty="0">
                <a:latin typeface="+mj-lt"/>
                <a:cs typeface="Arial" pitchFamily="34" charset="0"/>
              </a:rPr>
              <a:t> </a:t>
            </a:r>
            <a:r>
              <a:rPr lang="en-US" altLang="ko-KR" dirty="0" err="1">
                <a:latin typeface="+mj-lt"/>
                <a:cs typeface="Arial" pitchFamily="34" charset="0"/>
              </a:rPr>
              <a:t>mạng</a:t>
            </a:r>
            <a:r>
              <a:rPr lang="en-US" altLang="ko-KR" dirty="0">
                <a:latin typeface="+mj-lt"/>
                <a:cs typeface="Arial" pitchFamily="34" charset="0"/>
              </a:rPr>
              <a:t> </a:t>
            </a:r>
            <a:r>
              <a:rPr lang="en-US" altLang="ko-KR" dirty="0" err="1">
                <a:latin typeface="+mj-lt"/>
                <a:cs typeface="Arial" pitchFamily="34" charset="0"/>
              </a:rPr>
              <a:t>này</a:t>
            </a:r>
            <a:r>
              <a:rPr lang="en-US" altLang="ko-KR" dirty="0">
                <a:latin typeface="+mj-lt"/>
                <a:cs typeface="Arial" pitchFamily="34" charset="0"/>
              </a:rPr>
              <a:t> </a:t>
            </a:r>
            <a:r>
              <a:rPr lang="en-US" altLang="ko-KR" dirty="0" err="1">
                <a:latin typeface="+mj-lt"/>
                <a:cs typeface="Arial" pitchFamily="34" charset="0"/>
              </a:rPr>
              <a:t>là</a:t>
            </a:r>
            <a:r>
              <a:rPr lang="en-US" altLang="ko-KR" dirty="0">
                <a:latin typeface="+mj-lt"/>
                <a:cs typeface="Arial" pitchFamily="34" charset="0"/>
              </a:rPr>
              <a:t> </a:t>
            </a:r>
            <a:r>
              <a:rPr lang="en-US" altLang="ko-KR" dirty="0" err="1">
                <a:latin typeface="+mj-lt"/>
                <a:cs typeface="Arial" pitchFamily="34" charset="0"/>
              </a:rPr>
              <a:t>đầu</a:t>
            </a:r>
            <a:r>
              <a:rPr lang="en-US" altLang="ko-KR" dirty="0">
                <a:latin typeface="+mj-lt"/>
                <a:cs typeface="Arial" pitchFamily="34" charset="0"/>
              </a:rPr>
              <a:t> </a:t>
            </a:r>
            <a:r>
              <a:rPr lang="en-US" altLang="ko-KR" dirty="0" err="1">
                <a:latin typeface="+mj-lt"/>
                <a:cs typeface="Arial" pitchFamily="34" charset="0"/>
              </a:rPr>
              <a:t>vào</a:t>
            </a:r>
            <a:r>
              <a:rPr lang="en-US" altLang="ko-KR" dirty="0">
                <a:latin typeface="+mj-lt"/>
                <a:cs typeface="Arial" pitchFamily="34" charset="0"/>
              </a:rPr>
              <a:t> </a:t>
            </a:r>
            <a:r>
              <a:rPr lang="en-US" altLang="ko-KR" dirty="0" err="1">
                <a:latin typeface="+mj-lt"/>
                <a:cs typeface="Arial" pitchFamily="34" charset="0"/>
              </a:rPr>
              <a:t>của</a:t>
            </a:r>
            <a:r>
              <a:rPr lang="en-US" altLang="ko-KR" dirty="0">
                <a:latin typeface="+mj-lt"/>
                <a:cs typeface="Arial" pitchFamily="34" charset="0"/>
              </a:rPr>
              <a:t> </a:t>
            </a:r>
            <a:r>
              <a:rPr lang="en-US" altLang="ko-KR" dirty="0" err="1">
                <a:latin typeface="+mj-lt"/>
                <a:cs typeface="Arial" pitchFamily="34" charset="0"/>
              </a:rPr>
              <a:t>một</a:t>
            </a:r>
            <a:r>
              <a:rPr lang="en-US" altLang="ko-KR" dirty="0">
                <a:latin typeface="+mj-lt"/>
                <a:cs typeface="Arial" pitchFamily="34" charset="0"/>
              </a:rPr>
              <a:t> </a:t>
            </a:r>
            <a:r>
              <a:rPr lang="en-US" altLang="ko-KR" dirty="0" err="1">
                <a:latin typeface="+mj-lt"/>
                <a:cs typeface="Arial" pitchFamily="34" charset="0"/>
              </a:rPr>
              <a:t>mạng</a:t>
            </a:r>
            <a:r>
              <a:rPr lang="en-US" altLang="ko-KR" dirty="0">
                <a:latin typeface="+mj-lt"/>
                <a:cs typeface="Arial" pitchFamily="34" charset="0"/>
              </a:rPr>
              <a:t> </a:t>
            </a:r>
            <a:r>
              <a:rPr lang="en-US" altLang="ko-KR" dirty="0" err="1">
                <a:latin typeface="+mj-lt"/>
                <a:cs typeface="Arial" pitchFamily="34" charset="0"/>
              </a:rPr>
              <a:t>khác</a:t>
            </a:r>
            <a:r>
              <a:rPr lang="en-US" altLang="ko-KR" dirty="0">
                <a:latin typeface="+mj-lt"/>
                <a:cs typeface="Arial" pitchFamily="34" charset="0"/>
              </a:rPr>
              <a:t>.   </a:t>
            </a:r>
            <a:endParaRPr lang="ko-KR" altLang="en-US" dirty="0">
              <a:latin typeface="+mj-lt"/>
              <a:cs typeface="Arial" pitchFamily="34" charset="0"/>
            </a:endParaRPr>
          </a:p>
        </p:txBody>
      </p:sp>
      <p:sp>
        <p:nvSpPr>
          <p:cNvPr id="35" name="TextBox 34"/>
          <p:cNvSpPr txBox="1"/>
          <p:nvPr/>
        </p:nvSpPr>
        <p:spPr>
          <a:xfrm>
            <a:off x="323528" y="2410382"/>
            <a:ext cx="4444584" cy="1477328"/>
          </a:xfrm>
          <a:prstGeom prst="rect">
            <a:avLst/>
          </a:prstGeom>
          <a:noFill/>
        </p:spPr>
        <p:txBody>
          <a:bodyPr wrap="square" rtlCol="0">
            <a:spAutoFit/>
          </a:bodyPr>
          <a:lstStyle/>
          <a:p>
            <a:r>
              <a:rPr lang="en-US" altLang="ko-KR" dirty="0" err="1">
                <a:latin typeface="+mj-lt"/>
                <a:cs typeface="Arial" pitchFamily="34" charset="0"/>
              </a:rPr>
              <a:t>Các</a:t>
            </a:r>
            <a:r>
              <a:rPr lang="en-US" altLang="ko-KR" dirty="0">
                <a:latin typeface="+mj-lt"/>
                <a:cs typeface="Arial" pitchFamily="34" charset="0"/>
              </a:rPr>
              <a:t> </a:t>
            </a:r>
            <a:r>
              <a:rPr lang="en-US" altLang="ko-KR" dirty="0" err="1">
                <a:latin typeface="+mj-lt"/>
                <a:cs typeface="Arial" pitchFamily="34" charset="0"/>
              </a:rPr>
              <a:t>ứng</a:t>
            </a:r>
            <a:r>
              <a:rPr lang="en-US" altLang="ko-KR" dirty="0">
                <a:latin typeface="+mj-lt"/>
                <a:cs typeface="Arial" pitchFamily="34" charset="0"/>
              </a:rPr>
              <a:t> </a:t>
            </a:r>
            <a:r>
              <a:rPr lang="en-US" altLang="ko-KR" dirty="0" err="1">
                <a:latin typeface="+mj-lt"/>
                <a:cs typeface="Arial" pitchFamily="34" charset="0"/>
              </a:rPr>
              <a:t>dụng</a:t>
            </a:r>
            <a:r>
              <a:rPr lang="en-US" altLang="ko-KR" dirty="0">
                <a:latin typeface="+mj-lt"/>
                <a:cs typeface="Arial" pitchFamily="34" charset="0"/>
              </a:rPr>
              <a:t> </a:t>
            </a:r>
            <a:r>
              <a:rPr lang="en-US" altLang="ko-KR" dirty="0" err="1">
                <a:latin typeface="+mj-lt"/>
                <a:cs typeface="Arial" pitchFamily="34" charset="0"/>
              </a:rPr>
              <a:t>của</a:t>
            </a:r>
            <a:r>
              <a:rPr lang="en-US" altLang="ko-KR" dirty="0">
                <a:latin typeface="+mj-lt"/>
                <a:cs typeface="Arial" pitchFamily="34" charset="0"/>
              </a:rPr>
              <a:t> RNN:</a:t>
            </a:r>
          </a:p>
          <a:p>
            <a:pPr marL="171450" indent="-171450">
              <a:buFont typeface="Wingdings" panose="05000000000000000000" pitchFamily="2" charset="2"/>
              <a:buChar char="ü"/>
            </a:pPr>
            <a:r>
              <a:rPr lang="en-US" altLang="ko-KR" dirty="0" err="1">
                <a:latin typeface="+mj-lt"/>
                <a:cs typeface="Arial" pitchFamily="34" charset="0"/>
              </a:rPr>
              <a:t>Mô</a:t>
            </a:r>
            <a:r>
              <a:rPr lang="en-US" altLang="ko-KR" dirty="0">
                <a:latin typeface="+mj-lt"/>
                <a:cs typeface="Arial" pitchFamily="34" charset="0"/>
              </a:rPr>
              <a:t> </a:t>
            </a:r>
            <a:r>
              <a:rPr lang="en-US" altLang="ko-KR" dirty="0" err="1">
                <a:latin typeface="+mj-lt"/>
                <a:cs typeface="Arial" pitchFamily="34" charset="0"/>
              </a:rPr>
              <a:t>hình</a:t>
            </a:r>
            <a:r>
              <a:rPr lang="en-US" altLang="ko-KR" dirty="0">
                <a:latin typeface="+mj-lt"/>
                <a:cs typeface="Arial" pitchFamily="34" charset="0"/>
              </a:rPr>
              <a:t> </a:t>
            </a:r>
            <a:r>
              <a:rPr lang="en-US" altLang="ko-KR" dirty="0" err="1">
                <a:latin typeface="+mj-lt"/>
                <a:cs typeface="Arial" pitchFamily="34" charset="0"/>
              </a:rPr>
              <a:t>ngôn</a:t>
            </a:r>
            <a:r>
              <a:rPr lang="en-US" altLang="ko-KR" dirty="0">
                <a:latin typeface="+mj-lt"/>
                <a:cs typeface="Arial" pitchFamily="34" charset="0"/>
              </a:rPr>
              <a:t> </a:t>
            </a:r>
            <a:r>
              <a:rPr lang="en-US" altLang="ko-KR" dirty="0" err="1">
                <a:latin typeface="+mj-lt"/>
                <a:cs typeface="Arial" pitchFamily="34" charset="0"/>
              </a:rPr>
              <a:t>ngữ</a:t>
            </a:r>
            <a:r>
              <a:rPr lang="en-US" altLang="ko-KR" dirty="0">
                <a:latin typeface="+mj-lt"/>
                <a:cs typeface="Arial" pitchFamily="34" charset="0"/>
              </a:rPr>
              <a:t> </a:t>
            </a:r>
            <a:r>
              <a:rPr lang="en-US" altLang="ko-KR" dirty="0" err="1">
                <a:latin typeface="+mj-lt"/>
                <a:cs typeface="Arial" pitchFamily="34" charset="0"/>
              </a:rPr>
              <a:t>và</a:t>
            </a:r>
            <a:r>
              <a:rPr lang="en-US" altLang="ko-KR" dirty="0">
                <a:latin typeface="+mj-lt"/>
                <a:cs typeface="Arial" pitchFamily="34" charset="0"/>
              </a:rPr>
              <a:t> </a:t>
            </a:r>
            <a:r>
              <a:rPr lang="en-US" altLang="ko-KR" dirty="0" err="1">
                <a:latin typeface="+mj-lt"/>
                <a:cs typeface="Arial" pitchFamily="34" charset="0"/>
              </a:rPr>
              <a:t>phát</a:t>
            </a:r>
            <a:r>
              <a:rPr lang="en-US" altLang="ko-KR" dirty="0">
                <a:latin typeface="+mj-lt"/>
                <a:cs typeface="Arial" pitchFamily="34" charset="0"/>
              </a:rPr>
              <a:t> </a:t>
            </a:r>
            <a:r>
              <a:rPr lang="en-US" altLang="ko-KR" dirty="0" err="1">
                <a:latin typeface="+mj-lt"/>
                <a:cs typeface="Arial" pitchFamily="34" charset="0"/>
              </a:rPr>
              <a:t>sinh</a:t>
            </a:r>
            <a:r>
              <a:rPr lang="en-US" altLang="ko-KR" dirty="0">
                <a:latin typeface="+mj-lt"/>
                <a:cs typeface="Arial" pitchFamily="34" charset="0"/>
              </a:rPr>
              <a:t> </a:t>
            </a:r>
            <a:r>
              <a:rPr lang="en-US" altLang="ko-KR" dirty="0" err="1">
                <a:latin typeface="+mj-lt"/>
                <a:cs typeface="Arial" pitchFamily="34" charset="0"/>
              </a:rPr>
              <a:t>văn</a:t>
            </a:r>
            <a:r>
              <a:rPr lang="en-US" altLang="ko-KR" dirty="0">
                <a:latin typeface="+mj-lt"/>
                <a:cs typeface="Arial" pitchFamily="34" charset="0"/>
              </a:rPr>
              <a:t> </a:t>
            </a:r>
            <a:r>
              <a:rPr lang="en-US" altLang="ko-KR" dirty="0" err="1">
                <a:latin typeface="+mj-lt"/>
                <a:cs typeface="Arial" pitchFamily="34" charset="0"/>
              </a:rPr>
              <a:t>bản</a:t>
            </a:r>
            <a:endParaRPr lang="en-US" altLang="ko-KR" dirty="0">
              <a:latin typeface="+mj-lt"/>
              <a:cs typeface="Arial" pitchFamily="34" charset="0"/>
            </a:endParaRPr>
          </a:p>
          <a:p>
            <a:pPr marL="171450" indent="-171450">
              <a:buFont typeface="Wingdings" panose="05000000000000000000" pitchFamily="2" charset="2"/>
              <a:buChar char="ü"/>
            </a:pPr>
            <a:r>
              <a:rPr lang="en-US" altLang="ko-KR" dirty="0" err="1">
                <a:latin typeface="+mj-lt"/>
                <a:cs typeface="Arial" pitchFamily="34" charset="0"/>
              </a:rPr>
              <a:t>Dịch</a:t>
            </a:r>
            <a:r>
              <a:rPr lang="en-US" altLang="ko-KR" dirty="0">
                <a:latin typeface="+mj-lt"/>
                <a:cs typeface="Arial" pitchFamily="34" charset="0"/>
              </a:rPr>
              <a:t> </a:t>
            </a:r>
            <a:r>
              <a:rPr lang="en-US" altLang="ko-KR" dirty="0" err="1">
                <a:latin typeface="+mj-lt"/>
                <a:cs typeface="Arial" pitchFamily="34" charset="0"/>
              </a:rPr>
              <a:t>máy</a:t>
            </a:r>
            <a:endParaRPr lang="en-US" altLang="ko-KR" dirty="0">
              <a:latin typeface="+mj-lt"/>
              <a:cs typeface="Arial" pitchFamily="34" charset="0"/>
            </a:endParaRPr>
          </a:p>
          <a:p>
            <a:pPr marL="171450" indent="-171450">
              <a:buFont typeface="Wingdings" panose="05000000000000000000" pitchFamily="2" charset="2"/>
              <a:buChar char="ü"/>
            </a:pPr>
            <a:r>
              <a:rPr lang="en-US" altLang="ko-KR" dirty="0" err="1">
                <a:latin typeface="+mj-lt"/>
                <a:cs typeface="Arial" pitchFamily="34" charset="0"/>
              </a:rPr>
              <a:t>Nhận</a:t>
            </a:r>
            <a:r>
              <a:rPr lang="en-US" altLang="ko-KR" dirty="0">
                <a:latin typeface="+mj-lt"/>
                <a:cs typeface="Arial" pitchFamily="34" charset="0"/>
              </a:rPr>
              <a:t> </a:t>
            </a:r>
            <a:r>
              <a:rPr lang="en-US" altLang="ko-KR" dirty="0" err="1">
                <a:latin typeface="+mj-lt"/>
                <a:cs typeface="Arial" pitchFamily="34" charset="0"/>
              </a:rPr>
              <a:t>diện</a:t>
            </a:r>
            <a:r>
              <a:rPr lang="en-US" altLang="ko-KR" dirty="0">
                <a:latin typeface="+mj-lt"/>
                <a:cs typeface="Arial" pitchFamily="34" charset="0"/>
              </a:rPr>
              <a:t> </a:t>
            </a:r>
            <a:r>
              <a:rPr lang="en-US" altLang="ko-KR" dirty="0" err="1">
                <a:latin typeface="+mj-lt"/>
                <a:cs typeface="Arial" pitchFamily="34" charset="0"/>
              </a:rPr>
              <a:t>giọng</a:t>
            </a:r>
            <a:r>
              <a:rPr lang="en-US" altLang="ko-KR" dirty="0">
                <a:latin typeface="+mj-lt"/>
                <a:cs typeface="Arial" pitchFamily="34" charset="0"/>
              </a:rPr>
              <a:t> </a:t>
            </a:r>
            <a:r>
              <a:rPr lang="en-US" altLang="ko-KR" dirty="0" err="1">
                <a:latin typeface="+mj-lt"/>
                <a:cs typeface="Arial" pitchFamily="34" charset="0"/>
              </a:rPr>
              <a:t>nói</a:t>
            </a:r>
            <a:endParaRPr lang="en-US" altLang="ko-KR" dirty="0">
              <a:latin typeface="+mj-lt"/>
              <a:cs typeface="Arial" pitchFamily="34" charset="0"/>
            </a:endParaRPr>
          </a:p>
          <a:p>
            <a:pPr marL="171450" indent="-171450">
              <a:buFont typeface="Wingdings" panose="05000000000000000000" pitchFamily="2" charset="2"/>
              <a:buChar char="ü"/>
            </a:pPr>
            <a:r>
              <a:rPr lang="en-US" altLang="ko-KR" dirty="0" err="1">
                <a:latin typeface="+mj-lt"/>
                <a:cs typeface="Arial" pitchFamily="34" charset="0"/>
              </a:rPr>
              <a:t>Mô</a:t>
            </a:r>
            <a:r>
              <a:rPr lang="en-US" altLang="ko-KR" dirty="0">
                <a:latin typeface="+mj-lt"/>
                <a:cs typeface="Arial" pitchFamily="34" charset="0"/>
              </a:rPr>
              <a:t> </a:t>
            </a:r>
            <a:r>
              <a:rPr lang="en-US" altLang="ko-KR" dirty="0" err="1">
                <a:latin typeface="+mj-lt"/>
                <a:cs typeface="Arial" pitchFamily="34" charset="0"/>
              </a:rPr>
              <a:t>tả</a:t>
            </a:r>
            <a:r>
              <a:rPr lang="en-US" altLang="ko-KR" dirty="0">
                <a:latin typeface="+mj-lt"/>
                <a:cs typeface="Arial" pitchFamily="34" charset="0"/>
              </a:rPr>
              <a:t> </a:t>
            </a:r>
            <a:r>
              <a:rPr lang="en-US" altLang="ko-KR" dirty="0" err="1">
                <a:latin typeface="+mj-lt"/>
                <a:cs typeface="Arial" pitchFamily="34" charset="0"/>
              </a:rPr>
              <a:t>hình</a:t>
            </a:r>
            <a:r>
              <a:rPr lang="en-US" altLang="ko-KR" dirty="0">
                <a:latin typeface="+mj-lt"/>
                <a:cs typeface="Arial" pitchFamily="34" charset="0"/>
              </a:rPr>
              <a:t> </a:t>
            </a:r>
            <a:r>
              <a:rPr lang="en-US" altLang="ko-KR" dirty="0" err="1">
                <a:latin typeface="+mj-lt"/>
                <a:cs typeface="Arial" pitchFamily="34" charset="0"/>
              </a:rPr>
              <a:t>ảnh</a:t>
            </a:r>
            <a:endParaRPr lang="ko-KR" altLang="en-US" dirty="0">
              <a:latin typeface="+mj-lt"/>
              <a:cs typeface="Arial" pitchFamily="34" charset="0"/>
            </a:endParaRPr>
          </a:p>
        </p:txBody>
      </p:sp>
      <p:sp>
        <p:nvSpPr>
          <p:cNvPr id="6" name="Oval 5">
            <a:extLst>
              <a:ext uri="{FF2B5EF4-FFF2-40B4-BE49-F238E27FC236}">
                <a16:creationId xmlns:a16="http://schemas.microsoft.com/office/drawing/2014/main" id="{802A62EC-9BA4-4F48-80B3-7CB994FC6568}"/>
              </a:ext>
            </a:extLst>
          </p:cNvPr>
          <p:cNvSpPr/>
          <p:nvPr/>
        </p:nvSpPr>
        <p:spPr>
          <a:xfrm>
            <a:off x="6745906" y="1214148"/>
            <a:ext cx="1282726" cy="718387"/>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latin typeface="+mj-lt"/>
              </a:rPr>
              <a:t>Output</a:t>
            </a:r>
            <a:endParaRPr lang="vi-VN" dirty="0">
              <a:solidFill>
                <a:schemeClr val="tx1"/>
              </a:solidFill>
              <a:latin typeface="+mj-lt"/>
            </a:endParaRPr>
          </a:p>
        </p:txBody>
      </p:sp>
      <p:sp>
        <p:nvSpPr>
          <p:cNvPr id="37" name="Rectangle: Rounded Corners 36">
            <a:extLst>
              <a:ext uri="{FF2B5EF4-FFF2-40B4-BE49-F238E27FC236}">
                <a16:creationId xmlns:a16="http://schemas.microsoft.com/office/drawing/2014/main" id="{0CA4AA42-9F08-40DA-A449-E4ADFB84A45D}"/>
              </a:ext>
            </a:extLst>
          </p:cNvPr>
          <p:cNvSpPr/>
          <p:nvPr/>
        </p:nvSpPr>
        <p:spPr>
          <a:xfrm>
            <a:off x="6732240" y="2571750"/>
            <a:ext cx="1296144" cy="504056"/>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solidFill>
                  <a:schemeClr val="tx1"/>
                </a:solidFill>
                <a:latin typeface="+mj-lt"/>
              </a:rPr>
              <a:t>A</a:t>
            </a:r>
            <a:endParaRPr lang="vi-VN">
              <a:solidFill>
                <a:schemeClr val="tx1"/>
              </a:solidFill>
              <a:latin typeface="+mj-lt"/>
            </a:endParaRPr>
          </a:p>
        </p:txBody>
      </p:sp>
      <p:sp>
        <p:nvSpPr>
          <p:cNvPr id="38" name="Oval 37">
            <a:extLst>
              <a:ext uri="{FF2B5EF4-FFF2-40B4-BE49-F238E27FC236}">
                <a16:creationId xmlns:a16="http://schemas.microsoft.com/office/drawing/2014/main" id="{3DB81B78-9070-452E-A753-4282C43AED27}"/>
              </a:ext>
            </a:extLst>
          </p:cNvPr>
          <p:cNvSpPr/>
          <p:nvPr/>
        </p:nvSpPr>
        <p:spPr>
          <a:xfrm>
            <a:off x="6745906" y="3720411"/>
            <a:ext cx="1282726" cy="718387"/>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solidFill>
                  <a:schemeClr val="tx1"/>
                </a:solidFill>
                <a:latin typeface="+mj-lt"/>
              </a:rPr>
              <a:t>Input</a:t>
            </a:r>
            <a:endParaRPr lang="vi-VN">
              <a:solidFill>
                <a:schemeClr val="tx1"/>
              </a:solidFill>
              <a:latin typeface="+mj-lt"/>
            </a:endParaRPr>
          </a:p>
        </p:txBody>
      </p:sp>
      <p:cxnSp>
        <p:nvCxnSpPr>
          <p:cNvPr id="40" name="Straight Arrow Connector 39">
            <a:extLst>
              <a:ext uri="{FF2B5EF4-FFF2-40B4-BE49-F238E27FC236}">
                <a16:creationId xmlns:a16="http://schemas.microsoft.com/office/drawing/2014/main" id="{E72559B7-3701-4BD1-8D0F-8B6B240CD63B}"/>
              </a:ext>
            </a:extLst>
          </p:cNvPr>
          <p:cNvCxnSpPr>
            <a:stCxn id="38" idx="0"/>
            <a:endCxn id="37" idx="2"/>
          </p:cNvCxnSpPr>
          <p:nvPr/>
        </p:nvCxnSpPr>
        <p:spPr>
          <a:xfrm flipH="1" flipV="1">
            <a:off x="7380312" y="3075806"/>
            <a:ext cx="6957" cy="6446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4965525-09BD-4F97-8D3A-3607DF20FFA3}"/>
              </a:ext>
            </a:extLst>
          </p:cNvPr>
          <p:cNvCxnSpPr>
            <a:stCxn id="37" idx="0"/>
            <a:endCxn id="6" idx="4"/>
          </p:cNvCxnSpPr>
          <p:nvPr/>
        </p:nvCxnSpPr>
        <p:spPr>
          <a:xfrm flipV="1">
            <a:off x="7380312" y="1932535"/>
            <a:ext cx="6957" cy="6392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2C005A11-DA76-4622-A3EE-DF2371E474F8}"/>
              </a:ext>
            </a:extLst>
          </p:cNvPr>
          <p:cNvCxnSpPr>
            <a:stCxn id="37" idx="3"/>
          </p:cNvCxnSpPr>
          <p:nvPr/>
        </p:nvCxnSpPr>
        <p:spPr>
          <a:xfrm flipH="1" flipV="1">
            <a:off x="7380312" y="2291733"/>
            <a:ext cx="648072" cy="532045"/>
          </a:xfrm>
          <a:prstGeom prst="bentConnector3">
            <a:avLst>
              <a:gd name="adj1" fmla="val -35274"/>
            </a:avLst>
          </a:prstGeom>
          <a:ln w="38100"/>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61B22330-3ACD-44EA-A33C-C8ECD6F0A30B}"/>
              </a:ext>
            </a:extLst>
          </p:cNvPr>
          <p:cNvCxnSpPr>
            <a:cxnSpLocks/>
            <a:endCxn id="37" idx="1"/>
          </p:cNvCxnSpPr>
          <p:nvPr/>
        </p:nvCxnSpPr>
        <p:spPr>
          <a:xfrm rot="10800000" flipV="1">
            <a:off x="6732240" y="2291730"/>
            <a:ext cx="648072" cy="532048"/>
          </a:xfrm>
          <a:prstGeom prst="bentConnector3">
            <a:avLst>
              <a:gd name="adj1" fmla="val 13527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75D7333-E9A4-40E5-9A5F-DB2303B5D01B}"/>
              </a:ext>
            </a:extLst>
          </p:cNvPr>
          <p:cNvSpPr txBox="1"/>
          <p:nvPr/>
        </p:nvSpPr>
        <p:spPr>
          <a:xfrm>
            <a:off x="6660232" y="4560972"/>
            <a:ext cx="1800200" cy="338554"/>
          </a:xfrm>
          <a:prstGeom prst="rect">
            <a:avLst/>
          </a:prstGeom>
          <a:noFill/>
        </p:spPr>
        <p:txBody>
          <a:bodyPr wrap="square" rtlCol="0">
            <a:spAutoFit/>
          </a:bodyPr>
          <a:lstStyle/>
          <a:p>
            <a:r>
              <a:rPr lang="en-US" sz="1600" dirty="0" err="1">
                <a:latin typeface="+mj-lt"/>
              </a:rPr>
              <a:t>Một</a:t>
            </a:r>
            <a:r>
              <a:rPr lang="en-US" sz="1600" dirty="0">
                <a:latin typeface="+mj-lt"/>
              </a:rPr>
              <a:t> </a:t>
            </a:r>
            <a:r>
              <a:rPr lang="en-US" sz="1600" dirty="0" err="1">
                <a:latin typeface="+mj-lt"/>
              </a:rPr>
              <a:t>đoạn</a:t>
            </a:r>
            <a:r>
              <a:rPr lang="en-US" sz="1600" dirty="0">
                <a:latin typeface="+mj-lt"/>
              </a:rPr>
              <a:t> RNN</a:t>
            </a:r>
            <a:endParaRPr lang="vi-VN" sz="1600" dirty="0">
              <a:latin typeface="+mj-lt"/>
            </a:endParaRPr>
          </a:p>
        </p:txBody>
      </p:sp>
      <p:sp>
        <p:nvSpPr>
          <p:cNvPr id="60" name="TextBox 59">
            <a:extLst>
              <a:ext uri="{FF2B5EF4-FFF2-40B4-BE49-F238E27FC236}">
                <a16:creationId xmlns:a16="http://schemas.microsoft.com/office/drawing/2014/main" id="{52A82D15-2002-4650-855E-3AD7E4CFD7B6}"/>
              </a:ext>
            </a:extLst>
          </p:cNvPr>
          <p:cNvSpPr txBox="1"/>
          <p:nvPr/>
        </p:nvSpPr>
        <p:spPr>
          <a:xfrm>
            <a:off x="6420906" y="1932535"/>
            <a:ext cx="780606" cy="338554"/>
          </a:xfrm>
          <a:prstGeom prst="rect">
            <a:avLst/>
          </a:prstGeom>
          <a:noFill/>
        </p:spPr>
        <p:txBody>
          <a:bodyPr wrap="square" rtlCol="0">
            <a:spAutoFit/>
          </a:bodyPr>
          <a:lstStyle/>
          <a:p>
            <a:r>
              <a:rPr lang="en-US" sz="1600">
                <a:latin typeface="+mj-lt"/>
              </a:rPr>
              <a:t>Loops</a:t>
            </a:r>
            <a:endParaRPr lang="vi-VN" sz="1600">
              <a:latin typeface="+mj-lt"/>
            </a:endParaRPr>
          </a:p>
        </p:txBody>
      </p:sp>
      <p:sp>
        <p:nvSpPr>
          <p:cNvPr id="19" name="Slide Number Placeholder 2">
            <a:extLst>
              <a:ext uri="{FF2B5EF4-FFF2-40B4-BE49-F238E27FC236}">
                <a16:creationId xmlns:a16="http://schemas.microsoft.com/office/drawing/2014/main" id="{F2E9C8E4-CE08-45D1-9C57-98EA5CABC7EB}"/>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15</a:t>
            </a:fld>
            <a:endParaRPr lang="vi-VN" sz="1400" dirty="0">
              <a:latin typeface="+mj-lt"/>
            </a:endParaRPr>
          </a:p>
        </p:txBody>
      </p:sp>
    </p:spTree>
    <p:extLst>
      <p:ext uri="{BB962C8B-B14F-4D97-AF65-F5344CB8AC3E}">
        <p14:creationId xmlns:p14="http://schemas.microsoft.com/office/powerpoint/2010/main" val="8228632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300"/>
                                        <p:tgtEl>
                                          <p:spTgt spid="35"/>
                                        </p:tgtEl>
                                      </p:cBhvr>
                                    </p:animEffect>
                                    <p:anim calcmode="lin" valueType="num">
                                      <p:cBhvr>
                                        <p:cTn id="30" dur="300" fill="hold"/>
                                        <p:tgtEl>
                                          <p:spTgt spid="35"/>
                                        </p:tgtEl>
                                        <p:attrNameLst>
                                          <p:attrName>ppt_x</p:attrName>
                                        </p:attrNameLst>
                                      </p:cBhvr>
                                      <p:tavLst>
                                        <p:tav tm="0">
                                          <p:val>
                                            <p:strVal val="#ppt_x"/>
                                          </p:val>
                                        </p:tav>
                                        <p:tav tm="100000">
                                          <p:val>
                                            <p:strVal val="#ppt_x"/>
                                          </p:val>
                                        </p:tav>
                                      </p:tavLst>
                                    </p:anim>
                                    <p:anim calcmode="lin" valueType="num">
                                      <p:cBhvr>
                                        <p:cTn id="31" dur="3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p:bldP spid="6" grpId="0" animBg="1"/>
      <p:bldP spid="37" grpId="0" animBg="1"/>
      <p:bldP spid="38" grpId="0" animBg="1"/>
      <p:bldP spid="57" grpId="0"/>
      <p:bldP spid="60"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Mạng</a:t>
            </a:r>
            <a:r>
              <a:rPr lang="en-US" altLang="ko-KR" sz="1600" dirty="0">
                <a:latin typeface="+mj-lt"/>
              </a:rPr>
              <a:t> n</a:t>
            </a:r>
            <a:r>
              <a:rPr lang="vi-VN" altLang="ko-KR" sz="1600" dirty="0">
                <a:latin typeface="+mj-lt"/>
              </a:rPr>
              <a:t>ơ</a:t>
            </a:r>
            <a:r>
              <a:rPr lang="en-US" altLang="ko-KR" sz="1600" dirty="0">
                <a:latin typeface="+mj-lt"/>
              </a:rPr>
              <a:t>-</a:t>
            </a:r>
            <a:r>
              <a:rPr lang="en-US" altLang="ko-KR" sz="1600" dirty="0" err="1">
                <a:latin typeface="+mj-lt"/>
              </a:rPr>
              <a:t>ron</a:t>
            </a:r>
            <a:r>
              <a:rPr lang="en-US" altLang="ko-KR" sz="1600" dirty="0">
                <a:latin typeface="+mj-lt"/>
              </a:rPr>
              <a:t> </a:t>
            </a:r>
            <a:r>
              <a:rPr lang="en-US" altLang="ko-KR" sz="1600" dirty="0" err="1">
                <a:latin typeface="+mj-lt"/>
              </a:rPr>
              <a:t>hồi</a:t>
            </a:r>
            <a:r>
              <a:rPr lang="en-US" altLang="ko-KR" sz="1600" dirty="0">
                <a:latin typeface="+mj-lt"/>
              </a:rPr>
              <a:t> </a:t>
            </a:r>
            <a:r>
              <a:rPr lang="en-US" altLang="ko-KR" sz="1600" dirty="0" err="1">
                <a:latin typeface="+mj-lt"/>
              </a:rPr>
              <a:t>quy</a:t>
            </a:r>
            <a:r>
              <a:rPr lang="en-US" altLang="ko-KR" sz="1600" dirty="0">
                <a:latin typeface="+mj-lt"/>
              </a:rPr>
              <a:t> (Recurrent Neural Network - RNN)</a:t>
            </a:r>
            <a:endParaRPr lang="ko-KR" altLang="en-US" sz="1600" dirty="0">
              <a:latin typeface="+mj-lt"/>
            </a:endParaRPr>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2" name="TextBox 11">
            <a:extLst>
              <a:ext uri="{FF2B5EF4-FFF2-40B4-BE49-F238E27FC236}">
                <a16:creationId xmlns:a16="http://schemas.microsoft.com/office/drawing/2014/main" id="{75FB4FFB-8B5B-46EC-BCCD-D374C30CA10F}"/>
              </a:ext>
            </a:extLst>
          </p:cNvPr>
          <p:cNvSpPr txBox="1"/>
          <p:nvPr/>
        </p:nvSpPr>
        <p:spPr>
          <a:xfrm>
            <a:off x="1635728" y="1342910"/>
            <a:ext cx="6968720" cy="369332"/>
          </a:xfrm>
          <a:prstGeom prst="rect">
            <a:avLst/>
          </a:prstGeom>
          <a:noFill/>
        </p:spPr>
        <p:txBody>
          <a:bodyPr wrap="square" rtlCol="0">
            <a:spAutoFit/>
          </a:bodyPr>
          <a:lstStyle/>
          <a:p>
            <a:r>
              <a:rPr lang="en-US" dirty="0">
                <a:latin typeface="+mj-lt"/>
              </a:rPr>
              <a:t>“</a:t>
            </a:r>
            <a:r>
              <a:rPr lang="vi-VN" dirty="0">
                <a:latin typeface="+mj-lt"/>
              </a:rPr>
              <a:t>Running Man là chương trình </a:t>
            </a:r>
            <a:r>
              <a:rPr lang="vi-VN" dirty="0">
                <a:solidFill>
                  <a:schemeClr val="accent5"/>
                </a:solidFill>
                <a:latin typeface="+mj-lt"/>
              </a:rPr>
              <a:t>Hàn Quốc</a:t>
            </a:r>
            <a:r>
              <a:rPr lang="en-US" dirty="0">
                <a:latin typeface="+mj-lt"/>
              </a:rPr>
              <a:t>.</a:t>
            </a:r>
            <a:endParaRPr lang="vi-VN" dirty="0">
              <a:latin typeface="+mj-lt"/>
            </a:endParaRPr>
          </a:p>
        </p:txBody>
      </p:sp>
      <p:sp>
        <p:nvSpPr>
          <p:cNvPr id="15" name="TextBox 14">
            <a:extLst>
              <a:ext uri="{FF2B5EF4-FFF2-40B4-BE49-F238E27FC236}">
                <a16:creationId xmlns:a16="http://schemas.microsoft.com/office/drawing/2014/main" id="{E69A7A30-3573-4EAC-A5C6-AF62D3654823}"/>
              </a:ext>
            </a:extLst>
          </p:cNvPr>
          <p:cNvSpPr txBox="1"/>
          <p:nvPr/>
        </p:nvSpPr>
        <p:spPr>
          <a:xfrm>
            <a:off x="1635728" y="2105421"/>
            <a:ext cx="7112736" cy="369332"/>
          </a:xfrm>
          <a:prstGeom prst="rect">
            <a:avLst/>
          </a:prstGeom>
          <a:noFill/>
        </p:spPr>
        <p:txBody>
          <a:bodyPr wrap="square" rtlCol="0">
            <a:spAutoFit/>
          </a:bodyPr>
          <a:lstStyle/>
          <a:p>
            <a:r>
              <a:rPr lang="en-US" dirty="0">
                <a:latin typeface="+mj-lt"/>
              </a:rPr>
              <a:t>“</a:t>
            </a:r>
            <a:r>
              <a:rPr lang="en-US" dirty="0" err="1">
                <a:latin typeface="+mj-lt"/>
              </a:rPr>
              <a:t>Tôi</a:t>
            </a:r>
            <a:r>
              <a:rPr lang="en-US" dirty="0">
                <a:latin typeface="+mj-lt"/>
              </a:rPr>
              <a:t> ở </a:t>
            </a:r>
            <a:r>
              <a:rPr lang="en-US" dirty="0" err="1">
                <a:latin typeface="+mj-lt"/>
              </a:rPr>
              <a:t>Việt</a:t>
            </a:r>
            <a:r>
              <a:rPr lang="en-US" dirty="0">
                <a:latin typeface="+mj-lt"/>
              </a:rPr>
              <a:t> Nam. </a:t>
            </a:r>
            <a:r>
              <a:rPr lang="en-US" dirty="0" err="1">
                <a:latin typeface="+mj-lt"/>
              </a:rPr>
              <a:t>Tôi</a:t>
            </a:r>
            <a:r>
              <a:rPr lang="en-US" dirty="0">
                <a:latin typeface="+mj-lt"/>
              </a:rPr>
              <a:t> </a:t>
            </a:r>
            <a:r>
              <a:rPr lang="en-US" dirty="0" err="1">
                <a:latin typeface="+mj-lt"/>
              </a:rPr>
              <a:t>là</a:t>
            </a:r>
            <a:r>
              <a:rPr lang="en-US" dirty="0">
                <a:latin typeface="+mj-lt"/>
              </a:rPr>
              <a:t> </a:t>
            </a:r>
            <a:r>
              <a:rPr lang="en-US" dirty="0" err="1">
                <a:latin typeface="+mj-lt"/>
              </a:rPr>
              <a:t>sinh</a:t>
            </a:r>
            <a:r>
              <a:rPr lang="en-US" dirty="0">
                <a:latin typeface="+mj-lt"/>
              </a:rPr>
              <a:t> </a:t>
            </a:r>
            <a:r>
              <a:rPr lang="en-US" dirty="0" err="1">
                <a:latin typeface="+mj-lt"/>
              </a:rPr>
              <a:t>viên</a:t>
            </a:r>
            <a:r>
              <a:rPr lang="en-US" dirty="0">
                <a:latin typeface="+mj-lt"/>
              </a:rPr>
              <a:t> </a:t>
            </a:r>
            <a:r>
              <a:rPr lang="en-US" dirty="0" err="1">
                <a:latin typeface="+mj-lt"/>
              </a:rPr>
              <a:t>Đại</a:t>
            </a:r>
            <a:r>
              <a:rPr lang="en-US" dirty="0">
                <a:latin typeface="+mj-lt"/>
              </a:rPr>
              <a:t> </a:t>
            </a:r>
            <a:r>
              <a:rPr lang="en-US" dirty="0" err="1">
                <a:latin typeface="+mj-lt"/>
              </a:rPr>
              <a:t>học</a:t>
            </a:r>
            <a:r>
              <a:rPr lang="en-US" dirty="0">
                <a:latin typeface="+mj-lt"/>
              </a:rPr>
              <a:t> </a:t>
            </a:r>
            <a:r>
              <a:rPr lang="en-US" dirty="0" err="1">
                <a:latin typeface="+mj-lt"/>
              </a:rPr>
              <a:t>Cần</a:t>
            </a:r>
            <a:r>
              <a:rPr lang="en-US" dirty="0">
                <a:latin typeface="+mj-lt"/>
              </a:rPr>
              <a:t> Th</a:t>
            </a:r>
            <a:r>
              <a:rPr lang="vi-VN" dirty="0">
                <a:latin typeface="+mj-lt"/>
              </a:rPr>
              <a:t>ơ</a:t>
            </a:r>
            <a:r>
              <a:rPr lang="en-US" dirty="0">
                <a:latin typeface="+mj-lt"/>
              </a:rPr>
              <a:t>. </a:t>
            </a:r>
            <a:r>
              <a:rPr lang="en-US" dirty="0" err="1">
                <a:latin typeface="+mj-lt"/>
              </a:rPr>
              <a:t>Tôi</a:t>
            </a:r>
            <a:r>
              <a:rPr lang="en-US" dirty="0">
                <a:latin typeface="+mj-lt"/>
              </a:rPr>
              <a:t> </a:t>
            </a:r>
            <a:r>
              <a:rPr lang="en-US" dirty="0" err="1">
                <a:latin typeface="+mj-lt"/>
              </a:rPr>
              <a:t>nói</a:t>
            </a:r>
            <a:r>
              <a:rPr lang="en-US" dirty="0">
                <a:latin typeface="+mj-lt"/>
              </a:rPr>
              <a:t> </a:t>
            </a:r>
            <a:r>
              <a:rPr lang="en-US" dirty="0" err="1">
                <a:solidFill>
                  <a:schemeClr val="accent5"/>
                </a:solidFill>
                <a:latin typeface="+mj-lt"/>
              </a:rPr>
              <a:t>tiếng</a:t>
            </a:r>
            <a:r>
              <a:rPr lang="en-US" dirty="0">
                <a:solidFill>
                  <a:schemeClr val="accent5"/>
                </a:solidFill>
                <a:latin typeface="+mj-lt"/>
              </a:rPr>
              <a:t> </a:t>
            </a:r>
            <a:r>
              <a:rPr lang="en-US" dirty="0" err="1">
                <a:solidFill>
                  <a:schemeClr val="accent5"/>
                </a:solidFill>
                <a:latin typeface="+mj-lt"/>
              </a:rPr>
              <a:t>Việt</a:t>
            </a:r>
            <a:r>
              <a:rPr lang="en-US" dirty="0">
                <a:latin typeface="+mj-lt"/>
              </a:rPr>
              <a:t>”</a:t>
            </a:r>
            <a:endParaRPr lang="vi-VN" dirty="0">
              <a:latin typeface="+mj-lt"/>
            </a:endParaRPr>
          </a:p>
        </p:txBody>
      </p:sp>
      <p:sp>
        <p:nvSpPr>
          <p:cNvPr id="16" name="TextBox 15">
            <a:extLst>
              <a:ext uri="{FF2B5EF4-FFF2-40B4-BE49-F238E27FC236}">
                <a16:creationId xmlns:a16="http://schemas.microsoft.com/office/drawing/2014/main" id="{C7651B97-4AF3-427D-A6B5-C705C494DED8}"/>
              </a:ext>
            </a:extLst>
          </p:cNvPr>
          <p:cNvSpPr txBox="1"/>
          <p:nvPr/>
        </p:nvSpPr>
        <p:spPr>
          <a:xfrm>
            <a:off x="1635728" y="3174465"/>
            <a:ext cx="7416824" cy="369332"/>
          </a:xfrm>
          <a:prstGeom prst="rect">
            <a:avLst/>
          </a:prstGeom>
          <a:noFill/>
        </p:spPr>
        <p:txBody>
          <a:bodyPr wrap="square" rtlCol="0">
            <a:spAutoFit/>
          </a:bodyPr>
          <a:lstStyle/>
          <a:p>
            <a:r>
              <a:rPr lang="en-US" dirty="0">
                <a:latin typeface="+mj-lt"/>
              </a:rPr>
              <a:t>RNN </a:t>
            </a:r>
            <a:r>
              <a:rPr lang="en-US" dirty="0" err="1">
                <a:latin typeface="+mj-lt"/>
              </a:rPr>
              <a:t>gặp</a:t>
            </a:r>
            <a:r>
              <a:rPr lang="en-US" dirty="0">
                <a:latin typeface="+mj-lt"/>
              </a:rPr>
              <a:t> </a:t>
            </a:r>
            <a:r>
              <a:rPr lang="en-US" dirty="0" err="1">
                <a:latin typeface="+mj-lt"/>
              </a:rPr>
              <a:t>khó</a:t>
            </a:r>
            <a:r>
              <a:rPr lang="en-US" dirty="0">
                <a:latin typeface="+mj-lt"/>
              </a:rPr>
              <a:t> </a:t>
            </a:r>
            <a:r>
              <a:rPr lang="en-US" dirty="0" err="1">
                <a:latin typeface="+mj-lt"/>
              </a:rPr>
              <a:t>khăn</a:t>
            </a:r>
            <a:r>
              <a:rPr lang="en-US" dirty="0">
                <a:latin typeface="+mj-lt"/>
              </a:rPr>
              <a:t> </a:t>
            </a:r>
            <a:r>
              <a:rPr lang="en-US" dirty="0" err="1">
                <a:latin typeface="+mj-lt"/>
              </a:rPr>
              <a:t>trong</a:t>
            </a:r>
            <a:r>
              <a:rPr lang="en-US" dirty="0">
                <a:latin typeface="+mj-lt"/>
              </a:rPr>
              <a:t> </a:t>
            </a:r>
            <a:r>
              <a:rPr lang="en-US" dirty="0" err="1">
                <a:latin typeface="+mj-lt"/>
              </a:rPr>
              <a:t>việc</a:t>
            </a:r>
            <a:r>
              <a:rPr lang="en-US" dirty="0">
                <a:latin typeface="+mj-lt"/>
              </a:rPr>
              <a:t> </a:t>
            </a:r>
            <a:r>
              <a:rPr lang="en-US" dirty="0" err="1">
                <a:latin typeface="+mj-lt"/>
              </a:rPr>
              <a:t>học</a:t>
            </a:r>
            <a:r>
              <a:rPr lang="en-US" dirty="0">
                <a:latin typeface="+mj-lt"/>
              </a:rPr>
              <a:t> </a:t>
            </a:r>
            <a:r>
              <a:rPr lang="en-US" dirty="0" err="1">
                <a:latin typeface="+mj-lt"/>
              </a:rPr>
              <a:t>và</a:t>
            </a:r>
            <a:r>
              <a:rPr lang="en-US" dirty="0">
                <a:latin typeface="+mj-lt"/>
              </a:rPr>
              <a:t> </a:t>
            </a:r>
            <a:r>
              <a:rPr lang="en-US" dirty="0" err="1">
                <a:latin typeface="+mj-lt"/>
              </a:rPr>
              <a:t>nhớ</a:t>
            </a:r>
            <a:r>
              <a:rPr lang="en-US" dirty="0">
                <a:latin typeface="+mj-lt"/>
              </a:rPr>
              <a:t> </a:t>
            </a:r>
            <a:r>
              <a:rPr lang="en-US" dirty="0" err="1">
                <a:latin typeface="+mj-lt"/>
              </a:rPr>
              <a:t>khi</a:t>
            </a:r>
            <a:r>
              <a:rPr lang="en-US" dirty="0">
                <a:latin typeface="+mj-lt"/>
              </a:rPr>
              <a:t> </a:t>
            </a:r>
            <a:r>
              <a:rPr lang="en-US" dirty="0" err="1">
                <a:latin typeface="+mj-lt"/>
              </a:rPr>
              <a:t>khoảng</a:t>
            </a:r>
            <a:r>
              <a:rPr lang="en-US" dirty="0">
                <a:latin typeface="+mj-lt"/>
              </a:rPr>
              <a:t> </a:t>
            </a:r>
            <a:r>
              <a:rPr lang="en-US" dirty="0" err="1">
                <a:latin typeface="+mj-lt"/>
              </a:rPr>
              <a:t>cách</a:t>
            </a:r>
            <a:r>
              <a:rPr lang="en-US" dirty="0">
                <a:latin typeface="+mj-lt"/>
              </a:rPr>
              <a:t> </a:t>
            </a:r>
            <a:r>
              <a:rPr lang="en-US" dirty="0" err="1">
                <a:latin typeface="+mj-lt"/>
              </a:rPr>
              <a:t>thông</a:t>
            </a:r>
            <a:r>
              <a:rPr lang="en-US" dirty="0">
                <a:latin typeface="+mj-lt"/>
              </a:rPr>
              <a:t> tin </a:t>
            </a:r>
            <a:r>
              <a:rPr lang="en-US" dirty="0" err="1">
                <a:latin typeface="+mj-lt"/>
              </a:rPr>
              <a:t>xa</a:t>
            </a:r>
            <a:r>
              <a:rPr lang="en-US" dirty="0">
                <a:latin typeface="+mj-lt"/>
              </a:rPr>
              <a:t>.</a:t>
            </a:r>
            <a:endParaRPr lang="vi-VN" dirty="0">
              <a:latin typeface="+mj-lt"/>
            </a:endParaRPr>
          </a:p>
        </p:txBody>
      </p:sp>
      <p:sp>
        <p:nvSpPr>
          <p:cNvPr id="36" name="Rounded Rectangle 51">
            <a:extLst>
              <a:ext uri="{FF2B5EF4-FFF2-40B4-BE49-F238E27FC236}">
                <a16:creationId xmlns:a16="http://schemas.microsoft.com/office/drawing/2014/main" id="{83BD956D-D166-4400-B372-B7F1113FB984}"/>
              </a:ext>
            </a:extLst>
          </p:cNvPr>
          <p:cNvSpPr/>
          <p:nvPr/>
        </p:nvSpPr>
        <p:spPr>
          <a:xfrm rot="16200000" flipH="1">
            <a:off x="1044799" y="3148819"/>
            <a:ext cx="418243" cy="42062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38" name="Rectangle 9">
            <a:extLst>
              <a:ext uri="{FF2B5EF4-FFF2-40B4-BE49-F238E27FC236}">
                <a16:creationId xmlns:a16="http://schemas.microsoft.com/office/drawing/2014/main" id="{5CB42CEB-6058-477B-B3C4-676E46C811A2}"/>
              </a:ext>
            </a:extLst>
          </p:cNvPr>
          <p:cNvSpPr/>
          <p:nvPr/>
        </p:nvSpPr>
        <p:spPr>
          <a:xfrm>
            <a:off x="1043608" y="1356762"/>
            <a:ext cx="420624" cy="34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chemeClr val="accent1"/>
              </a:solidFill>
              <a:effectLst>
                <a:outerShdw blurRad="38100" dist="25400" dir="5400000" algn="ctr" rotWithShape="0">
                  <a:srgbClr val="6E747A">
                    <a:alpha val="43000"/>
                  </a:srgbClr>
                </a:outerShdw>
              </a:effectLst>
              <a:latin typeface="+mj-lt"/>
            </a:endParaRPr>
          </a:p>
        </p:txBody>
      </p:sp>
      <p:sp>
        <p:nvSpPr>
          <p:cNvPr id="39" name="Rectangle 9">
            <a:extLst>
              <a:ext uri="{FF2B5EF4-FFF2-40B4-BE49-F238E27FC236}">
                <a16:creationId xmlns:a16="http://schemas.microsoft.com/office/drawing/2014/main" id="{02ABB8F7-B563-4853-9773-B0905012061B}"/>
              </a:ext>
            </a:extLst>
          </p:cNvPr>
          <p:cNvSpPr/>
          <p:nvPr/>
        </p:nvSpPr>
        <p:spPr>
          <a:xfrm>
            <a:off x="1043608" y="2258579"/>
            <a:ext cx="420624" cy="34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chemeClr val="tx1"/>
              </a:solidFill>
              <a:effectLst>
                <a:outerShdw blurRad="38100" dist="25400" dir="5400000" algn="ctr" rotWithShape="0">
                  <a:srgbClr val="6E747A">
                    <a:alpha val="43000"/>
                  </a:srgbClr>
                </a:outerShdw>
              </a:effectLst>
              <a:latin typeface="+mj-lt"/>
            </a:endParaRPr>
          </a:p>
        </p:txBody>
      </p:sp>
      <p:sp>
        <p:nvSpPr>
          <p:cNvPr id="5" name="Rectangle 4">
            <a:extLst>
              <a:ext uri="{FF2B5EF4-FFF2-40B4-BE49-F238E27FC236}">
                <a16:creationId xmlns:a16="http://schemas.microsoft.com/office/drawing/2014/main" id="{D4B781D1-89A1-4400-BD67-355FACBDB7C1}"/>
              </a:ext>
            </a:extLst>
          </p:cNvPr>
          <p:cNvSpPr/>
          <p:nvPr/>
        </p:nvSpPr>
        <p:spPr>
          <a:xfrm>
            <a:off x="1635728" y="3834714"/>
            <a:ext cx="5024504" cy="369332"/>
          </a:xfrm>
          <a:prstGeom prst="rect">
            <a:avLst/>
          </a:prstGeom>
        </p:spPr>
        <p:txBody>
          <a:bodyPr wrap="square">
            <a:spAutoFit/>
          </a:bodyPr>
          <a:lstStyle/>
          <a:p>
            <a:r>
              <a:rPr lang="en-US" b="1" dirty="0" err="1">
                <a:ln w="0"/>
                <a:effectLst>
                  <a:outerShdw blurRad="38100" dist="25400" dir="5400000" algn="ctr" rotWithShape="0">
                    <a:srgbClr val="6E747A">
                      <a:alpha val="43000"/>
                    </a:srgbClr>
                  </a:outerShdw>
                </a:effectLst>
                <a:latin typeface="+mj-lt"/>
              </a:rPr>
              <a:t>Phụ</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thuộc</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xa</a:t>
            </a:r>
            <a:r>
              <a:rPr lang="en-US" b="1" dirty="0">
                <a:ln w="0"/>
                <a:effectLst>
                  <a:outerShdw blurRad="38100" dist="25400" dir="5400000" algn="ctr" rotWithShape="0">
                    <a:srgbClr val="6E747A">
                      <a:alpha val="43000"/>
                    </a:srgbClr>
                  </a:outerShdw>
                </a:effectLst>
                <a:latin typeface="+mj-lt"/>
              </a:rPr>
              <a:t> (Long-term dependencies)</a:t>
            </a:r>
            <a:endParaRPr lang="vi-VN" b="1" dirty="0">
              <a:ln w="0"/>
              <a:effectLst>
                <a:outerShdw blurRad="38100" dist="25400" dir="5400000" algn="ctr" rotWithShape="0">
                  <a:srgbClr val="6E747A">
                    <a:alpha val="43000"/>
                  </a:srgbClr>
                </a:outerShdw>
              </a:effectLst>
              <a:latin typeface="+mj-lt"/>
            </a:endParaRPr>
          </a:p>
        </p:txBody>
      </p:sp>
      <p:sp>
        <p:nvSpPr>
          <p:cNvPr id="13" name="Slide Number Placeholder 2">
            <a:extLst>
              <a:ext uri="{FF2B5EF4-FFF2-40B4-BE49-F238E27FC236}">
                <a16:creationId xmlns:a16="http://schemas.microsoft.com/office/drawing/2014/main" id="{D8A04449-B5B0-4D6B-AA94-09DB42BE0FEB}"/>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16</a:t>
            </a:fld>
            <a:endParaRPr lang="vi-VN" sz="1400" dirty="0">
              <a:latin typeface="+mj-lt"/>
            </a:endParaRPr>
          </a:p>
        </p:txBody>
      </p:sp>
    </p:spTree>
    <p:extLst>
      <p:ext uri="{BB962C8B-B14F-4D97-AF65-F5344CB8AC3E}">
        <p14:creationId xmlns:p14="http://schemas.microsoft.com/office/powerpoint/2010/main" val="32532665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19" grpId="0" animBg="1"/>
      <p:bldP spid="12" grpId="0"/>
      <p:bldP spid="15" grpId="0"/>
      <p:bldP spid="16" grpId="0"/>
      <p:bldP spid="36" grpId="0" animBg="1"/>
      <p:bldP spid="38" grpId="0" animBg="1"/>
      <p:bldP spid="39" grpId="0" animBg="1"/>
      <p:bldP spid="5"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1AB299E-AAE8-490C-943A-88A7AFDC3912}"/>
              </a:ext>
            </a:extLst>
          </p:cNvPr>
          <p:cNvSpPr txBox="1"/>
          <p:nvPr/>
        </p:nvSpPr>
        <p:spPr>
          <a:xfrm>
            <a:off x="179511" y="2211710"/>
            <a:ext cx="4098777" cy="369332"/>
          </a:xfrm>
          <a:prstGeom prst="rect">
            <a:avLst/>
          </a:prstGeom>
          <a:noFill/>
        </p:spPr>
        <p:txBody>
          <a:bodyPr wrap="square" rtlCol="0">
            <a:spAutoFit/>
          </a:bodyPr>
          <a:lstStyle/>
          <a:p>
            <a:r>
              <a:rPr lang="vi-VN" b="1" dirty="0">
                <a:ln w="0"/>
                <a:effectLst>
                  <a:outerShdw blurRad="38100" dist="25400" dir="5400000" algn="ctr" rotWithShape="0">
                    <a:srgbClr val="6E747A">
                      <a:alpha val="43000"/>
                    </a:srgbClr>
                  </a:outerShdw>
                </a:effectLst>
                <a:latin typeface="+mj-lt"/>
              </a:rPr>
              <a:t>LSTM có </a:t>
            </a:r>
            <a:r>
              <a:rPr lang="en-US" b="1" dirty="0">
                <a:ln w="0"/>
                <a:effectLst>
                  <a:outerShdw blurRad="38100" dist="25400" dir="5400000" algn="ctr" rotWithShape="0">
                    <a:srgbClr val="6E747A">
                      <a:alpha val="43000"/>
                    </a:srgbClr>
                  </a:outerShdw>
                </a:effectLst>
                <a:latin typeface="+mj-lt"/>
              </a:rPr>
              <a:t>4 layer </a:t>
            </a:r>
            <a:r>
              <a:rPr lang="en-US" b="1" dirty="0" err="1">
                <a:ln w="0"/>
                <a:effectLst>
                  <a:outerShdw blurRad="38100" dist="25400" dir="5400000" algn="ctr" rotWithShape="0">
                    <a:srgbClr val="6E747A">
                      <a:alpha val="43000"/>
                    </a:srgbClr>
                  </a:outerShdw>
                </a:effectLst>
                <a:latin typeface="+mj-lt"/>
              </a:rPr>
              <a:t>và</a:t>
            </a:r>
            <a:r>
              <a:rPr lang="en-US" b="1" dirty="0">
                <a:ln w="0"/>
                <a:effectLst>
                  <a:outerShdw blurRad="38100" dist="25400" dir="5400000" algn="ctr" rotWithShape="0">
                    <a:srgbClr val="6E747A">
                      <a:alpha val="43000"/>
                    </a:srgbClr>
                  </a:outerShdw>
                </a:effectLst>
                <a:latin typeface="+mj-lt"/>
              </a:rPr>
              <a:t> 3 gate</a:t>
            </a:r>
          </a:p>
        </p:txBody>
      </p:sp>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a:t>
            </a:r>
            <a:r>
              <a:rPr lang="vi-VN" altLang="ko-KR">
                <a:solidFill>
                  <a:schemeClr val="tx1"/>
                </a:solidFill>
              </a:rPr>
              <a:t>ơ</a:t>
            </a:r>
            <a:r>
              <a:rPr lang="en-US" altLang="ko-KR">
                <a:solidFill>
                  <a:schemeClr val="tx1"/>
                </a:solidFill>
              </a:rPr>
              <a:t> Sở Lý Thuyết</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solidFill>
                  <a:schemeClr val="tx1"/>
                </a:solidFill>
                <a:latin typeface="+mj-lt"/>
              </a:rPr>
              <a:t>Mạng</a:t>
            </a:r>
            <a:r>
              <a:rPr lang="en-US" altLang="ko-KR" sz="1600" dirty="0">
                <a:solidFill>
                  <a:schemeClr val="tx1"/>
                </a:solidFill>
                <a:latin typeface="+mj-lt"/>
              </a:rPr>
              <a:t> </a:t>
            </a:r>
            <a:r>
              <a:rPr lang="en-US" altLang="ko-KR" sz="1600" dirty="0" err="1">
                <a:solidFill>
                  <a:schemeClr val="tx1"/>
                </a:solidFill>
                <a:latin typeface="+mj-lt"/>
              </a:rPr>
              <a:t>bộ</a:t>
            </a:r>
            <a:r>
              <a:rPr lang="en-US" altLang="ko-KR" sz="1600" dirty="0">
                <a:solidFill>
                  <a:schemeClr val="tx1"/>
                </a:solidFill>
                <a:latin typeface="+mj-lt"/>
              </a:rPr>
              <a:t> </a:t>
            </a:r>
            <a:r>
              <a:rPr lang="en-US" altLang="ko-KR" sz="1600" dirty="0" err="1">
                <a:solidFill>
                  <a:schemeClr val="tx1"/>
                </a:solidFill>
                <a:latin typeface="+mj-lt"/>
              </a:rPr>
              <a:t>nhớ</a:t>
            </a:r>
            <a:r>
              <a:rPr lang="en-US" altLang="ko-KR" sz="1600" dirty="0">
                <a:solidFill>
                  <a:schemeClr val="tx1"/>
                </a:solidFill>
                <a:latin typeface="+mj-lt"/>
              </a:rPr>
              <a:t> </a:t>
            </a:r>
            <a:r>
              <a:rPr lang="en-US" altLang="ko-KR" sz="1600" dirty="0" err="1">
                <a:solidFill>
                  <a:schemeClr val="tx1"/>
                </a:solidFill>
                <a:latin typeface="+mj-lt"/>
              </a:rPr>
              <a:t>dài</a:t>
            </a:r>
            <a:r>
              <a:rPr lang="en-US" altLang="ko-KR" sz="1600" dirty="0">
                <a:solidFill>
                  <a:schemeClr val="tx1"/>
                </a:solidFill>
                <a:latin typeface="+mj-lt"/>
              </a:rPr>
              <a:t> </a:t>
            </a:r>
            <a:r>
              <a:rPr lang="en-US" altLang="ko-KR" sz="1600" dirty="0" err="1">
                <a:solidFill>
                  <a:schemeClr val="tx1"/>
                </a:solidFill>
                <a:latin typeface="+mj-lt"/>
              </a:rPr>
              <a:t>ngắn</a:t>
            </a:r>
            <a:r>
              <a:rPr lang="en-US" altLang="ko-KR" sz="1600" dirty="0">
                <a:solidFill>
                  <a:schemeClr val="tx1"/>
                </a:solidFill>
                <a:latin typeface="+mj-lt"/>
              </a:rPr>
              <a:t> (Long Short Term </a:t>
            </a:r>
            <a:r>
              <a:rPr lang="en-US" altLang="ko-KR" sz="1600" dirty="0" err="1">
                <a:solidFill>
                  <a:schemeClr val="tx1"/>
                </a:solidFill>
                <a:latin typeface="+mj-lt"/>
              </a:rPr>
              <a:t>Memmory</a:t>
            </a:r>
            <a:r>
              <a:rPr lang="en-US" altLang="ko-KR" sz="1600" dirty="0">
                <a:solidFill>
                  <a:schemeClr val="tx1"/>
                </a:solidFill>
                <a:latin typeface="+mj-lt"/>
              </a:rPr>
              <a:t> - LSTM)</a:t>
            </a:r>
            <a:endParaRPr lang="ko-KR" altLang="en-US" sz="1600" dirty="0">
              <a:solidFill>
                <a:schemeClr val="tx1"/>
              </a:solidFill>
              <a:latin typeface="+mj-lt"/>
            </a:endParaRPr>
          </a:p>
        </p:txBody>
      </p:sp>
      <p:sp>
        <p:nvSpPr>
          <p:cNvPr id="4" name="TextBox 3">
            <a:extLst>
              <a:ext uri="{FF2B5EF4-FFF2-40B4-BE49-F238E27FC236}">
                <a16:creationId xmlns:a16="http://schemas.microsoft.com/office/drawing/2014/main" id="{0C15D55F-F994-4E2A-9465-B36E287AF9EE}"/>
              </a:ext>
            </a:extLst>
          </p:cNvPr>
          <p:cNvSpPr txBox="1"/>
          <p:nvPr/>
        </p:nvSpPr>
        <p:spPr>
          <a:xfrm>
            <a:off x="179511" y="1419622"/>
            <a:ext cx="4257809" cy="646331"/>
          </a:xfrm>
          <a:prstGeom prst="rect">
            <a:avLst/>
          </a:prstGeom>
          <a:noFill/>
        </p:spPr>
        <p:txBody>
          <a:bodyPr wrap="square" rtlCol="0">
            <a:spAutoFit/>
          </a:bodyPr>
          <a:lstStyle/>
          <a:p>
            <a:pPr algn="just"/>
            <a:r>
              <a:rPr lang="en-US" dirty="0" err="1">
                <a:latin typeface="+mj-lt"/>
              </a:rPr>
              <a:t>Là</a:t>
            </a:r>
            <a:r>
              <a:rPr lang="en-US" dirty="0">
                <a:latin typeface="+mj-lt"/>
              </a:rPr>
              <a:t> </a:t>
            </a:r>
            <a:r>
              <a:rPr lang="en-US" dirty="0" err="1">
                <a:latin typeface="+mj-lt"/>
              </a:rPr>
              <a:t>phiên</a:t>
            </a:r>
            <a:r>
              <a:rPr lang="en-US" dirty="0">
                <a:latin typeface="+mj-lt"/>
              </a:rPr>
              <a:t> </a:t>
            </a:r>
            <a:r>
              <a:rPr lang="en-US" dirty="0" err="1">
                <a:latin typeface="+mj-lt"/>
              </a:rPr>
              <a:t>bản</a:t>
            </a:r>
            <a:r>
              <a:rPr lang="en-US" dirty="0">
                <a:latin typeface="+mj-lt"/>
              </a:rPr>
              <a:t> </a:t>
            </a:r>
            <a:r>
              <a:rPr lang="en-US" dirty="0" err="1">
                <a:latin typeface="+mj-lt"/>
              </a:rPr>
              <a:t>cải</a:t>
            </a:r>
            <a:r>
              <a:rPr lang="en-US" dirty="0">
                <a:latin typeface="+mj-lt"/>
              </a:rPr>
              <a:t> </a:t>
            </a:r>
            <a:r>
              <a:rPr lang="en-US" dirty="0" err="1">
                <a:latin typeface="+mj-lt"/>
              </a:rPr>
              <a:t>tiến</a:t>
            </a:r>
            <a:r>
              <a:rPr lang="en-US" dirty="0">
                <a:latin typeface="+mj-lt"/>
              </a:rPr>
              <a:t> </a:t>
            </a:r>
            <a:r>
              <a:rPr lang="en-US" dirty="0" err="1">
                <a:latin typeface="+mj-lt"/>
              </a:rPr>
              <a:t>của</a:t>
            </a:r>
            <a:r>
              <a:rPr lang="en-US" dirty="0">
                <a:latin typeface="+mj-lt"/>
              </a:rPr>
              <a:t> RNN, </a:t>
            </a:r>
            <a:r>
              <a:rPr lang="en-US" b="1" dirty="0" err="1">
                <a:ln w="0"/>
                <a:effectLst>
                  <a:outerShdw blurRad="38100" dist="25400" dir="5400000" algn="ctr" rotWithShape="0">
                    <a:srgbClr val="6E747A">
                      <a:alpha val="43000"/>
                    </a:srgbClr>
                  </a:outerShdw>
                </a:effectLst>
                <a:latin typeface="+mj-lt"/>
              </a:rPr>
              <a:t>có</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khả</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năng</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học</a:t>
            </a:r>
            <a:r>
              <a:rPr lang="en-US" b="1" dirty="0">
                <a:ln w="0"/>
                <a:effectLst>
                  <a:outerShdw blurRad="38100" dist="25400" dir="5400000" algn="ctr" rotWithShape="0">
                    <a:srgbClr val="6E747A">
                      <a:alpha val="43000"/>
                    </a:srgbClr>
                  </a:outerShdw>
                </a:effectLst>
                <a:latin typeface="+mj-lt"/>
              </a:rPr>
              <a:t> đ</a:t>
            </a:r>
            <a:r>
              <a:rPr lang="vi-VN" b="1" dirty="0">
                <a:ln w="0"/>
                <a:effectLst>
                  <a:outerShdw blurRad="38100" dist="25400" dir="5400000" algn="ctr" rotWithShape="0">
                    <a:srgbClr val="6E747A">
                      <a:alpha val="43000"/>
                    </a:srgbClr>
                  </a:outerShdw>
                </a:effectLst>
                <a:latin typeface="+mj-lt"/>
              </a:rPr>
              <a:t>ược các phụ thuộc xa</a:t>
            </a:r>
            <a:endParaRPr lang="en-US" b="1" dirty="0">
              <a:latin typeface="+mj-lt"/>
            </a:endParaRPr>
          </a:p>
        </p:txBody>
      </p:sp>
      <p:pic>
        <p:nvPicPr>
          <p:cNvPr id="2050" name="Picture 2">
            <a:extLst>
              <a:ext uri="{FF2B5EF4-FFF2-40B4-BE49-F238E27FC236}">
                <a16:creationId xmlns:a16="http://schemas.microsoft.com/office/drawing/2014/main" id="{E05645B3-086C-479C-A254-C81D1CF6C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419622"/>
            <a:ext cx="4393704"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DF31192-2B17-4444-9FDE-FACD3A91F5AF}"/>
              </a:ext>
            </a:extLst>
          </p:cNvPr>
          <p:cNvSpPr txBox="1"/>
          <p:nvPr/>
        </p:nvSpPr>
        <p:spPr>
          <a:xfrm>
            <a:off x="1177362" y="4628504"/>
            <a:ext cx="1739436" cy="307777"/>
          </a:xfrm>
          <a:prstGeom prst="rect">
            <a:avLst/>
          </a:prstGeom>
          <a:noFill/>
        </p:spPr>
        <p:txBody>
          <a:bodyPr wrap="square" rtlCol="0">
            <a:spAutoFit/>
          </a:bodyPr>
          <a:lstStyle/>
          <a:p>
            <a:pPr algn="ctr"/>
            <a:r>
              <a:rPr lang="en-US" sz="1400">
                <a:latin typeface="+mj-lt"/>
              </a:rPr>
              <a:t>Gate của LSTM</a:t>
            </a:r>
            <a:endParaRPr lang="vi-VN" sz="1400">
              <a:latin typeface="+mj-lt"/>
            </a:endParaRPr>
          </a:p>
        </p:txBody>
      </p:sp>
      <p:sp>
        <p:nvSpPr>
          <p:cNvPr id="17" name="TextBox 16">
            <a:extLst>
              <a:ext uri="{FF2B5EF4-FFF2-40B4-BE49-F238E27FC236}">
                <a16:creationId xmlns:a16="http://schemas.microsoft.com/office/drawing/2014/main" id="{00C81286-CB10-4C11-B80F-02C6081E068B}"/>
              </a:ext>
            </a:extLst>
          </p:cNvPr>
          <p:cNvSpPr txBox="1"/>
          <p:nvPr/>
        </p:nvSpPr>
        <p:spPr>
          <a:xfrm>
            <a:off x="5071346" y="3647330"/>
            <a:ext cx="3106979" cy="307777"/>
          </a:xfrm>
          <a:prstGeom prst="rect">
            <a:avLst/>
          </a:prstGeom>
          <a:noFill/>
        </p:spPr>
        <p:txBody>
          <a:bodyPr wrap="square" rtlCol="0">
            <a:spAutoFit/>
          </a:bodyPr>
          <a:lstStyle/>
          <a:p>
            <a:pPr algn="ctr"/>
            <a:r>
              <a:rPr lang="en-US" sz="1400" dirty="0">
                <a:latin typeface="+mj-lt"/>
              </a:rPr>
              <a:t>LSTM</a:t>
            </a:r>
            <a:endParaRPr lang="vi-VN" sz="1400" dirty="0">
              <a:latin typeface="+mj-lt"/>
            </a:endParaRPr>
          </a:p>
        </p:txBody>
      </p:sp>
      <p:pic>
        <p:nvPicPr>
          <p:cNvPr id="12" name="Picture 11">
            <a:extLst>
              <a:ext uri="{FF2B5EF4-FFF2-40B4-BE49-F238E27FC236}">
                <a16:creationId xmlns:a16="http://schemas.microsoft.com/office/drawing/2014/main" id="{88AE3133-8020-4A56-955E-164560F29D3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65675" y="2598722"/>
            <a:ext cx="2162810" cy="2099310"/>
          </a:xfrm>
          <a:prstGeom prst="rect">
            <a:avLst/>
          </a:prstGeom>
          <a:noFill/>
          <a:ln>
            <a:noFill/>
          </a:ln>
        </p:spPr>
      </p:pic>
      <p:sp>
        <p:nvSpPr>
          <p:cNvPr id="11" name="Slide Number Placeholder 2">
            <a:extLst>
              <a:ext uri="{FF2B5EF4-FFF2-40B4-BE49-F238E27FC236}">
                <a16:creationId xmlns:a16="http://schemas.microsoft.com/office/drawing/2014/main" id="{51E0C122-91AE-4ECB-8846-E7B5D144E268}"/>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17</a:t>
            </a:fld>
            <a:endParaRPr lang="vi-VN" sz="1400" dirty="0">
              <a:latin typeface="+mj-lt"/>
            </a:endParaRPr>
          </a:p>
        </p:txBody>
      </p:sp>
    </p:spTree>
    <p:extLst>
      <p:ext uri="{BB962C8B-B14F-4D97-AF65-F5344CB8AC3E}">
        <p14:creationId xmlns:p14="http://schemas.microsoft.com/office/powerpoint/2010/main" val="26712258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500"/>
                                        <p:tgtEl>
                                          <p:spTgt spid="205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build="p"/>
      <p:bldP spid="3" grpId="0" build="p"/>
      <p:bldP spid="4" grpId="0"/>
      <p:bldP spid="5" grpId="0"/>
      <p:bldP spid="17"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Mạng</a:t>
            </a:r>
            <a:r>
              <a:rPr lang="en-US" altLang="ko-KR" sz="1600" dirty="0">
                <a:latin typeface="+mj-lt"/>
              </a:rPr>
              <a:t> </a:t>
            </a:r>
            <a:r>
              <a:rPr lang="en-US" altLang="ko-KR" sz="1600" dirty="0" err="1">
                <a:latin typeface="+mj-lt"/>
              </a:rPr>
              <a:t>bộ</a:t>
            </a:r>
            <a:r>
              <a:rPr lang="en-US" altLang="ko-KR" sz="1600" dirty="0">
                <a:latin typeface="+mj-lt"/>
              </a:rPr>
              <a:t> </a:t>
            </a:r>
            <a:r>
              <a:rPr lang="en-US" altLang="ko-KR" sz="1600" dirty="0" err="1">
                <a:latin typeface="+mj-lt"/>
              </a:rPr>
              <a:t>nhớ</a:t>
            </a:r>
            <a:r>
              <a:rPr lang="en-US" altLang="ko-KR" sz="1600" dirty="0">
                <a:latin typeface="+mj-lt"/>
              </a:rPr>
              <a:t> </a:t>
            </a:r>
            <a:r>
              <a:rPr lang="en-US" altLang="ko-KR" sz="1600" dirty="0" err="1">
                <a:latin typeface="+mj-lt"/>
              </a:rPr>
              <a:t>dài</a:t>
            </a:r>
            <a:r>
              <a:rPr lang="en-US" altLang="ko-KR" sz="1600" dirty="0">
                <a:latin typeface="+mj-lt"/>
              </a:rPr>
              <a:t> </a:t>
            </a:r>
            <a:r>
              <a:rPr lang="en-US" altLang="ko-KR" sz="1600" dirty="0" err="1">
                <a:latin typeface="+mj-lt"/>
              </a:rPr>
              <a:t>ngắn</a:t>
            </a:r>
            <a:r>
              <a:rPr lang="en-US" altLang="ko-KR" sz="1600" dirty="0">
                <a:latin typeface="+mj-lt"/>
              </a:rPr>
              <a:t> (Long Short Term Memory - LSTM)</a:t>
            </a:r>
            <a:endParaRPr lang="ko-KR" altLang="en-US" sz="1600" dirty="0">
              <a:latin typeface="+mj-lt"/>
            </a:endParaRPr>
          </a:p>
        </p:txBody>
      </p:sp>
      <p:pic>
        <p:nvPicPr>
          <p:cNvPr id="2050" name="Picture 2">
            <a:extLst>
              <a:ext uri="{FF2B5EF4-FFF2-40B4-BE49-F238E27FC236}">
                <a16:creationId xmlns:a16="http://schemas.microsoft.com/office/drawing/2014/main" id="{E05645B3-086C-479C-A254-C81D1CF6C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94197"/>
            <a:ext cx="7128792" cy="2715890"/>
          </a:xfrm>
          <a:prstGeom prst="rect">
            <a:avLst/>
          </a:prstGeom>
          <a:solidFill>
            <a:schemeClr val="bg2"/>
          </a:solidFill>
          <a:ln>
            <a:noFill/>
          </a:ln>
          <a:extLst/>
        </p:spPr>
      </p:pic>
      <p:sp>
        <p:nvSpPr>
          <p:cNvPr id="4" name="Rectangle 3">
            <a:extLst>
              <a:ext uri="{FF2B5EF4-FFF2-40B4-BE49-F238E27FC236}">
                <a16:creationId xmlns:a16="http://schemas.microsoft.com/office/drawing/2014/main" id="{EA91F149-DBD1-4BE3-A2C1-360C274F4BE4}"/>
              </a:ext>
            </a:extLst>
          </p:cNvPr>
          <p:cNvSpPr/>
          <p:nvPr/>
        </p:nvSpPr>
        <p:spPr>
          <a:xfrm>
            <a:off x="3419872" y="2499742"/>
            <a:ext cx="288032" cy="936104"/>
          </a:xfrm>
          <a:prstGeom prst="rect">
            <a:avLst/>
          </a:prstGeom>
          <a:solidFill>
            <a:schemeClr val="bg2">
              <a:alpha val="0"/>
            </a:schemeClr>
          </a:solidFill>
          <a:ln>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6" name="Slide Number Placeholder 2">
            <a:extLst>
              <a:ext uri="{FF2B5EF4-FFF2-40B4-BE49-F238E27FC236}">
                <a16:creationId xmlns:a16="http://schemas.microsoft.com/office/drawing/2014/main" id="{4112B290-862C-4AD5-8136-15DA58928C97}"/>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18</a:t>
            </a:fld>
            <a:endParaRPr lang="vi-VN" sz="1400" dirty="0">
              <a:latin typeface="+mj-lt"/>
            </a:endParaRPr>
          </a:p>
        </p:txBody>
      </p:sp>
      <p:sp>
        <p:nvSpPr>
          <p:cNvPr id="9" name="Rectangle 8">
            <a:extLst>
              <a:ext uri="{FF2B5EF4-FFF2-40B4-BE49-F238E27FC236}">
                <a16:creationId xmlns:a16="http://schemas.microsoft.com/office/drawing/2014/main" id="{E6B7EF62-9570-4289-AE0C-E779EC35C310}"/>
              </a:ext>
            </a:extLst>
          </p:cNvPr>
          <p:cNvSpPr/>
          <p:nvPr/>
        </p:nvSpPr>
        <p:spPr>
          <a:xfrm>
            <a:off x="3768688" y="2351138"/>
            <a:ext cx="648072" cy="936104"/>
          </a:xfrm>
          <a:prstGeom prst="rect">
            <a:avLst/>
          </a:prstGeom>
          <a:solidFill>
            <a:schemeClr val="bg2">
              <a:alpha val="0"/>
            </a:schemeClr>
          </a:solidFill>
          <a:ln>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10" name="Rectangle 9">
            <a:extLst>
              <a:ext uri="{FF2B5EF4-FFF2-40B4-BE49-F238E27FC236}">
                <a16:creationId xmlns:a16="http://schemas.microsoft.com/office/drawing/2014/main" id="{122C81BC-1E70-4723-BCA0-4994BC2FFEE6}"/>
              </a:ext>
            </a:extLst>
          </p:cNvPr>
          <p:cNvSpPr/>
          <p:nvPr/>
        </p:nvSpPr>
        <p:spPr>
          <a:xfrm>
            <a:off x="4461272" y="2351138"/>
            <a:ext cx="648072" cy="936104"/>
          </a:xfrm>
          <a:prstGeom prst="rect">
            <a:avLst/>
          </a:prstGeom>
          <a:solidFill>
            <a:schemeClr val="bg2">
              <a:alpha val="0"/>
            </a:schemeClr>
          </a:solidFill>
          <a:ln>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5" name="TextBox 4">
            <a:extLst>
              <a:ext uri="{FF2B5EF4-FFF2-40B4-BE49-F238E27FC236}">
                <a16:creationId xmlns:a16="http://schemas.microsoft.com/office/drawing/2014/main" id="{A9E75714-14D9-4496-884F-9F460C5B71AD}"/>
              </a:ext>
            </a:extLst>
          </p:cNvPr>
          <p:cNvSpPr txBox="1"/>
          <p:nvPr/>
        </p:nvSpPr>
        <p:spPr>
          <a:xfrm>
            <a:off x="1331640" y="4145781"/>
            <a:ext cx="1440160" cy="369332"/>
          </a:xfrm>
          <a:prstGeom prst="rect">
            <a:avLst/>
          </a:prstGeom>
          <a:solidFill>
            <a:schemeClr val="accent3">
              <a:lumMod val="60000"/>
              <a:lumOff val="40000"/>
            </a:schemeClr>
          </a:solidFill>
        </p:spPr>
        <p:txBody>
          <a:bodyPr wrap="square" rtlCol="0">
            <a:spAutoFit/>
          </a:bodyPr>
          <a:lstStyle/>
          <a:p>
            <a:r>
              <a:rPr lang="en-US" dirty="0">
                <a:latin typeface="+mj-lt"/>
              </a:rPr>
              <a:t>Forget gate</a:t>
            </a:r>
          </a:p>
        </p:txBody>
      </p:sp>
      <p:sp>
        <p:nvSpPr>
          <p:cNvPr id="11" name="TextBox 10">
            <a:extLst>
              <a:ext uri="{FF2B5EF4-FFF2-40B4-BE49-F238E27FC236}">
                <a16:creationId xmlns:a16="http://schemas.microsoft.com/office/drawing/2014/main" id="{4E02D2CE-AC5D-41E9-AD76-EA8ACCFFD950}"/>
              </a:ext>
            </a:extLst>
          </p:cNvPr>
          <p:cNvSpPr txBox="1"/>
          <p:nvPr/>
        </p:nvSpPr>
        <p:spPr>
          <a:xfrm>
            <a:off x="3480532" y="4123455"/>
            <a:ext cx="1440160" cy="369332"/>
          </a:xfrm>
          <a:prstGeom prst="rect">
            <a:avLst/>
          </a:prstGeom>
          <a:solidFill>
            <a:schemeClr val="accent3">
              <a:lumMod val="60000"/>
              <a:lumOff val="40000"/>
            </a:schemeClr>
          </a:solidFill>
        </p:spPr>
        <p:txBody>
          <a:bodyPr wrap="square" rtlCol="0">
            <a:spAutoFit/>
          </a:bodyPr>
          <a:lstStyle/>
          <a:p>
            <a:r>
              <a:rPr lang="en-US" dirty="0">
                <a:latin typeface="+mj-lt"/>
              </a:rPr>
              <a:t>Input gate</a:t>
            </a:r>
          </a:p>
        </p:txBody>
      </p:sp>
      <p:sp>
        <p:nvSpPr>
          <p:cNvPr id="12" name="TextBox 11">
            <a:extLst>
              <a:ext uri="{FF2B5EF4-FFF2-40B4-BE49-F238E27FC236}">
                <a16:creationId xmlns:a16="http://schemas.microsoft.com/office/drawing/2014/main" id="{29126AB9-A3E3-4BB0-9621-DF6967408F52}"/>
              </a:ext>
            </a:extLst>
          </p:cNvPr>
          <p:cNvSpPr txBox="1"/>
          <p:nvPr/>
        </p:nvSpPr>
        <p:spPr>
          <a:xfrm>
            <a:off x="5629424" y="4145781"/>
            <a:ext cx="1656184" cy="369332"/>
          </a:xfrm>
          <a:prstGeom prst="rect">
            <a:avLst/>
          </a:prstGeom>
          <a:solidFill>
            <a:schemeClr val="accent3">
              <a:lumMod val="60000"/>
              <a:lumOff val="40000"/>
            </a:schemeClr>
          </a:solidFill>
        </p:spPr>
        <p:txBody>
          <a:bodyPr wrap="square" rtlCol="0">
            <a:spAutoFit/>
          </a:bodyPr>
          <a:lstStyle/>
          <a:p>
            <a:r>
              <a:rPr lang="en-US" dirty="0">
                <a:latin typeface="+mj-lt"/>
              </a:rPr>
              <a:t>Output gate</a:t>
            </a:r>
          </a:p>
        </p:txBody>
      </p:sp>
      <p:cxnSp>
        <p:nvCxnSpPr>
          <p:cNvPr id="15" name="Straight Arrow Connector 14">
            <a:extLst>
              <a:ext uri="{FF2B5EF4-FFF2-40B4-BE49-F238E27FC236}">
                <a16:creationId xmlns:a16="http://schemas.microsoft.com/office/drawing/2014/main" id="{00DDECE1-E048-4DE0-8EB7-285904D39A5B}"/>
              </a:ext>
            </a:extLst>
          </p:cNvPr>
          <p:cNvCxnSpPr>
            <a:cxnSpLocks/>
          </p:cNvCxnSpPr>
          <p:nvPr/>
        </p:nvCxnSpPr>
        <p:spPr>
          <a:xfrm flipV="1">
            <a:off x="2762424" y="3287242"/>
            <a:ext cx="657448" cy="90188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C08150C-E7E0-4783-82C1-C702505D6408}"/>
              </a:ext>
            </a:extLst>
          </p:cNvPr>
          <p:cNvCxnSpPr>
            <a:stCxn id="11" idx="0"/>
          </p:cNvCxnSpPr>
          <p:nvPr/>
        </p:nvCxnSpPr>
        <p:spPr>
          <a:xfrm flipV="1">
            <a:off x="4200612" y="3287242"/>
            <a:ext cx="0" cy="83621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763CD7F1-9466-4C85-88DB-C5B4D4517EF2}"/>
              </a:ext>
            </a:extLst>
          </p:cNvPr>
          <p:cNvCxnSpPr/>
          <p:nvPr/>
        </p:nvCxnSpPr>
        <p:spPr>
          <a:xfrm flipH="1" flipV="1">
            <a:off x="4785308" y="3287242"/>
            <a:ext cx="844116" cy="90187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584827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animBg="1"/>
      <p:bldP spid="6" grpId="0"/>
      <p:bldP spid="9" grpId="0" animBg="1"/>
      <p:bldP spid="10" grpId="0" animBg="1"/>
      <p:bldP spid="5"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t>C</a:t>
            </a:r>
            <a:r>
              <a:rPr lang="vi-VN" altLang="ko-KR" dirty="0"/>
              <a:t>ơ</a:t>
            </a:r>
            <a:r>
              <a:rPr lang="en-US" altLang="ko-KR" dirty="0"/>
              <a:t> </a:t>
            </a:r>
            <a:r>
              <a:rPr lang="en-US" altLang="ko-KR" dirty="0" err="1"/>
              <a:t>Sở</a:t>
            </a:r>
            <a:r>
              <a:rPr lang="en-US" altLang="ko-KR" dirty="0"/>
              <a:t> </a:t>
            </a:r>
            <a:r>
              <a:rPr lang="en-US" altLang="ko-KR" dirty="0" err="1"/>
              <a:t>Lý</a:t>
            </a:r>
            <a:r>
              <a:rPr lang="en-US" altLang="ko-KR" dirty="0"/>
              <a:t> </a:t>
            </a:r>
            <a:r>
              <a:rPr lang="en-US" altLang="ko-KR" dirty="0" err="1"/>
              <a:t>Thuyết</a:t>
            </a:r>
            <a:endParaRPr lang="ko-KR" altLang="en-US" dirty="0"/>
          </a:p>
        </p:txBody>
      </p:sp>
      <p:sp>
        <p:nvSpPr>
          <p:cNvPr id="3" name="Text Placeholder 2"/>
          <p:cNvSpPr>
            <a:spLocks noGrp="1"/>
          </p:cNvSpPr>
          <p:nvPr>
            <p:ph type="body" sz="quarter" idx="11"/>
          </p:nvPr>
        </p:nvSpPr>
        <p:spPr/>
        <p:txBody>
          <a:bodyPr>
            <a:noAutofit/>
          </a:bodyPr>
          <a:lstStyle/>
          <a:p>
            <a:r>
              <a:rPr lang="en-US" altLang="ko-KR" sz="1800" dirty="0" err="1">
                <a:latin typeface="+mj-lt"/>
              </a:rPr>
              <a:t>Mô</a:t>
            </a:r>
            <a:r>
              <a:rPr lang="en-US" altLang="ko-KR" sz="1800" dirty="0">
                <a:latin typeface="+mj-lt"/>
              </a:rPr>
              <a:t> </a:t>
            </a:r>
            <a:r>
              <a:rPr lang="en-US" altLang="ko-KR" sz="1800" dirty="0" err="1">
                <a:latin typeface="+mj-lt"/>
              </a:rPr>
              <a:t>hình</a:t>
            </a:r>
            <a:r>
              <a:rPr lang="en-US" altLang="ko-KR" sz="1800" dirty="0">
                <a:latin typeface="+mj-lt"/>
              </a:rPr>
              <a:t> Sequence to Sequence</a:t>
            </a:r>
            <a:endParaRPr lang="ko-KR" altLang="en-US" sz="1800" dirty="0">
              <a:latin typeface="+mj-lt"/>
            </a:endParaRPr>
          </a:p>
        </p:txBody>
      </p:sp>
      <p:sp>
        <p:nvSpPr>
          <p:cNvPr id="4" name="TextBox 3">
            <a:extLst>
              <a:ext uri="{FF2B5EF4-FFF2-40B4-BE49-F238E27FC236}">
                <a16:creationId xmlns:a16="http://schemas.microsoft.com/office/drawing/2014/main" id="{0C15D55F-F994-4E2A-9465-B36E287AF9EE}"/>
              </a:ext>
            </a:extLst>
          </p:cNvPr>
          <p:cNvSpPr txBox="1"/>
          <p:nvPr/>
        </p:nvSpPr>
        <p:spPr>
          <a:xfrm>
            <a:off x="419583" y="1971585"/>
            <a:ext cx="2808312" cy="1200329"/>
          </a:xfrm>
          <a:prstGeom prst="rect">
            <a:avLst/>
          </a:prstGeom>
          <a:noFill/>
        </p:spPr>
        <p:txBody>
          <a:bodyPr wrap="square" rtlCol="0">
            <a:spAutoFit/>
          </a:bodyPr>
          <a:lstStyle/>
          <a:p>
            <a:pPr algn="just"/>
            <a:r>
              <a:rPr lang="en-US" dirty="0" err="1">
                <a:latin typeface="+mj-lt"/>
              </a:rPr>
              <a:t>Mô</a:t>
            </a:r>
            <a:r>
              <a:rPr lang="en-US" dirty="0">
                <a:latin typeface="+mj-lt"/>
              </a:rPr>
              <a:t> </a:t>
            </a:r>
            <a:r>
              <a:rPr lang="en-US" dirty="0" err="1">
                <a:latin typeface="+mj-lt"/>
              </a:rPr>
              <a:t>hình</a:t>
            </a:r>
            <a:r>
              <a:rPr lang="en-US" dirty="0">
                <a:latin typeface="+mj-lt"/>
              </a:rPr>
              <a:t> seq2seq </a:t>
            </a:r>
            <a:r>
              <a:rPr lang="en-US" dirty="0" err="1">
                <a:latin typeface="+mj-lt"/>
              </a:rPr>
              <a:t>gồm</a:t>
            </a:r>
            <a:r>
              <a:rPr lang="en-US" dirty="0">
                <a:latin typeface="+mj-lt"/>
              </a:rPr>
              <a:t> 2 </a:t>
            </a:r>
            <a:r>
              <a:rPr lang="en-US" dirty="0" err="1">
                <a:latin typeface="+mj-lt"/>
              </a:rPr>
              <a:t>mạng</a:t>
            </a:r>
            <a:r>
              <a:rPr lang="en-US" dirty="0">
                <a:latin typeface="+mj-lt"/>
              </a:rPr>
              <a:t> n</a:t>
            </a:r>
            <a:r>
              <a:rPr lang="vi-VN" dirty="0">
                <a:latin typeface="+mj-lt"/>
              </a:rPr>
              <a:t>ơ</a:t>
            </a:r>
            <a:r>
              <a:rPr lang="en-US" dirty="0">
                <a:latin typeface="+mj-lt"/>
              </a:rPr>
              <a:t>-</a:t>
            </a:r>
            <a:r>
              <a:rPr lang="en-US" dirty="0" err="1">
                <a:latin typeface="+mj-lt"/>
              </a:rPr>
              <a:t>ron</a:t>
            </a:r>
            <a:r>
              <a:rPr lang="en-US" dirty="0">
                <a:latin typeface="+mj-lt"/>
              </a:rPr>
              <a:t> </a:t>
            </a:r>
            <a:r>
              <a:rPr lang="en-US" dirty="0" err="1">
                <a:latin typeface="+mj-lt"/>
              </a:rPr>
              <a:t>thành</a:t>
            </a:r>
            <a:r>
              <a:rPr lang="en-US" dirty="0">
                <a:latin typeface="+mj-lt"/>
              </a:rPr>
              <a:t> </a:t>
            </a:r>
            <a:r>
              <a:rPr lang="en-US" dirty="0" err="1">
                <a:latin typeface="+mj-lt"/>
              </a:rPr>
              <a:t>phần</a:t>
            </a:r>
            <a:r>
              <a:rPr lang="en-US" dirty="0">
                <a:latin typeface="+mj-lt"/>
              </a:rPr>
              <a:t>:</a:t>
            </a:r>
          </a:p>
          <a:p>
            <a:pPr marL="285750" indent="-285750" algn="just">
              <a:buFont typeface="Wingdings" panose="05000000000000000000" pitchFamily="2" charset="2"/>
              <a:buChar char="ü"/>
            </a:pPr>
            <a:r>
              <a:rPr lang="en-US" b="1" dirty="0" err="1">
                <a:ln w="0"/>
                <a:effectLst>
                  <a:outerShdw blurRad="38100" dist="25400" dir="5400000" algn="ctr" rotWithShape="0">
                    <a:srgbClr val="6E747A">
                      <a:alpha val="43000"/>
                    </a:srgbClr>
                  </a:outerShdw>
                </a:effectLst>
                <a:latin typeface="+mj-lt"/>
              </a:rPr>
              <a:t>Bộ</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mã</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hóa</a:t>
            </a:r>
            <a:endParaRPr lang="en-US" b="1" dirty="0">
              <a:ln w="0"/>
              <a:effectLst>
                <a:outerShdw blurRad="38100" dist="25400" dir="5400000" algn="ctr" rotWithShape="0">
                  <a:srgbClr val="6E747A">
                    <a:alpha val="43000"/>
                  </a:srgbClr>
                </a:outerShdw>
              </a:effectLst>
              <a:latin typeface="+mj-lt"/>
            </a:endParaRPr>
          </a:p>
          <a:p>
            <a:pPr marL="285750" indent="-285750" algn="just">
              <a:buFont typeface="Wingdings" panose="05000000000000000000" pitchFamily="2" charset="2"/>
              <a:buChar char="ü"/>
            </a:pPr>
            <a:r>
              <a:rPr lang="en-US" b="1" dirty="0" err="1">
                <a:ln w="0"/>
                <a:effectLst>
                  <a:outerShdw blurRad="38100" dist="25400" dir="5400000" algn="ctr" rotWithShape="0">
                    <a:srgbClr val="6E747A">
                      <a:alpha val="43000"/>
                    </a:srgbClr>
                  </a:outerShdw>
                </a:effectLst>
                <a:latin typeface="+mj-lt"/>
              </a:rPr>
              <a:t>Bộ</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giải</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mã</a:t>
            </a:r>
            <a:r>
              <a:rPr lang="en-US" b="1" dirty="0">
                <a:ln w="0"/>
                <a:effectLst>
                  <a:outerShdw blurRad="38100" dist="25400" dir="5400000" algn="ctr" rotWithShape="0">
                    <a:srgbClr val="6E747A">
                      <a:alpha val="43000"/>
                    </a:srgbClr>
                  </a:outerShdw>
                </a:effectLst>
                <a:latin typeface="+mj-lt"/>
              </a:rPr>
              <a:t>`</a:t>
            </a:r>
          </a:p>
        </p:txBody>
      </p:sp>
      <p:sp>
        <p:nvSpPr>
          <p:cNvPr id="17" name="TextBox 16">
            <a:extLst>
              <a:ext uri="{FF2B5EF4-FFF2-40B4-BE49-F238E27FC236}">
                <a16:creationId xmlns:a16="http://schemas.microsoft.com/office/drawing/2014/main" id="{00C81286-CB10-4C11-B80F-02C6081E068B}"/>
              </a:ext>
            </a:extLst>
          </p:cNvPr>
          <p:cNvSpPr txBox="1"/>
          <p:nvPr/>
        </p:nvSpPr>
        <p:spPr>
          <a:xfrm>
            <a:off x="5436094" y="4438019"/>
            <a:ext cx="1517486" cy="307777"/>
          </a:xfrm>
          <a:prstGeom prst="rect">
            <a:avLst/>
          </a:prstGeom>
          <a:noFill/>
        </p:spPr>
        <p:txBody>
          <a:bodyPr wrap="square" rtlCol="0">
            <a:spAutoFit/>
          </a:bodyPr>
          <a:lstStyle/>
          <a:p>
            <a:r>
              <a:rPr lang="en-US" sz="1400" dirty="0" err="1">
                <a:latin typeface="+mj-lt"/>
              </a:rPr>
              <a:t>Mô</a:t>
            </a:r>
            <a:r>
              <a:rPr lang="en-US" sz="1400" dirty="0">
                <a:latin typeface="+mj-lt"/>
              </a:rPr>
              <a:t> </a:t>
            </a:r>
            <a:r>
              <a:rPr lang="en-US" sz="1400" dirty="0" err="1">
                <a:latin typeface="+mj-lt"/>
              </a:rPr>
              <a:t>hình</a:t>
            </a:r>
            <a:r>
              <a:rPr lang="en-US" sz="1400" dirty="0">
                <a:latin typeface="+mj-lt"/>
              </a:rPr>
              <a:t> seq2seq</a:t>
            </a:r>
            <a:endParaRPr lang="vi-VN" sz="1400" dirty="0">
              <a:latin typeface="+mj-lt"/>
            </a:endParaRPr>
          </a:p>
        </p:txBody>
      </p:sp>
      <p:sp>
        <p:nvSpPr>
          <p:cNvPr id="8" name="Slide Number Placeholder 2">
            <a:extLst>
              <a:ext uri="{FF2B5EF4-FFF2-40B4-BE49-F238E27FC236}">
                <a16:creationId xmlns:a16="http://schemas.microsoft.com/office/drawing/2014/main" id="{A006E860-108D-4697-AB67-9C2A171A819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19</a:t>
            </a:fld>
            <a:endParaRPr lang="vi-VN" sz="1400" dirty="0">
              <a:latin typeface="+mj-lt"/>
            </a:endParaRPr>
          </a:p>
        </p:txBody>
      </p:sp>
      <p:pic>
        <p:nvPicPr>
          <p:cNvPr id="9" name="Picture 8">
            <a:extLst>
              <a:ext uri="{FF2B5EF4-FFF2-40B4-BE49-F238E27FC236}">
                <a16:creationId xmlns:a16="http://schemas.microsoft.com/office/drawing/2014/main" id="{8ACA5C21-A771-4177-93FF-0E47FC120F2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75145" y="1370595"/>
            <a:ext cx="5239385" cy="2972435"/>
          </a:xfrm>
          <a:prstGeom prst="rect">
            <a:avLst/>
          </a:prstGeom>
          <a:noFill/>
        </p:spPr>
      </p:pic>
      <p:sp>
        <p:nvSpPr>
          <p:cNvPr id="6" name="Rectangle 5">
            <a:extLst>
              <a:ext uri="{FF2B5EF4-FFF2-40B4-BE49-F238E27FC236}">
                <a16:creationId xmlns:a16="http://schemas.microsoft.com/office/drawing/2014/main" id="{5624A69A-FECE-4904-BB6D-4619238889D4}"/>
              </a:ext>
            </a:extLst>
          </p:cNvPr>
          <p:cNvSpPr/>
          <p:nvPr/>
        </p:nvSpPr>
        <p:spPr>
          <a:xfrm>
            <a:off x="3544788" y="1131590"/>
            <a:ext cx="4129383" cy="1200329"/>
          </a:xfrm>
          <a:prstGeom prst="rect">
            <a:avLst/>
          </a:prstGeom>
          <a:solidFill>
            <a:schemeClr val="lt1">
              <a:alpha val="0"/>
            </a:schemeClr>
          </a:solidFill>
          <a:ln>
            <a:solidFill>
              <a:schemeClr val="accent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7" name="Rectangle 6">
            <a:extLst>
              <a:ext uri="{FF2B5EF4-FFF2-40B4-BE49-F238E27FC236}">
                <a16:creationId xmlns:a16="http://schemas.microsoft.com/office/drawing/2014/main" id="{C8016846-1B9F-47E9-9574-0823B6323AC9}"/>
              </a:ext>
            </a:extLst>
          </p:cNvPr>
          <p:cNvSpPr/>
          <p:nvPr/>
        </p:nvSpPr>
        <p:spPr>
          <a:xfrm>
            <a:off x="4716016" y="987574"/>
            <a:ext cx="1800200" cy="288032"/>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mj-lt"/>
              </a:rPr>
              <a:t>Encoder</a:t>
            </a:r>
          </a:p>
        </p:txBody>
      </p:sp>
      <p:sp>
        <p:nvSpPr>
          <p:cNvPr id="12" name="Rectangle 11">
            <a:extLst>
              <a:ext uri="{FF2B5EF4-FFF2-40B4-BE49-F238E27FC236}">
                <a16:creationId xmlns:a16="http://schemas.microsoft.com/office/drawing/2014/main" id="{C0865BF2-2F84-4E5B-9DA2-82E549C4C7C8}"/>
              </a:ext>
            </a:extLst>
          </p:cNvPr>
          <p:cNvSpPr/>
          <p:nvPr/>
        </p:nvSpPr>
        <p:spPr>
          <a:xfrm>
            <a:off x="3697187" y="2642424"/>
            <a:ext cx="5147700" cy="1795595"/>
          </a:xfrm>
          <a:prstGeom prst="rect">
            <a:avLst/>
          </a:prstGeom>
          <a:solidFill>
            <a:schemeClr val="lt1">
              <a:alpha val="0"/>
            </a:schemeClr>
          </a:solidFill>
          <a:ln>
            <a:solidFill>
              <a:schemeClr val="accent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13" name="Rectangle 12">
            <a:extLst>
              <a:ext uri="{FF2B5EF4-FFF2-40B4-BE49-F238E27FC236}">
                <a16:creationId xmlns:a16="http://schemas.microsoft.com/office/drawing/2014/main" id="{E5750518-DD8D-485C-8F3A-EDFC6CC50A75}"/>
              </a:ext>
            </a:extLst>
          </p:cNvPr>
          <p:cNvSpPr/>
          <p:nvPr/>
        </p:nvSpPr>
        <p:spPr>
          <a:xfrm>
            <a:off x="5478950" y="2523063"/>
            <a:ext cx="1584174" cy="191877"/>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mj-lt"/>
              </a:rPr>
              <a:t>Decoder</a:t>
            </a:r>
          </a:p>
        </p:txBody>
      </p:sp>
    </p:spTree>
    <p:extLst>
      <p:ext uri="{BB962C8B-B14F-4D97-AF65-F5344CB8AC3E}">
        <p14:creationId xmlns:p14="http://schemas.microsoft.com/office/powerpoint/2010/main" val="3321865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p:bldP spid="17" grpId="0"/>
      <p:bldP spid="8" grpId="0"/>
      <p:bldP spid="6" grpId="0" animBg="1"/>
      <p:bldP spid="7"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txBox="1">
            <a:spLocks/>
          </p:cNvSpPr>
          <p:nvPr/>
        </p:nvSpPr>
        <p:spPr>
          <a:xfrm>
            <a:off x="971600" y="210998"/>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err="1">
                <a:latin typeface="Times New Roman" panose="02020603050405020304" pitchFamily="18" charset="0"/>
                <a:cs typeface="Times New Roman" panose="02020603050405020304" pitchFamily="18" charset="0"/>
              </a:rPr>
              <a:t>Nội</a:t>
            </a:r>
            <a:r>
              <a:rPr lang="en-US" sz="3600">
                <a:latin typeface="Times New Roman" panose="02020603050405020304" pitchFamily="18" charset="0"/>
                <a:cs typeface="Times New Roman" panose="02020603050405020304" pitchFamily="18" charset="0"/>
              </a:rPr>
              <a:t> Dung </a:t>
            </a:r>
            <a:r>
              <a:rPr lang="en-US" sz="3600" err="1">
                <a:latin typeface="Times New Roman" panose="02020603050405020304" pitchFamily="18" charset="0"/>
                <a:cs typeface="Times New Roman" panose="02020603050405020304" pitchFamily="18" charset="0"/>
              </a:rPr>
              <a:t>Báo</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Cáo</a:t>
            </a:r>
            <a:endParaRPr lang="en-US" sz="3600">
              <a:latin typeface="Times New Roman" panose="02020603050405020304" pitchFamily="18" charset="0"/>
              <a:cs typeface="Times New Roman" panose="02020603050405020304" pitchFamily="18" charset="0"/>
            </a:endParaRPr>
          </a:p>
        </p:txBody>
      </p:sp>
      <p:grpSp>
        <p:nvGrpSpPr>
          <p:cNvPr id="20" name="Group 19"/>
          <p:cNvGrpSpPr/>
          <p:nvPr/>
        </p:nvGrpSpPr>
        <p:grpSpPr>
          <a:xfrm>
            <a:off x="1584611" y="2716901"/>
            <a:ext cx="5976665" cy="562662"/>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grpSp>
        <p:nvGrpSpPr>
          <p:cNvPr id="23" name="Group 22"/>
          <p:cNvGrpSpPr/>
          <p:nvPr/>
        </p:nvGrpSpPr>
        <p:grpSpPr>
          <a:xfrm>
            <a:off x="1584610" y="3454566"/>
            <a:ext cx="5976666" cy="562662"/>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28" name="TextBox 27"/>
          <p:cNvSpPr txBox="1"/>
          <p:nvPr/>
        </p:nvSpPr>
        <p:spPr>
          <a:xfrm>
            <a:off x="1550357" y="2647254"/>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03</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29" name="TextBox 28"/>
          <p:cNvSpPr txBox="1"/>
          <p:nvPr/>
        </p:nvSpPr>
        <p:spPr>
          <a:xfrm>
            <a:off x="1550357" y="3403300"/>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04</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32AB1B55-BC39-4FD7-8283-E9CB617CD847}"/>
              </a:ext>
            </a:extLst>
          </p:cNvPr>
          <p:cNvGrpSpPr/>
          <p:nvPr/>
        </p:nvGrpSpPr>
        <p:grpSpPr>
          <a:xfrm>
            <a:off x="1565672" y="1089368"/>
            <a:ext cx="5971159" cy="621693"/>
            <a:chOff x="2411756" y="1145286"/>
            <a:chExt cx="5971159" cy="621693"/>
          </a:xfrm>
        </p:grpSpPr>
        <p:grpSp>
          <p:nvGrpSpPr>
            <p:cNvPr id="6" name="Group 5"/>
            <p:cNvGrpSpPr/>
            <p:nvPr/>
          </p:nvGrpSpPr>
          <p:grpSpPr>
            <a:xfrm>
              <a:off x="2411760" y="1204255"/>
              <a:ext cx="5971155" cy="562724"/>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26" name="TextBox 25"/>
            <p:cNvSpPr txBox="1"/>
            <p:nvPr/>
          </p:nvSpPr>
          <p:spPr>
            <a:xfrm>
              <a:off x="2411756" y="1145286"/>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01</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2944920" y="1308365"/>
              <a:ext cx="5299488" cy="369332"/>
            </a:xfrm>
            <a:prstGeom prst="rect">
              <a:avLst/>
            </a:prstGeom>
            <a:noFill/>
          </p:spPr>
          <p:txBody>
            <a:bodyPr wrap="square" rtlCol="0">
              <a:spAutoFit/>
            </a:bodyPr>
            <a:lstStyle/>
            <a:p>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Giới</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thiệu</a:t>
              </a:r>
              <a:endParaRPr lang="ko-KR"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8" name="Group 7">
            <a:extLst>
              <a:ext uri="{FF2B5EF4-FFF2-40B4-BE49-F238E27FC236}">
                <a16:creationId xmlns:a16="http://schemas.microsoft.com/office/drawing/2014/main" id="{E1B267C3-5458-4CBB-A9EA-CF4B7FFF2D9C}"/>
              </a:ext>
            </a:extLst>
          </p:cNvPr>
          <p:cNvGrpSpPr/>
          <p:nvPr/>
        </p:nvGrpSpPr>
        <p:grpSpPr>
          <a:xfrm>
            <a:off x="1558958" y="1909589"/>
            <a:ext cx="6002318" cy="656095"/>
            <a:chOff x="2386105" y="1834085"/>
            <a:chExt cx="6002318" cy="656095"/>
          </a:xfrm>
        </p:grpSpPr>
        <p:grpSp>
          <p:nvGrpSpPr>
            <p:cNvPr id="17" name="Group 16"/>
            <p:cNvGrpSpPr/>
            <p:nvPr/>
          </p:nvGrpSpPr>
          <p:grpSpPr>
            <a:xfrm>
              <a:off x="2411759" y="1927518"/>
              <a:ext cx="5976664" cy="562662"/>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27" name="TextBox 26"/>
            <p:cNvSpPr txBox="1"/>
            <p:nvPr/>
          </p:nvSpPr>
          <p:spPr>
            <a:xfrm>
              <a:off x="2386105" y="1834085"/>
              <a:ext cx="558815"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02</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7" name="TextBox 36"/>
            <p:cNvSpPr txBox="1"/>
            <p:nvPr/>
          </p:nvSpPr>
          <p:spPr>
            <a:xfrm>
              <a:off x="2944920" y="2034140"/>
              <a:ext cx="5402146" cy="369332"/>
            </a:xfrm>
            <a:prstGeom prst="rect">
              <a:avLst/>
            </a:prstGeom>
            <a:noFill/>
          </p:spPr>
          <p:txBody>
            <a:bodyPr wrap="square" rtlCol="0">
              <a:spAutoFit/>
            </a:bodyPr>
            <a:lstStyle/>
            <a:p>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Mô</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hình</a:t>
              </a:r>
              <a:endParaRPr lang="ko-KR"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
        <p:nvSpPr>
          <p:cNvPr id="40" name="TextBox 39"/>
          <p:cNvSpPr txBox="1"/>
          <p:nvPr/>
        </p:nvSpPr>
        <p:spPr>
          <a:xfrm>
            <a:off x="2117773" y="2841164"/>
            <a:ext cx="4392567" cy="369332"/>
          </a:xfrm>
          <a:prstGeom prst="rect">
            <a:avLst/>
          </a:prstGeom>
          <a:noFill/>
        </p:spPr>
        <p:txBody>
          <a:bodyPr wrap="square" rtlCol="0">
            <a:spAutoFit/>
          </a:bodyPr>
          <a:lstStyle/>
          <a:p>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Thực</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nghiệm</a:t>
            </a:r>
            <a:endParaRPr lang="ko-KR"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3" name="TextBox 42"/>
          <p:cNvSpPr txBox="1"/>
          <p:nvPr/>
        </p:nvSpPr>
        <p:spPr>
          <a:xfrm>
            <a:off x="2117772" y="3552205"/>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Kết</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luận</a:t>
            </a:r>
            <a:endParaRPr lang="ko-KR" alt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Slide Number Placeholder 3" hidden="1">
            <a:extLst>
              <a:ext uri="{FF2B5EF4-FFF2-40B4-BE49-F238E27FC236}">
                <a16:creationId xmlns:a16="http://schemas.microsoft.com/office/drawing/2014/main" id="{908FED0F-8818-4B46-93F1-26A4677ED8A7}"/>
              </a:ext>
            </a:extLst>
          </p:cNvPr>
          <p:cNvSpPr>
            <a:spLocks noGrp="1"/>
          </p:cNvSpPr>
          <p:nvPr>
            <p:ph type="sldNum" sz="quarter" idx="4294967295"/>
          </p:nvPr>
        </p:nvSpPr>
        <p:spPr>
          <a:xfrm>
            <a:off x="8382915" y="4491173"/>
            <a:ext cx="576064" cy="369332"/>
          </a:xfrm>
          <a:prstGeom prst="rect">
            <a:avLst/>
          </a:prstGeom>
        </p:spPr>
        <p:txBody>
          <a:bodyPr/>
          <a:lstStyle/>
          <a:p>
            <a:fld id="{2E9D0601-AD5E-470A-A05D-6619E3A3DD8E}" type="slidenum">
              <a:rPr lang="vi-VN" smtClean="0"/>
              <a:pPr/>
              <a:t>2</a:t>
            </a:fld>
            <a:endParaRPr lang="vi-VN" dirty="0"/>
          </a:p>
        </p:txBody>
      </p:sp>
      <p:grpSp>
        <p:nvGrpSpPr>
          <p:cNvPr id="32" name="Group 31">
            <a:extLst>
              <a:ext uri="{FF2B5EF4-FFF2-40B4-BE49-F238E27FC236}">
                <a16:creationId xmlns:a16="http://schemas.microsoft.com/office/drawing/2014/main" id="{2B7B60BC-20C2-440F-9ED0-8FE4B39F6569}"/>
              </a:ext>
            </a:extLst>
          </p:cNvPr>
          <p:cNvGrpSpPr/>
          <p:nvPr/>
        </p:nvGrpSpPr>
        <p:grpSpPr>
          <a:xfrm>
            <a:off x="1598149" y="4213800"/>
            <a:ext cx="5976665" cy="562662"/>
            <a:chOff x="3131840" y="1491630"/>
            <a:chExt cx="5256584" cy="576064"/>
          </a:xfrm>
        </p:grpSpPr>
        <p:sp>
          <p:nvSpPr>
            <p:cNvPr id="33" name="Rectangle 32">
              <a:extLst>
                <a:ext uri="{FF2B5EF4-FFF2-40B4-BE49-F238E27FC236}">
                  <a16:creationId xmlns:a16="http://schemas.microsoft.com/office/drawing/2014/main" id="{72335AC6-A4AF-4FFC-89F2-E96FBF6BCE89}"/>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36" name="Right Triangle 35">
              <a:extLst>
                <a:ext uri="{FF2B5EF4-FFF2-40B4-BE49-F238E27FC236}">
                  <a16:creationId xmlns:a16="http://schemas.microsoft.com/office/drawing/2014/main" id="{520A7E71-6890-4013-A802-23E5D0D20183}"/>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38" name="TextBox 37">
            <a:extLst>
              <a:ext uri="{FF2B5EF4-FFF2-40B4-BE49-F238E27FC236}">
                <a16:creationId xmlns:a16="http://schemas.microsoft.com/office/drawing/2014/main" id="{B919E8B9-6BB6-4DCC-BF3A-D0AA785768A0}"/>
              </a:ext>
            </a:extLst>
          </p:cNvPr>
          <p:cNvSpPr txBox="1"/>
          <p:nvPr/>
        </p:nvSpPr>
        <p:spPr>
          <a:xfrm>
            <a:off x="1563895" y="4132229"/>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05</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9239CAFB-8DE2-419F-8BD9-2874DD742B9E}"/>
              </a:ext>
            </a:extLst>
          </p:cNvPr>
          <p:cNvSpPr txBox="1"/>
          <p:nvPr/>
        </p:nvSpPr>
        <p:spPr>
          <a:xfrm>
            <a:off x="2131311" y="4326139"/>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Tài</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liệu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tham</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khảo</a:t>
            </a:r>
            <a:endParaRPr lang="ko-KR" alt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4" name="Slide Number Placeholder 2">
            <a:extLst>
              <a:ext uri="{FF2B5EF4-FFF2-40B4-BE49-F238E27FC236}">
                <a16:creationId xmlns:a16="http://schemas.microsoft.com/office/drawing/2014/main" id="{A9BDE17C-748A-4C93-A96B-09A510E311B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2</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0559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par>
                                <p:cTn id="35" presetID="10"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p:bldP spid="29" grpId="0"/>
      <p:bldP spid="40" grpId="0"/>
      <p:bldP spid="43" grpId="0"/>
      <p:bldP spid="38"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Học</a:t>
            </a:r>
            <a:r>
              <a:rPr lang="en-US" altLang="ko-KR" sz="1600" dirty="0">
                <a:latin typeface="+mj-lt"/>
              </a:rPr>
              <a:t> </a:t>
            </a:r>
            <a:r>
              <a:rPr lang="en-US" altLang="ko-KR" sz="1600" dirty="0" err="1">
                <a:latin typeface="+mj-lt"/>
              </a:rPr>
              <a:t>tăng</a:t>
            </a:r>
            <a:r>
              <a:rPr lang="en-US" altLang="ko-KR" sz="1600" dirty="0">
                <a:latin typeface="+mj-lt"/>
              </a:rPr>
              <a:t> </a:t>
            </a:r>
            <a:r>
              <a:rPr lang="en-US" altLang="ko-KR" sz="1600" dirty="0" err="1">
                <a:latin typeface="+mj-lt"/>
              </a:rPr>
              <a:t>cường</a:t>
            </a:r>
            <a:endParaRPr lang="ko-KR" altLang="en-US" sz="1600" dirty="0">
              <a:latin typeface="+mj-lt"/>
            </a:endParaRPr>
          </a:p>
        </p:txBody>
      </p:sp>
      <p:sp>
        <p:nvSpPr>
          <p:cNvPr id="38" name="Text Placeholder 2">
            <a:extLst>
              <a:ext uri="{FF2B5EF4-FFF2-40B4-BE49-F238E27FC236}">
                <a16:creationId xmlns:a16="http://schemas.microsoft.com/office/drawing/2014/main" id="{DDB3F786-F148-4686-991C-FBFBA8DD7898}"/>
              </a:ext>
            </a:extLst>
          </p:cNvPr>
          <p:cNvSpPr txBox="1">
            <a:spLocks/>
          </p:cNvSpPr>
          <p:nvPr/>
        </p:nvSpPr>
        <p:spPr>
          <a:xfrm>
            <a:off x="-89992" y="2059707"/>
            <a:ext cx="9144000" cy="288032"/>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ko-KR" altLang="en-US" sz="1500" dirty="0">
              <a:latin typeface="+mj-lt"/>
            </a:endParaRPr>
          </a:p>
        </p:txBody>
      </p:sp>
      <p:sp>
        <p:nvSpPr>
          <p:cNvPr id="39" name="Text Placeholder 2">
            <a:extLst>
              <a:ext uri="{FF2B5EF4-FFF2-40B4-BE49-F238E27FC236}">
                <a16:creationId xmlns:a16="http://schemas.microsoft.com/office/drawing/2014/main" id="{1B89F62B-E456-4850-AA94-A5D9AACE638E}"/>
              </a:ext>
            </a:extLst>
          </p:cNvPr>
          <p:cNvSpPr txBox="1">
            <a:spLocks/>
          </p:cNvSpPr>
          <p:nvPr/>
        </p:nvSpPr>
        <p:spPr>
          <a:xfrm>
            <a:off x="442294" y="1810774"/>
            <a:ext cx="4575547" cy="1872208"/>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ko-KR" sz="1600" dirty="0">
                <a:latin typeface="+mj-lt"/>
              </a:rPr>
              <a:t>H</a:t>
            </a:r>
            <a:r>
              <a:rPr lang="vi-VN" altLang="ko-KR" sz="1600" dirty="0">
                <a:latin typeface="+mj-lt"/>
              </a:rPr>
              <a:t>ọc tăng cường (</a:t>
            </a:r>
            <a:r>
              <a:rPr lang="en-US" altLang="ko-KR" sz="1600" dirty="0">
                <a:latin typeface="+mj-lt"/>
              </a:rPr>
              <a:t>R</a:t>
            </a:r>
            <a:r>
              <a:rPr lang="vi-VN" altLang="ko-KR" sz="1600" dirty="0">
                <a:latin typeface="+mj-lt"/>
              </a:rPr>
              <a:t>einforcement learning) là nghiên cứu cách thức một</a:t>
            </a:r>
            <a:r>
              <a:rPr lang="en-US" altLang="ko-KR" sz="1600" dirty="0">
                <a:latin typeface="+mj-lt"/>
              </a:rPr>
              <a:t> </a:t>
            </a:r>
            <a:r>
              <a:rPr lang="en-US" altLang="ko-KR" sz="1600" dirty="0" err="1">
                <a:latin typeface="+mj-lt"/>
              </a:rPr>
              <a:t>tác</a:t>
            </a:r>
            <a:r>
              <a:rPr lang="en-US" altLang="ko-KR" sz="1600" dirty="0">
                <a:latin typeface="+mj-lt"/>
              </a:rPr>
              <a:t> </a:t>
            </a:r>
            <a:r>
              <a:rPr lang="en-US" altLang="ko-KR" sz="1600" dirty="0" err="1">
                <a:latin typeface="+mj-lt"/>
              </a:rPr>
              <a:t>nhân</a:t>
            </a:r>
            <a:r>
              <a:rPr lang="vi-VN" altLang="ko-KR" sz="1600" dirty="0">
                <a:latin typeface="+mj-lt"/>
              </a:rPr>
              <a:t> </a:t>
            </a:r>
            <a:r>
              <a:rPr lang="en-US" altLang="ko-KR" sz="1600" dirty="0">
                <a:latin typeface="+mj-lt"/>
              </a:rPr>
              <a:t>(</a:t>
            </a:r>
            <a:r>
              <a:rPr lang="vi-VN" altLang="ko-KR" sz="1600" dirty="0">
                <a:latin typeface="+mj-lt"/>
              </a:rPr>
              <a:t>agent</a:t>
            </a:r>
            <a:r>
              <a:rPr lang="en-US" altLang="ko-KR" sz="1600" dirty="0">
                <a:latin typeface="+mj-lt"/>
              </a:rPr>
              <a:t>)</a:t>
            </a:r>
            <a:r>
              <a:rPr lang="vi-VN" altLang="ko-KR" sz="1600" dirty="0">
                <a:latin typeface="+mj-lt"/>
              </a:rPr>
              <a:t> trong một môi trường</a:t>
            </a:r>
            <a:r>
              <a:rPr lang="en-US" altLang="ko-KR" sz="1600" dirty="0">
                <a:latin typeface="+mj-lt"/>
              </a:rPr>
              <a:t> (environment)</a:t>
            </a:r>
            <a:r>
              <a:rPr lang="vi-VN" altLang="ko-KR" sz="1600" dirty="0">
                <a:latin typeface="+mj-lt"/>
              </a:rPr>
              <a:t> nên chọn thực hiện các hành động</a:t>
            </a:r>
            <a:r>
              <a:rPr lang="en-US" altLang="ko-KR" sz="1600" dirty="0">
                <a:latin typeface="+mj-lt"/>
              </a:rPr>
              <a:t> (action)</a:t>
            </a:r>
            <a:r>
              <a:rPr lang="vi-VN" altLang="ko-KR" sz="1600" dirty="0">
                <a:latin typeface="+mj-lt"/>
              </a:rPr>
              <a:t> nào để cực đại hóa một khoản thưởng (reward) nào đó về lâu dài. </a:t>
            </a:r>
            <a:endParaRPr lang="en-US" altLang="ko-KR" sz="1600" dirty="0">
              <a:latin typeface="+mj-lt"/>
            </a:endParaRPr>
          </a:p>
        </p:txBody>
      </p:sp>
      <p:sp>
        <p:nvSpPr>
          <p:cNvPr id="49" name="Text Placeholder 2">
            <a:extLst>
              <a:ext uri="{FF2B5EF4-FFF2-40B4-BE49-F238E27FC236}">
                <a16:creationId xmlns:a16="http://schemas.microsoft.com/office/drawing/2014/main" id="{93AC4513-ED2F-405C-870F-B3B8F93E4D15}"/>
              </a:ext>
            </a:extLst>
          </p:cNvPr>
          <p:cNvSpPr txBox="1">
            <a:spLocks/>
          </p:cNvSpPr>
          <p:nvPr/>
        </p:nvSpPr>
        <p:spPr>
          <a:xfrm>
            <a:off x="3491880" y="4043949"/>
            <a:ext cx="1816256" cy="453926"/>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u="sng" dirty="0">
                <a:latin typeface="+mj-lt"/>
              </a:rPr>
              <a:t>Wikipedia</a:t>
            </a:r>
            <a:endParaRPr lang="ko-KR" altLang="en-US" sz="1600" u="sng" dirty="0">
              <a:latin typeface="+mj-lt"/>
            </a:endParaRPr>
          </a:p>
        </p:txBody>
      </p:sp>
      <p:pic>
        <p:nvPicPr>
          <p:cNvPr id="10" name="Picture 9">
            <a:extLst>
              <a:ext uri="{FF2B5EF4-FFF2-40B4-BE49-F238E27FC236}">
                <a16:creationId xmlns:a16="http://schemas.microsoft.com/office/drawing/2014/main" id="{16BD1F16-8D0F-4CBC-97C1-DB7B75F47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301" y="1090379"/>
            <a:ext cx="3777405" cy="3649917"/>
          </a:xfrm>
          <a:prstGeom prst="rect">
            <a:avLst/>
          </a:prstGeom>
        </p:spPr>
      </p:pic>
      <p:sp>
        <p:nvSpPr>
          <p:cNvPr id="11" name="Slide Number Placeholder 2">
            <a:extLst>
              <a:ext uri="{FF2B5EF4-FFF2-40B4-BE49-F238E27FC236}">
                <a16:creationId xmlns:a16="http://schemas.microsoft.com/office/drawing/2014/main" id="{3C524360-2C39-4443-91FB-6F702030588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20</a:t>
            </a:fld>
            <a:endParaRPr lang="vi-VN" sz="1400" dirty="0">
              <a:latin typeface="+mj-lt"/>
            </a:endParaRPr>
          </a:p>
        </p:txBody>
      </p:sp>
    </p:spTree>
    <p:extLst>
      <p:ext uri="{BB962C8B-B14F-4D97-AF65-F5344CB8AC3E}">
        <p14:creationId xmlns:p14="http://schemas.microsoft.com/office/powerpoint/2010/main" val="40193965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38" grpId="0"/>
      <p:bldP spid="39" grpId="0"/>
      <p:bldP spid="49"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t>C</a:t>
            </a:r>
            <a:r>
              <a:rPr lang="vi-VN" altLang="ko-KR" dirty="0"/>
              <a:t>ơ</a:t>
            </a:r>
            <a:r>
              <a:rPr lang="en-US" altLang="ko-KR" dirty="0"/>
              <a:t> </a:t>
            </a:r>
            <a:r>
              <a:rPr lang="en-US" altLang="ko-KR" dirty="0" err="1"/>
              <a:t>Sở</a:t>
            </a:r>
            <a:r>
              <a:rPr lang="en-US" altLang="ko-KR" dirty="0"/>
              <a:t> </a:t>
            </a:r>
            <a:r>
              <a:rPr lang="en-US" altLang="ko-KR" dirty="0" err="1"/>
              <a:t>Lý</a:t>
            </a:r>
            <a:r>
              <a:rPr lang="en-US" altLang="ko-KR" dirty="0"/>
              <a:t> </a:t>
            </a:r>
            <a:r>
              <a:rPr lang="en-US" altLang="ko-KR" dirty="0" err="1"/>
              <a:t>Thuyết</a:t>
            </a:r>
            <a:endParaRPr lang="ko-KR" altLang="en-US" dirty="0"/>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Phương</a:t>
            </a:r>
            <a:r>
              <a:rPr lang="en-US" altLang="ko-KR" sz="1600" dirty="0">
                <a:latin typeface="+mj-lt"/>
              </a:rPr>
              <a:t> </a:t>
            </a:r>
            <a:r>
              <a:rPr lang="en-US" altLang="ko-KR" sz="1600" dirty="0" err="1">
                <a:latin typeface="+mj-lt"/>
              </a:rPr>
              <a:t>pháp</a:t>
            </a:r>
            <a:r>
              <a:rPr lang="en-US" altLang="ko-KR" sz="1600" dirty="0">
                <a:latin typeface="+mj-lt"/>
              </a:rPr>
              <a:t> cross entropy</a:t>
            </a:r>
            <a:endParaRPr lang="ko-KR" altLang="en-US" sz="1600" dirty="0">
              <a:latin typeface="+mj-lt"/>
            </a:endParaRPr>
          </a:p>
        </p:txBody>
      </p:sp>
      <p:sp>
        <p:nvSpPr>
          <p:cNvPr id="37" name="Text Placeholder 2">
            <a:extLst>
              <a:ext uri="{FF2B5EF4-FFF2-40B4-BE49-F238E27FC236}">
                <a16:creationId xmlns:a16="http://schemas.microsoft.com/office/drawing/2014/main" id="{3E85E5BE-F0CC-4494-96DD-85076190D01E}"/>
              </a:ext>
            </a:extLst>
          </p:cNvPr>
          <p:cNvSpPr txBox="1">
            <a:spLocks/>
          </p:cNvSpPr>
          <p:nvPr/>
        </p:nvSpPr>
        <p:spPr>
          <a:xfrm>
            <a:off x="0" y="1213177"/>
            <a:ext cx="9144000" cy="1256551"/>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dirty="0">
                <a:latin typeface="+mj-lt"/>
              </a:rPr>
              <a:t>The cross entropy between two probability distributions p and q over the same underlying set of events measures the average number of bits needed to identify an event drawn from the set if a coding scheme used for the set is optimized for an estimated probability distribution q, rather than the true distribution p.</a:t>
            </a:r>
          </a:p>
          <a:p>
            <a:pPr algn="r"/>
            <a:r>
              <a:rPr lang="en-US" altLang="ko-KR" sz="1600" dirty="0">
                <a:latin typeface="+mj-lt"/>
              </a:rPr>
              <a:t>--- Wikipedia ---</a:t>
            </a:r>
            <a:endParaRPr lang="ko-KR" altLang="en-US" sz="1600" dirty="0">
              <a:latin typeface="+mj-lt"/>
            </a:endParaRPr>
          </a:p>
        </p:txBody>
      </p:sp>
      <p:sp>
        <p:nvSpPr>
          <p:cNvPr id="49" name="Text Placeholder 2">
            <a:extLst>
              <a:ext uri="{FF2B5EF4-FFF2-40B4-BE49-F238E27FC236}">
                <a16:creationId xmlns:a16="http://schemas.microsoft.com/office/drawing/2014/main" id="{FDE97F52-AC69-42E2-ABC4-B6D471B922BB}"/>
              </a:ext>
            </a:extLst>
          </p:cNvPr>
          <p:cNvSpPr txBox="1">
            <a:spLocks/>
          </p:cNvSpPr>
          <p:nvPr/>
        </p:nvSpPr>
        <p:spPr>
          <a:xfrm>
            <a:off x="0" y="2469728"/>
            <a:ext cx="9144000" cy="2102271"/>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dirty="0">
                <a:latin typeface="+mj-lt"/>
              </a:rPr>
              <a:t>The cross-entropy (CE) method is a Monte Carlo method for importance sampling and optimization. It is applicable to both combinatorial and continuous problems, with either a static or noisy objective.</a:t>
            </a:r>
          </a:p>
          <a:p>
            <a:pPr algn="just"/>
            <a:r>
              <a:rPr lang="en-US" altLang="ko-KR" sz="1600" dirty="0">
                <a:latin typeface="+mj-lt"/>
              </a:rPr>
              <a:t>The method approximates the optimal importance sampling estimator by repeating two phases:</a:t>
            </a:r>
          </a:p>
          <a:p>
            <a:pPr algn="just"/>
            <a:r>
              <a:rPr lang="en-US" altLang="ko-KR" sz="1600" dirty="0">
                <a:latin typeface="+mj-lt"/>
              </a:rPr>
              <a:t> 1. Draw a sample from a probability distribution.</a:t>
            </a:r>
          </a:p>
          <a:p>
            <a:pPr algn="just"/>
            <a:r>
              <a:rPr lang="en-US" altLang="ko-KR" sz="1600" dirty="0">
                <a:latin typeface="+mj-lt"/>
              </a:rPr>
              <a:t> 2. Minimize the cross-entropy between this distribution and a target distribution to produce a better sample in the next iteration.</a:t>
            </a:r>
          </a:p>
          <a:p>
            <a:pPr algn="r"/>
            <a:r>
              <a:rPr lang="en-US" altLang="ko-KR" sz="1600" dirty="0">
                <a:latin typeface="+mj-lt"/>
              </a:rPr>
              <a:t>--- Wikipedia ---</a:t>
            </a:r>
            <a:endParaRPr lang="ko-KR" altLang="en-US" sz="1600" dirty="0">
              <a:latin typeface="+mj-lt"/>
            </a:endParaRPr>
          </a:p>
        </p:txBody>
      </p:sp>
      <p:sp>
        <p:nvSpPr>
          <p:cNvPr id="7" name="Slide Number Placeholder 2">
            <a:extLst>
              <a:ext uri="{FF2B5EF4-FFF2-40B4-BE49-F238E27FC236}">
                <a16:creationId xmlns:a16="http://schemas.microsoft.com/office/drawing/2014/main" id="{0E6B8D2F-7409-41D3-BF8B-E6F87AB64EE2}"/>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21</a:t>
            </a:fld>
            <a:endParaRPr lang="vi-VN" sz="1400" dirty="0">
              <a:latin typeface="+mj-lt"/>
            </a:endParaRPr>
          </a:p>
        </p:txBody>
      </p:sp>
    </p:spTree>
    <p:extLst>
      <p:ext uri="{BB962C8B-B14F-4D97-AF65-F5344CB8AC3E}">
        <p14:creationId xmlns:p14="http://schemas.microsoft.com/office/powerpoint/2010/main" val="2465084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cs typeface="Times New Roman" panose="02020603050405020304" pitchFamily="18" charset="0"/>
              </a:rPr>
              <a:t>C</a:t>
            </a:r>
            <a:r>
              <a:rPr lang="vi-VN" altLang="ko-KR">
                <a:cs typeface="Times New Roman" panose="02020603050405020304" pitchFamily="18" charset="0"/>
              </a:rPr>
              <a:t>ơ</a:t>
            </a:r>
            <a:r>
              <a:rPr lang="en-US" altLang="ko-KR">
                <a:cs typeface="Times New Roman" panose="02020603050405020304" pitchFamily="18" charset="0"/>
              </a:rPr>
              <a:t> Sở Lý Thuyết</a:t>
            </a:r>
            <a:endParaRPr lang="ko-KR" altLang="en-US">
              <a:cs typeface="Times New Roman" panose="02020603050405020304" pitchFamily="18" charset="0"/>
            </a:endParaRPr>
          </a:p>
        </p:txBody>
      </p:sp>
      <p:sp>
        <p:nvSpPr>
          <p:cNvPr id="3" name="Text Placeholder 2"/>
          <p:cNvSpPr>
            <a:spLocks noGrp="1"/>
          </p:cNvSpPr>
          <p:nvPr>
            <p:ph type="body" sz="quarter" idx="11"/>
          </p:nvPr>
        </p:nvSpPr>
        <p:spPr>
          <a:xfrm>
            <a:off x="0" y="699542"/>
            <a:ext cx="9144000" cy="576064"/>
          </a:xfrm>
        </p:spPr>
        <p:txBody>
          <a:bodyPr>
            <a:normAutofit fontScale="92500" lnSpcReduction="20000"/>
          </a:bodyPr>
          <a:lstStyle/>
          <a:p>
            <a:r>
              <a:rPr lang="en-US" altLang="ko-KR" sz="1600" dirty="0" err="1">
                <a:latin typeface="+mj-lt"/>
                <a:cs typeface="Times New Roman" panose="02020603050405020304" pitchFamily="18" charset="0"/>
              </a:rPr>
              <a:t>Phương</a:t>
            </a:r>
            <a:r>
              <a:rPr lang="en-US" altLang="ko-KR" sz="1600" dirty="0">
                <a:latin typeface="+mj-lt"/>
                <a:cs typeface="Times New Roman" panose="02020603050405020304" pitchFamily="18" charset="0"/>
              </a:rPr>
              <a:t> </a:t>
            </a:r>
            <a:r>
              <a:rPr lang="en-US" altLang="ko-KR" sz="1600" dirty="0" err="1">
                <a:latin typeface="+mj-lt"/>
                <a:cs typeface="Times New Roman" panose="02020603050405020304" pitchFamily="18" charset="0"/>
              </a:rPr>
              <a:t>pháp</a:t>
            </a:r>
            <a:r>
              <a:rPr lang="en-US" altLang="ko-KR" sz="1600" dirty="0">
                <a:latin typeface="+mj-lt"/>
                <a:cs typeface="Times New Roman" panose="02020603050405020304" pitchFamily="18" charset="0"/>
              </a:rPr>
              <a:t> self-critic</a:t>
            </a:r>
          </a:p>
          <a:p>
            <a:r>
              <a:rPr lang="en-US" altLang="ko-KR" sz="1600" dirty="0">
                <a:latin typeface="+mj-lt"/>
                <a:cs typeface="Times New Roman" panose="02020603050405020304" pitchFamily="18" charset="0"/>
              </a:rPr>
              <a:t>Self-critic for sequence training (SCST)</a:t>
            </a:r>
            <a:endParaRPr lang="ko-KR" altLang="en-US" sz="1600" dirty="0">
              <a:latin typeface="+mj-lt"/>
              <a:cs typeface="Times New Roman" panose="02020603050405020304" pitchFamily="18" charset="0"/>
            </a:endParaRPr>
          </a:p>
        </p:txBody>
      </p:sp>
      <p:sp>
        <p:nvSpPr>
          <p:cNvPr id="6" name="Text Placeholder 2">
            <a:extLst>
              <a:ext uri="{FF2B5EF4-FFF2-40B4-BE49-F238E27FC236}">
                <a16:creationId xmlns:a16="http://schemas.microsoft.com/office/drawing/2014/main" id="{CBD5CDD5-DCCE-4589-8670-BB675216ED37}"/>
              </a:ext>
            </a:extLst>
          </p:cNvPr>
          <p:cNvSpPr txBox="1">
            <a:spLocks/>
          </p:cNvSpPr>
          <p:nvPr/>
        </p:nvSpPr>
        <p:spPr>
          <a:xfrm>
            <a:off x="17446" y="1502842"/>
            <a:ext cx="8927976" cy="1088107"/>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ko-KR" altLang="en-US" sz="1600" dirty="0">
              <a:latin typeface="+mj-lt"/>
              <a:cs typeface="Times New Roman" panose="02020603050405020304" pitchFamily="18" charset="0"/>
            </a:endParaRPr>
          </a:p>
        </p:txBody>
      </p:sp>
      <p:sp>
        <p:nvSpPr>
          <p:cNvPr id="5" name="Oval 4">
            <a:extLst>
              <a:ext uri="{FF2B5EF4-FFF2-40B4-BE49-F238E27FC236}">
                <a16:creationId xmlns:a16="http://schemas.microsoft.com/office/drawing/2014/main" id="{17A0C1EC-CFD2-4988-B9BA-00E853E0FCCD}"/>
              </a:ext>
            </a:extLst>
          </p:cNvPr>
          <p:cNvSpPr/>
          <p:nvPr/>
        </p:nvSpPr>
        <p:spPr>
          <a:xfrm>
            <a:off x="3761354" y="2571750"/>
            <a:ext cx="1440160" cy="86409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tlCol="0" anchor="ctr"/>
          <a:lstStyle/>
          <a:p>
            <a:pPr algn="ctr"/>
            <a:r>
              <a:rPr lang="vi-VN" dirty="0">
                <a:latin typeface="+mj-lt"/>
                <a:cs typeface="Times New Roman" panose="02020603050405020304" pitchFamily="18" charset="0"/>
              </a:rPr>
              <a:t>SCST</a:t>
            </a:r>
            <a:endParaRPr lang="en-US" dirty="0">
              <a:latin typeface="+mj-lt"/>
              <a:cs typeface="Times New Roman" panose="02020603050405020304" pitchFamily="18" charset="0"/>
            </a:endParaRPr>
          </a:p>
        </p:txBody>
      </p:sp>
      <p:sp>
        <p:nvSpPr>
          <p:cNvPr id="7" name="Rectangle 6">
            <a:extLst>
              <a:ext uri="{FF2B5EF4-FFF2-40B4-BE49-F238E27FC236}">
                <a16:creationId xmlns:a16="http://schemas.microsoft.com/office/drawing/2014/main" id="{699411FE-1C1F-4AD5-B610-E2DCB1EA5720}"/>
              </a:ext>
            </a:extLst>
          </p:cNvPr>
          <p:cNvSpPr/>
          <p:nvPr/>
        </p:nvSpPr>
        <p:spPr>
          <a:xfrm>
            <a:off x="2051720" y="1595722"/>
            <a:ext cx="2952328"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vi-VN" dirty="0">
                <a:latin typeface="+mj-lt"/>
                <a:cs typeface="Times New Roman" panose="02020603050405020304" pitchFamily="18" charset="0"/>
              </a:rPr>
              <a:t>Reinforcement</a:t>
            </a:r>
            <a:r>
              <a:rPr lang="en-US" dirty="0">
                <a:latin typeface="+mj-lt"/>
                <a:cs typeface="Times New Roman" panose="02020603050405020304" pitchFamily="18" charset="0"/>
              </a:rPr>
              <a:t> algorithm</a:t>
            </a:r>
          </a:p>
        </p:txBody>
      </p:sp>
      <p:sp>
        <p:nvSpPr>
          <p:cNvPr id="8" name="Rectangle 7">
            <a:extLst>
              <a:ext uri="{FF2B5EF4-FFF2-40B4-BE49-F238E27FC236}">
                <a16:creationId xmlns:a16="http://schemas.microsoft.com/office/drawing/2014/main" id="{B403EE66-9D02-45D2-B1D7-0C2B1F91B9EA}"/>
              </a:ext>
            </a:extLst>
          </p:cNvPr>
          <p:cNvSpPr/>
          <p:nvPr/>
        </p:nvSpPr>
        <p:spPr>
          <a:xfrm>
            <a:off x="611560" y="2809487"/>
            <a:ext cx="2232248" cy="5082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vi-VN" dirty="0">
                <a:latin typeface="+mj-lt"/>
                <a:cs typeface="Times New Roman" panose="02020603050405020304" pitchFamily="18" charset="0"/>
              </a:rPr>
              <a:t>Test-time inference</a:t>
            </a:r>
            <a:endParaRPr lang="en-US" dirty="0">
              <a:latin typeface="+mj-lt"/>
              <a:cs typeface="Times New Roman" panose="02020603050405020304" pitchFamily="18" charset="0"/>
            </a:endParaRPr>
          </a:p>
        </p:txBody>
      </p:sp>
      <p:sp>
        <p:nvSpPr>
          <p:cNvPr id="9" name="Rectangle 8">
            <a:extLst>
              <a:ext uri="{FF2B5EF4-FFF2-40B4-BE49-F238E27FC236}">
                <a16:creationId xmlns:a16="http://schemas.microsoft.com/office/drawing/2014/main" id="{C11AF8C3-CCBB-4996-AE96-94A288208C65}"/>
              </a:ext>
            </a:extLst>
          </p:cNvPr>
          <p:cNvSpPr/>
          <p:nvPr/>
        </p:nvSpPr>
        <p:spPr>
          <a:xfrm>
            <a:off x="1115616" y="4046246"/>
            <a:ext cx="2376264"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normalize </a:t>
            </a:r>
            <a:r>
              <a:rPr lang="vi-VN" dirty="0">
                <a:latin typeface="+mj-lt"/>
                <a:cs typeface="Times New Roman" panose="02020603050405020304" pitchFamily="18" charset="0"/>
              </a:rPr>
              <a:t>reward</a:t>
            </a:r>
            <a:endParaRPr lang="en-US" dirty="0">
              <a:latin typeface="+mj-lt"/>
              <a:cs typeface="Times New Roman" panose="02020603050405020304" pitchFamily="18" charset="0"/>
            </a:endParaRPr>
          </a:p>
        </p:txBody>
      </p:sp>
      <p:sp>
        <p:nvSpPr>
          <p:cNvPr id="10" name="Rectangle 9">
            <a:extLst>
              <a:ext uri="{FF2B5EF4-FFF2-40B4-BE49-F238E27FC236}">
                <a16:creationId xmlns:a16="http://schemas.microsoft.com/office/drawing/2014/main" id="{E4C679F9-45AD-4D4E-B7BD-550E85667CEF}"/>
              </a:ext>
            </a:extLst>
          </p:cNvPr>
          <p:cNvSpPr/>
          <p:nvPr/>
        </p:nvSpPr>
        <p:spPr>
          <a:xfrm>
            <a:off x="4139952" y="4093860"/>
            <a:ext cx="2376264"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reducing </a:t>
            </a:r>
            <a:r>
              <a:rPr lang="vi-VN" dirty="0">
                <a:latin typeface="+mj-lt"/>
                <a:cs typeface="Times New Roman" panose="02020603050405020304" pitchFamily="18" charset="0"/>
              </a:rPr>
              <a:t>variance</a:t>
            </a:r>
            <a:endParaRPr lang="en-US" dirty="0">
              <a:latin typeface="+mj-lt"/>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F95A8050-1864-4BC8-A289-2352765C6F49}"/>
              </a:ext>
            </a:extLst>
          </p:cNvPr>
          <p:cNvCxnSpPr/>
          <p:nvPr/>
        </p:nvCxnSpPr>
        <p:spPr>
          <a:xfrm flipH="1" flipV="1">
            <a:off x="3491880" y="2072543"/>
            <a:ext cx="648072" cy="518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8AE8532-9A58-4EB1-BD08-B6CE7EFA7435}"/>
              </a:ext>
            </a:extLst>
          </p:cNvPr>
          <p:cNvCxnSpPr>
            <a:cxnSpLocks/>
            <a:stCxn id="5" idx="2"/>
            <a:endCxn id="8" idx="3"/>
          </p:cNvCxnSpPr>
          <p:nvPr/>
        </p:nvCxnSpPr>
        <p:spPr>
          <a:xfrm flipH="1">
            <a:off x="2843808" y="3003798"/>
            <a:ext cx="917546" cy="59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D1F986C-EB71-4DA5-8B2E-D5EBC6364A8A}"/>
              </a:ext>
            </a:extLst>
          </p:cNvPr>
          <p:cNvCxnSpPr>
            <a:stCxn id="5" idx="3"/>
          </p:cNvCxnSpPr>
          <p:nvPr/>
        </p:nvCxnSpPr>
        <p:spPr>
          <a:xfrm flipH="1">
            <a:off x="3113282" y="3309302"/>
            <a:ext cx="858979" cy="7369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854039B-4571-4BB4-95CA-4AE9C8B6AEA1}"/>
              </a:ext>
            </a:extLst>
          </p:cNvPr>
          <p:cNvCxnSpPr>
            <a:stCxn id="5" idx="4"/>
          </p:cNvCxnSpPr>
          <p:nvPr/>
        </p:nvCxnSpPr>
        <p:spPr>
          <a:xfrm>
            <a:off x="4481434" y="3435846"/>
            <a:ext cx="234582" cy="658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Slide Number Placeholder 2">
            <a:extLst>
              <a:ext uri="{FF2B5EF4-FFF2-40B4-BE49-F238E27FC236}">
                <a16:creationId xmlns:a16="http://schemas.microsoft.com/office/drawing/2014/main" id="{BC45ED62-058D-4A97-8084-BAB53AB70E80}"/>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22</a:t>
            </a:fld>
            <a:endParaRPr lang="vi-VN" sz="1400" dirty="0">
              <a:latin typeface="+mj-lt"/>
            </a:endParaRPr>
          </a:p>
        </p:txBody>
      </p:sp>
    </p:spTree>
    <p:extLst>
      <p:ext uri="{BB962C8B-B14F-4D97-AF65-F5344CB8AC3E}">
        <p14:creationId xmlns:p14="http://schemas.microsoft.com/office/powerpoint/2010/main" val="11136007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Xây Dựng Mô Hình</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mj-lt"/>
              </a:rPr>
              <a:t>Các b</a:t>
            </a:r>
            <a:r>
              <a:rPr lang="vi-VN" altLang="ko-KR" sz="1600">
                <a:latin typeface="+mj-lt"/>
              </a:rPr>
              <a:t>ư</a:t>
            </a:r>
            <a:r>
              <a:rPr lang="en-US" altLang="ko-KR" sz="1600">
                <a:latin typeface="+mj-lt"/>
              </a:rPr>
              <a:t>ớc xử lý xây dựng mô hình</a:t>
            </a:r>
            <a:endParaRPr lang="ko-KR" altLang="en-US" sz="1600">
              <a:latin typeface="+mj-lt"/>
            </a:endParaRPr>
          </a:p>
        </p:txBody>
      </p:sp>
      <p:sp>
        <p:nvSpPr>
          <p:cNvPr id="27" name="Oval 26">
            <a:extLst>
              <a:ext uri="{FF2B5EF4-FFF2-40B4-BE49-F238E27FC236}">
                <a16:creationId xmlns:a16="http://schemas.microsoft.com/office/drawing/2014/main" id="{6173007C-9961-4649-8E6E-A138246F5A5C}"/>
              </a:ext>
            </a:extLst>
          </p:cNvPr>
          <p:cNvSpPr/>
          <p:nvPr/>
        </p:nvSpPr>
        <p:spPr>
          <a:xfrm>
            <a:off x="827584" y="1786611"/>
            <a:ext cx="1737324" cy="96986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mj-lt"/>
                <a:cs typeface="Times New Roman" panose="02020603050405020304" pitchFamily="18" charset="0"/>
              </a:rPr>
              <a:t>Thu </a:t>
            </a:r>
            <a:r>
              <a:rPr lang="en-US" sz="2000" dirty="0" err="1">
                <a:latin typeface="+mj-lt"/>
                <a:cs typeface="Times New Roman" panose="02020603050405020304" pitchFamily="18" charset="0"/>
              </a:rPr>
              <a:t>thập</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dữ</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liệu</a:t>
            </a:r>
            <a:endParaRPr lang="vi-VN" sz="2000" dirty="0">
              <a:latin typeface="+mj-lt"/>
              <a:cs typeface="Times New Roman" panose="02020603050405020304" pitchFamily="18" charset="0"/>
            </a:endParaRPr>
          </a:p>
        </p:txBody>
      </p:sp>
      <p:sp>
        <p:nvSpPr>
          <p:cNvPr id="25" name="Oval 24">
            <a:extLst>
              <a:ext uri="{FF2B5EF4-FFF2-40B4-BE49-F238E27FC236}">
                <a16:creationId xmlns:a16="http://schemas.microsoft.com/office/drawing/2014/main" id="{53FB364D-E9A9-46D1-AF4D-65DB9BC08FAE}"/>
              </a:ext>
            </a:extLst>
          </p:cNvPr>
          <p:cNvSpPr/>
          <p:nvPr/>
        </p:nvSpPr>
        <p:spPr>
          <a:xfrm>
            <a:off x="2105051" y="2887376"/>
            <a:ext cx="1737360" cy="892997"/>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Tiền</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xử</a:t>
            </a:r>
            <a:r>
              <a:rPr lang="en-US" sz="2000" dirty="0">
                <a:latin typeface="+mj-lt"/>
                <a:cs typeface="Times New Roman" panose="02020603050405020304" pitchFamily="18" charset="0"/>
              </a:rPr>
              <a:t> </a:t>
            </a:r>
          </a:p>
          <a:p>
            <a:pPr algn="ctr"/>
            <a:r>
              <a:rPr lang="en-US" sz="2000" dirty="0" err="1">
                <a:latin typeface="+mj-lt"/>
                <a:cs typeface="Times New Roman" panose="02020603050405020304" pitchFamily="18" charset="0"/>
              </a:rPr>
              <a:t>lý</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dữ</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liệu</a:t>
            </a:r>
            <a:endParaRPr lang="vi-VN" sz="2000" dirty="0">
              <a:latin typeface="+mj-lt"/>
              <a:cs typeface="Times New Roman" panose="02020603050405020304" pitchFamily="18" charset="0"/>
            </a:endParaRPr>
          </a:p>
        </p:txBody>
      </p:sp>
      <p:sp>
        <p:nvSpPr>
          <p:cNvPr id="26" name="Oval 25">
            <a:extLst>
              <a:ext uri="{FF2B5EF4-FFF2-40B4-BE49-F238E27FC236}">
                <a16:creationId xmlns:a16="http://schemas.microsoft.com/office/drawing/2014/main" id="{DC7459CC-D3C7-4C1A-8277-139E2AC71E7F}"/>
              </a:ext>
            </a:extLst>
          </p:cNvPr>
          <p:cNvSpPr/>
          <p:nvPr/>
        </p:nvSpPr>
        <p:spPr>
          <a:xfrm>
            <a:off x="3552735" y="1795719"/>
            <a:ext cx="1975654" cy="96986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Phân</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tách</a:t>
            </a:r>
            <a:r>
              <a:rPr lang="en-US" sz="2000" dirty="0">
                <a:latin typeface="+mj-lt"/>
                <a:cs typeface="Times New Roman" panose="02020603050405020304" pitchFamily="18" charset="0"/>
              </a:rPr>
              <a:t> </a:t>
            </a:r>
          </a:p>
          <a:p>
            <a:pPr algn="ctr"/>
            <a:r>
              <a:rPr lang="en-US" sz="2000" dirty="0" err="1">
                <a:latin typeface="+mj-lt"/>
                <a:cs typeface="Times New Roman" panose="02020603050405020304" pitchFamily="18" charset="0"/>
              </a:rPr>
              <a:t>dữ</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liệu</a:t>
            </a:r>
            <a:endParaRPr lang="vi-VN" sz="2000" dirty="0">
              <a:latin typeface="+mj-lt"/>
              <a:cs typeface="Times New Roman" panose="02020603050405020304" pitchFamily="18" charset="0"/>
            </a:endParaRPr>
          </a:p>
        </p:txBody>
      </p:sp>
      <p:sp>
        <p:nvSpPr>
          <p:cNvPr id="28" name="Oval 27">
            <a:extLst>
              <a:ext uri="{FF2B5EF4-FFF2-40B4-BE49-F238E27FC236}">
                <a16:creationId xmlns:a16="http://schemas.microsoft.com/office/drawing/2014/main" id="{E38C1227-1DEF-4333-AACA-907AFE61112D}"/>
              </a:ext>
            </a:extLst>
          </p:cNvPr>
          <p:cNvSpPr/>
          <p:nvPr/>
        </p:nvSpPr>
        <p:spPr>
          <a:xfrm>
            <a:off x="5004048" y="2936400"/>
            <a:ext cx="2160240" cy="95755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Huấn</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luyện</a:t>
            </a:r>
            <a:r>
              <a:rPr lang="en-US" sz="2000" dirty="0">
                <a:latin typeface="+mj-lt"/>
                <a:cs typeface="Times New Roman" panose="02020603050405020304" pitchFamily="18" charset="0"/>
              </a:rPr>
              <a:t> </a:t>
            </a:r>
          </a:p>
          <a:p>
            <a:pPr algn="ctr"/>
            <a:r>
              <a:rPr lang="en-US" sz="2000" dirty="0" err="1">
                <a:latin typeface="+mj-lt"/>
                <a:cs typeface="Times New Roman" panose="02020603050405020304" pitchFamily="18" charset="0"/>
              </a:rPr>
              <a:t>mô</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hình</a:t>
            </a:r>
            <a:endParaRPr lang="vi-VN" sz="2000" dirty="0">
              <a:latin typeface="+mj-lt"/>
              <a:cs typeface="Times New Roman" panose="02020603050405020304" pitchFamily="18" charset="0"/>
            </a:endParaRPr>
          </a:p>
        </p:txBody>
      </p:sp>
      <p:sp>
        <p:nvSpPr>
          <p:cNvPr id="30" name="Oval 29">
            <a:extLst>
              <a:ext uri="{FF2B5EF4-FFF2-40B4-BE49-F238E27FC236}">
                <a16:creationId xmlns:a16="http://schemas.microsoft.com/office/drawing/2014/main" id="{02F99DF4-FB65-41C5-A482-6FAAEBF4A1CB}"/>
              </a:ext>
            </a:extLst>
          </p:cNvPr>
          <p:cNvSpPr/>
          <p:nvPr/>
        </p:nvSpPr>
        <p:spPr>
          <a:xfrm>
            <a:off x="6516216" y="1822558"/>
            <a:ext cx="1737360" cy="957555"/>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Sinh</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câu</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trả</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lời</a:t>
            </a:r>
            <a:endParaRPr lang="vi-VN" sz="2000" dirty="0">
              <a:latin typeface="+mj-lt"/>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58B0552B-30D0-47DE-9167-98A918C05618}"/>
              </a:ext>
            </a:extLst>
          </p:cNvPr>
          <p:cNvCxnSpPr>
            <a:cxnSpLocks/>
            <a:stCxn id="27" idx="5"/>
            <a:endCxn id="25" idx="0"/>
          </p:cNvCxnSpPr>
          <p:nvPr/>
        </p:nvCxnSpPr>
        <p:spPr>
          <a:xfrm>
            <a:off x="2310483" y="2614442"/>
            <a:ext cx="663248" cy="272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2034DE4-C834-414A-8DD6-DEE184F315F4}"/>
              </a:ext>
            </a:extLst>
          </p:cNvPr>
          <p:cNvCxnSpPr>
            <a:cxnSpLocks/>
            <a:stCxn id="25" idx="0"/>
            <a:endCxn id="26" idx="3"/>
          </p:cNvCxnSpPr>
          <p:nvPr/>
        </p:nvCxnSpPr>
        <p:spPr>
          <a:xfrm flipV="1">
            <a:off x="2973731" y="2623550"/>
            <a:ext cx="868332" cy="263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D9FD45D-C484-4506-A32C-E1324F899053}"/>
              </a:ext>
            </a:extLst>
          </p:cNvPr>
          <p:cNvCxnSpPr>
            <a:cxnSpLocks/>
            <a:stCxn id="26" idx="5"/>
            <a:endCxn id="28" idx="0"/>
          </p:cNvCxnSpPr>
          <p:nvPr/>
        </p:nvCxnSpPr>
        <p:spPr>
          <a:xfrm>
            <a:off x="5239061" y="2623550"/>
            <a:ext cx="845107" cy="312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C0B4A2-38AE-4774-8117-4B694B52C369}"/>
              </a:ext>
            </a:extLst>
          </p:cNvPr>
          <p:cNvCxnSpPr>
            <a:cxnSpLocks/>
            <a:stCxn id="28" idx="0"/>
            <a:endCxn id="30" idx="3"/>
          </p:cNvCxnSpPr>
          <p:nvPr/>
        </p:nvCxnSpPr>
        <p:spPr>
          <a:xfrm flipV="1">
            <a:off x="6084168" y="2639882"/>
            <a:ext cx="686478" cy="296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Slide Number Placeholder 2">
            <a:extLst>
              <a:ext uri="{FF2B5EF4-FFF2-40B4-BE49-F238E27FC236}">
                <a16:creationId xmlns:a16="http://schemas.microsoft.com/office/drawing/2014/main" id="{3DE699B5-EFA8-4296-8921-7DB7B76A8C70}"/>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23</a:t>
            </a:fld>
            <a:endParaRPr lang="vi-VN" sz="1400" dirty="0">
              <a:latin typeface="+mj-lt"/>
            </a:endParaRPr>
          </a:p>
        </p:txBody>
      </p:sp>
    </p:spTree>
    <p:extLst>
      <p:ext uri="{BB962C8B-B14F-4D97-AF65-F5344CB8AC3E}">
        <p14:creationId xmlns:p14="http://schemas.microsoft.com/office/powerpoint/2010/main" val="404491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a:solidFill>
                  <a:schemeClr val="tx1"/>
                </a:solidFill>
                <a:latin typeface="+mj-lt"/>
              </a:rPr>
              <a:t>Thu </a:t>
            </a:r>
            <a:r>
              <a:rPr lang="en-US" altLang="ko-KR" sz="1600" dirty="0" err="1">
                <a:solidFill>
                  <a:schemeClr val="tx1"/>
                </a:solidFill>
                <a:latin typeface="+mj-lt"/>
              </a:rPr>
              <a:t>thập</a:t>
            </a:r>
            <a:r>
              <a:rPr lang="en-US" altLang="ko-KR" sz="1600" dirty="0">
                <a:solidFill>
                  <a:schemeClr val="tx1"/>
                </a:solidFill>
                <a:latin typeface="+mj-lt"/>
              </a:rPr>
              <a:t> </a:t>
            </a:r>
            <a:r>
              <a:rPr lang="en-US" altLang="ko-KR" sz="1600" dirty="0" err="1">
                <a:solidFill>
                  <a:schemeClr val="tx1"/>
                </a:solidFill>
                <a:latin typeface="+mj-lt"/>
              </a:rPr>
              <a:t>dữ</a:t>
            </a:r>
            <a:r>
              <a:rPr lang="en-US" altLang="ko-KR" sz="1600" dirty="0">
                <a:solidFill>
                  <a:schemeClr val="tx1"/>
                </a:solidFill>
                <a:latin typeface="+mj-lt"/>
              </a:rPr>
              <a:t> </a:t>
            </a:r>
            <a:r>
              <a:rPr lang="en-US" altLang="ko-KR" sz="1600" dirty="0" err="1">
                <a:solidFill>
                  <a:schemeClr val="tx1"/>
                </a:solidFill>
                <a:latin typeface="+mj-lt"/>
              </a:rPr>
              <a:t>liệu</a:t>
            </a:r>
            <a:endParaRPr lang="ko-KR" altLang="en-US" sz="1600" dirty="0">
              <a:solidFill>
                <a:schemeClr val="tx1"/>
              </a:solidFill>
              <a:latin typeface="+mj-lt"/>
            </a:endParaRPr>
          </a:p>
        </p:txBody>
      </p:sp>
      <p:sp>
        <p:nvSpPr>
          <p:cNvPr id="5" name="Oval 4">
            <a:extLst>
              <a:ext uri="{FF2B5EF4-FFF2-40B4-BE49-F238E27FC236}">
                <a16:creationId xmlns:a16="http://schemas.microsoft.com/office/drawing/2014/main" id="{D2DC8ED9-677F-4D4D-9930-999D109EFDE1}"/>
              </a:ext>
            </a:extLst>
          </p:cNvPr>
          <p:cNvSpPr/>
          <p:nvPr/>
        </p:nvSpPr>
        <p:spPr>
          <a:xfrm>
            <a:off x="1173321" y="1214425"/>
            <a:ext cx="2478449" cy="1142755"/>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a:solidFill>
                  <a:schemeClr val="tx1"/>
                </a:solidFill>
                <a:latin typeface="+mj-lt"/>
              </a:rPr>
              <a:t>Dataset</a:t>
            </a:r>
            <a:endParaRPr lang="vi-VN" sz="2000" b="1" dirty="0">
              <a:solidFill>
                <a:schemeClr val="tx1"/>
              </a:solidFill>
              <a:latin typeface="+mj-lt"/>
            </a:endParaRPr>
          </a:p>
        </p:txBody>
      </p:sp>
      <p:grpSp>
        <p:nvGrpSpPr>
          <p:cNvPr id="6" name="Group 5">
            <a:extLst>
              <a:ext uri="{FF2B5EF4-FFF2-40B4-BE49-F238E27FC236}">
                <a16:creationId xmlns:a16="http://schemas.microsoft.com/office/drawing/2014/main" id="{0E177C79-984C-4792-B75A-6C5CC1DD97BD}"/>
              </a:ext>
            </a:extLst>
          </p:cNvPr>
          <p:cNvGrpSpPr/>
          <p:nvPr/>
        </p:nvGrpSpPr>
        <p:grpSpPr>
          <a:xfrm>
            <a:off x="5369915" y="1008774"/>
            <a:ext cx="2304256" cy="2147458"/>
            <a:chOff x="5930186" y="1244499"/>
            <a:chExt cx="2567060" cy="2147458"/>
          </a:xfrm>
        </p:grpSpPr>
        <p:grpSp>
          <p:nvGrpSpPr>
            <p:cNvPr id="4" name="Group 3">
              <a:extLst>
                <a:ext uri="{FF2B5EF4-FFF2-40B4-BE49-F238E27FC236}">
                  <a16:creationId xmlns:a16="http://schemas.microsoft.com/office/drawing/2014/main" id="{D603F9E2-EA44-4874-B544-028212BDCAB5}"/>
                </a:ext>
              </a:extLst>
            </p:cNvPr>
            <p:cNvGrpSpPr/>
            <p:nvPr/>
          </p:nvGrpSpPr>
          <p:grpSpPr>
            <a:xfrm>
              <a:off x="5930186" y="1244499"/>
              <a:ext cx="2567060" cy="1713065"/>
              <a:chOff x="1296637" y="1686635"/>
              <a:chExt cx="2015922" cy="796205"/>
            </a:xfrm>
          </p:grpSpPr>
          <p:sp>
            <p:nvSpPr>
              <p:cNvPr id="9" name="TextBox 8">
                <a:extLst>
                  <a:ext uri="{FF2B5EF4-FFF2-40B4-BE49-F238E27FC236}">
                    <a16:creationId xmlns:a16="http://schemas.microsoft.com/office/drawing/2014/main" id="{1ED92D06-89DB-49DA-9F25-87969830CE72}"/>
                  </a:ext>
                </a:extLst>
              </p:cNvPr>
              <p:cNvSpPr txBox="1"/>
              <p:nvPr/>
            </p:nvSpPr>
            <p:spPr>
              <a:xfrm>
                <a:off x="1297834" y="2332638"/>
                <a:ext cx="2014725" cy="150202"/>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n w="0"/>
                    <a:effectLst>
                      <a:outerShdw blurRad="38100" dist="19050" dir="2700000" algn="tl" rotWithShape="0">
                        <a:schemeClr val="dk1">
                          <a:alpha val="40000"/>
                        </a:schemeClr>
                      </a:outerShdw>
                    </a:effectLst>
                    <a:latin typeface="+mj-lt"/>
                  </a:rPr>
                  <a:t>Số</a:t>
                </a:r>
                <a:r>
                  <a:rPr lang="en-US" sz="1500" dirty="0">
                    <a:ln w="0"/>
                    <a:effectLst>
                      <a:outerShdw blurRad="38100" dist="19050" dir="2700000" algn="tl" rotWithShape="0">
                        <a:schemeClr val="dk1">
                          <a:alpha val="40000"/>
                        </a:schemeClr>
                      </a:outerShdw>
                    </a:effectLst>
                    <a:latin typeface="+mj-lt"/>
                  </a:rPr>
                  <a:t> l</a:t>
                </a:r>
                <a:r>
                  <a:rPr lang="vi-VN" sz="1500" dirty="0">
                    <a:ln w="0"/>
                    <a:effectLst>
                      <a:outerShdw blurRad="38100" dist="19050" dir="2700000" algn="tl" rotWithShape="0">
                        <a:schemeClr val="dk1">
                          <a:alpha val="40000"/>
                        </a:schemeClr>
                      </a:outerShdw>
                    </a:effectLst>
                    <a:latin typeface="+mj-lt"/>
                  </a:rPr>
                  <a:t>ư</a:t>
                </a:r>
                <a:r>
                  <a:rPr lang="en-US" sz="1500" dirty="0" err="1">
                    <a:ln w="0"/>
                    <a:effectLst>
                      <a:outerShdw blurRad="38100" dist="19050" dir="2700000" algn="tl" rotWithShape="0">
                        <a:schemeClr val="dk1">
                          <a:alpha val="40000"/>
                        </a:schemeClr>
                      </a:outerShdw>
                    </a:effectLst>
                    <a:latin typeface="+mj-lt"/>
                  </a:rPr>
                  <a:t>ợng</a:t>
                </a:r>
                <a:r>
                  <a:rPr lang="en-US" sz="1500" dirty="0">
                    <a:ln w="0"/>
                    <a:effectLst>
                      <a:outerShdw blurRad="38100" dist="19050" dir="2700000" algn="tl" rotWithShape="0">
                        <a:schemeClr val="dk1">
                          <a:alpha val="40000"/>
                        </a:schemeClr>
                      </a:outerShdw>
                    </a:effectLst>
                    <a:latin typeface="+mj-lt"/>
                  </a:rPr>
                  <a:t>: 30.000 </a:t>
                </a:r>
                <a:r>
                  <a:rPr lang="en-US" sz="1500" dirty="0" err="1">
                    <a:ln w="0"/>
                    <a:effectLst>
                      <a:outerShdw blurRad="38100" dist="19050" dir="2700000" algn="tl" rotWithShape="0">
                        <a:schemeClr val="dk1">
                          <a:alpha val="40000"/>
                        </a:schemeClr>
                      </a:outerShdw>
                    </a:effectLst>
                    <a:latin typeface="+mj-lt"/>
                  </a:rPr>
                  <a:t>dòng</a:t>
                </a:r>
                <a:endParaRPr lang="en-US" sz="1500" dirty="0">
                  <a:ln w="0"/>
                  <a:effectLst>
                    <a:outerShdw blurRad="38100" dist="19050" dir="2700000" algn="tl" rotWithShape="0">
                      <a:schemeClr val="dk1">
                        <a:alpha val="40000"/>
                      </a:schemeClr>
                    </a:outerShdw>
                  </a:effectLst>
                  <a:latin typeface="+mj-lt"/>
                </a:endParaRPr>
              </a:p>
            </p:txBody>
          </p:sp>
          <p:cxnSp>
            <p:nvCxnSpPr>
              <p:cNvPr id="16" name="Straight Connector 15">
                <a:extLst>
                  <a:ext uri="{FF2B5EF4-FFF2-40B4-BE49-F238E27FC236}">
                    <a16:creationId xmlns:a16="http://schemas.microsoft.com/office/drawing/2014/main" id="{8F8EE351-E3BA-40ED-B425-EF27E10E8C8A}"/>
                  </a:ext>
                </a:extLst>
              </p:cNvPr>
              <p:cNvCxnSpPr>
                <a:cxnSpLocks/>
              </p:cNvCxnSpPr>
              <p:nvPr/>
            </p:nvCxnSpPr>
            <p:spPr>
              <a:xfrm>
                <a:off x="1296637" y="1977995"/>
                <a:ext cx="2014725" cy="0"/>
              </a:xfrm>
              <a:prstGeom prst="line">
                <a:avLst/>
              </a:prstGeom>
              <a:ln/>
            </p:spPr>
            <p:style>
              <a:lnRef idx="2">
                <a:schemeClr val="accent2"/>
              </a:lnRef>
              <a:fillRef idx="1">
                <a:schemeClr val="lt1"/>
              </a:fillRef>
              <a:effectRef idx="0">
                <a:schemeClr val="accent2"/>
              </a:effectRef>
              <a:fontRef idx="minor">
                <a:schemeClr val="dk1"/>
              </a:fontRef>
            </p:style>
          </p:cxnSp>
          <p:sp>
            <p:nvSpPr>
              <p:cNvPr id="30" name="TextBox 29">
                <a:extLst>
                  <a:ext uri="{FF2B5EF4-FFF2-40B4-BE49-F238E27FC236}">
                    <a16:creationId xmlns:a16="http://schemas.microsoft.com/office/drawing/2014/main" id="{F333E0DD-DECC-4302-9BD5-07A4A046C095}"/>
                  </a:ext>
                </a:extLst>
              </p:cNvPr>
              <p:cNvSpPr txBox="1"/>
              <p:nvPr/>
            </p:nvSpPr>
            <p:spPr>
              <a:xfrm>
                <a:off x="1603672" y="1686635"/>
                <a:ext cx="1240136" cy="171660"/>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latin typeface="+mj-lt"/>
                  </a:rPr>
                  <a:t>Bao </a:t>
                </a:r>
                <a:r>
                  <a:rPr lang="en-US" dirty="0" err="1">
                    <a:latin typeface="+mj-lt"/>
                  </a:rPr>
                  <a:t>gồm</a:t>
                </a:r>
                <a:endParaRPr lang="vi-VN" dirty="0">
                  <a:latin typeface="+mj-lt"/>
                </a:endParaRPr>
              </a:p>
            </p:txBody>
          </p:sp>
        </p:grpSp>
        <p:sp>
          <p:nvSpPr>
            <p:cNvPr id="15" name="TextBox 14">
              <a:extLst>
                <a:ext uri="{FF2B5EF4-FFF2-40B4-BE49-F238E27FC236}">
                  <a16:creationId xmlns:a16="http://schemas.microsoft.com/office/drawing/2014/main" id="{DAF0B516-38EF-4AF3-A149-247ACF072D29}"/>
                </a:ext>
              </a:extLst>
            </p:cNvPr>
            <p:cNvSpPr txBox="1"/>
            <p:nvPr/>
          </p:nvSpPr>
          <p:spPr>
            <a:xfrm>
              <a:off x="5930187" y="2146930"/>
              <a:ext cx="2565536" cy="323165"/>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n w="0"/>
                  <a:effectLst>
                    <a:outerShdw blurRad="38100" dist="19050" dir="2700000" algn="tl" rotWithShape="0">
                      <a:schemeClr val="dk1">
                        <a:alpha val="40000"/>
                      </a:schemeClr>
                    </a:outerShdw>
                  </a:effectLst>
                  <a:latin typeface="+mj-lt"/>
                </a:rPr>
                <a:t>Ngôn</a:t>
              </a:r>
              <a:r>
                <a:rPr lang="en-US" sz="1500" dirty="0">
                  <a:ln w="0"/>
                  <a:effectLst>
                    <a:outerShdw blurRad="38100" dist="19050" dir="2700000" algn="tl" rotWithShape="0">
                      <a:schemeClr val="dk1">
                        <a:alpha val="40000"/>
                      </a:schemeClr>
                    </a:outerShdw>
                  </a:effectLst>
                  <a:latin typeface="+mj-lt"/>
                </a:rPr>
                <a:t> </a:t>
              </a:r>
              <a:r>
                <a:rPr lang="en-US" sz="1500" dirty="0" err="1">
                  <a:ln w="0"/>
                  <a:effectLst>
                    <a:outerShdw blurRad="38100" dist="19050" dir="2700000" algn="tl" rotWithShape="0">
                      <a:schemeClr val="dk1">
                        <a:alpha val="40000"/>
                      </a:schemeClr>
                    </a:outerShdw>
                  </a:effectLst>
                  <a:latin typeface="+mj-lt"/>
                </a:rPr>
                <a:t>ngữ</a:t>
              </a:r>
              <a:r>
                <a:rPr lang="en-US" sz="1500" dirty="0">
                  <a:ln w="0"/>
                  <a:effectLst>
                    <a:outerShdw blurRad="38100" dist="19050" dir="2700000" algn="tl" rotWithShape="0">
                      <a:schemeClr val="dk1">
                        <a:alpha val="40000"/>
                      </a:schemeClr>
                    </a:outerShdw>
                  </a:effectLst>
                  <a:latin typeface="+mj-lt"/>
                </a:rPr>
                <a:t>: </a:t>
              </a:r>
              <a:r>
                <a:rPr lang="en-US" sz="1500" dirty="0" err="1">
                  <a:ln w="0"/>
                  <a:effectLst>
                    <a:outerShdw blurRad="38100" dist="19050" dir="2700000" algn="tl" rotWithShape="0">
                      <a:schemeClr val="dk1">
                        <a:alpha val="40000"/>
                      </a:schemeClr>
                    </a:outerShdw>
                  </a:effectLst>
                  <a:latin typeface="+mj-lt"/>
                </a:rPr>
                <a:t>Tiếng</a:t>
              </a:r>
              <a:r>
                <a:rPr lang="en-US" sz="1500" dirty="0">
                  <a:ln w="0"/>
                  <a:effectLst>
                    <a:outerShdw blurRad="38100" dist="19050" dir="2700000" algn="tl" rotWithShape="0">
                      <a:schemeClr val="dk1">
                        <a:alpha val="40000"/>
                      </a:schemeClr>
                    </a:outerShdw>
                  </a:effectLst>
                  <a:latin typeface="+mj-lt"/>
                </a:rPr>
                <a:t> </a:t>
              </a:r>
              <a:r>
                <a:rPr lang="en-US" sz="1500" dirty="0" err="1">
                  <a:ln w="0"/>
                  <a:effectLst>
                    <a:outerShdw blurRad="38100" dist="19050" dir="2700000" algn="tl" rotWithShape="0">
                      <a:schemeClr val="dk1">
                        <a:alpha val="40000"/>
                      </a:schemeClr>
                    </a:outerShdw>
                  </a:effectLst>
                  <a:latin typeface="+mj-lt"/>
                </a:rPr>
                <a:t>Việt</a:t>
              </a:r>
              <a:endParaRPr lang="en-US" sz="1500" dirty="0">
                <a:ln w="0"/>
                <a:effectLst>
                  <a:outerShdw blurRad="38100" dist="19050" dir="2700000" algn="tl" rotWithShape="0">
                    <a:schemeClr val="dk1">
                      <a:alpha val="40000"/>
                    </a:schemeClr>
                  </a:outerShdw>
                </a:effectLst>
                <a:latin typeface="+mj-lt"/>
              </a:endParaRPr>
            </a:p>
          </p:txBody>
        </p:sp>
        <p:sp>
          <p:nvSpPr>
            <p:cNvPr id="17" name="TextBox 16">
              <a:extLst>
                <a:ext uri="{FF2B5EF4-FFF2-40B4-BE49-F238E27FC236}">
                  <a16:creationId xmlns:a16="http://schemas.microsoft.com/office/drawing/2014/main" id="{13796910-CC13-4C68-BCF7-8A9A1A7FFB8E}"/>
                </a:ext>
              </a:extLst>
            </p:cNvPr>
            <p:cNvSpPr txBox="1"/>
            <p:nvPr/>
          </p:nvSpPr>
          <p:spPr>
            <a:xfrm>
              <a:off x="5930186" y="3068792"/>
              <a:ext cx="2565536" cy="323165"/>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atin typeface="+mj-lt"/>
                </a:rPr>
                <a:t>Nguồn</a:t>
              </a:r>
              <a:r>
                <a:rPr lang="en-US" sz="1500" dirty="0">
                  <a:latin typeface="+mj-lt"/>
                </a:rPr>
                <a:t>: Subscene.com</a:t>
              </a:r>
            </a:p>
          </p:txBody>
        </p:sp>
      </p:grpSp>
      <p:sp>
        <p:nvSpPr>
          <p:cNvPr id="13" name="Slide Number Placeholder 2">
            <a:extLst>
              <a:ext uri="{FF2B5EF4-FFF2-40B4-BE49-F238E27FC236}">
                <a16:creationId xmlns:a16="http://schemas.microsoft.com/office/drawing/2014/main" id="{CAF2E2BD-576C-4D54-AFC0-04B96EDBB8F1}"/>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24</a:t>
            </a:fld>
            <a:endParaRPr lang="vi-VN" sz="1400" dirty="0">
              <a:latin typeface="+mj-lt"/>
            </a:endParaRPr>
          </a:p>
        </p:txBody>
      </p:sp>
      <p:sp>
        <p:nvSpPr>
          <p:cNvPr id="8" name="TextBox 7">
            <a:extLst>
              <a:ext uri="{FF2B5EF4-FFF2-40B4-BE49-F238E27FC236}">
                <a16:creationId xmlns:a16="http://schemas.microsoft.com/office/drawing/2014/main" id="{9D3DF59B-5295-44A4-BEB9-633F0B2444C2}"/>
              </a:ext>
            </a:extLst>
          </p:cNvPr>
          <p:cNvSpPr txBox="1"/>
          <p:nvPr/>
        </p:nvSpPr>
        <p:spPr>
          <a:xfrm>
            <a:off x="2539902" y="2584031"/>
            <a:ext cx="2032098"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Xin </a:t>
            </a:r>
            <a:r>
              <a:rPr lang="en-US" dirty="0" err="1"/>
              <a:t>chào</a:t>
            </a:r>
            <a:endParaRPr lang="en-US" dirty="0"/>
          </a:p>
          <a:p>
            <a:r>
              <a:rPr lang="en-US" dirty="0"/>
              <a:t>Xin </a:t>
            </a:r>
            <a:r>
              <a:rPr lang="en-US" dirty="0" err="1"/>
              <a:t>chào</a:t>
            </a:r>
            <a:endParaRPr lang="en-US" dirty="0"/>
          </a:p>
          <a:p>
            <a:endParaRPr lang="en-US" dirty="0"/>
          </a:p>
          <a:p>
            <a:r>
              <a:rPr lang="en-US" dirty="0" err="1"/>
              <a:t>Cậu</a:t>
            </a:r>
            <a:r>
              <a:rPr lang="en-US" dirty="0"/>
              <a:t> </a:t>
            </a:r>
            <a:r>
              <a:rPr lang="en-US" dirty="0" err="1"/>
              <a:t>khỏe</a:t>
            </a:r>
            <a:r>
              <a:rPr lang="en-US" dirty="0"/>
              <a:t> </a:t>
            </a:r>
            <a:r>
              <a:rPr lang="en-US" dirty="0" err="1"/>
              <a:t>không</a:t>
            </a:r>
            <a:endParaRPr lang="en-US" dirty="0"/>
          </a:p>
          <a:p>
            <a:r>
              <a:rPr lang="en-US" dirty="0" err="1"/>
              <a:t>Tôi</a:t>
            </a:r>
            <a:r>
              <a:rPr lang="en-US" dirty="0"/>
              <a:t> </a:t>
            </a:r>
            <a:r>
              <a:rPr lang="en-US" dirty="0" err="1"/>
              <a:t>khỏe</a:t>
            </a:r>
            <a:r>
              <a:rPr lang="en-US" dirty="0"/>
              <a:t> </a:t>
            </a:r>
            <a:r>
              <a:rPr lang="en-US" dirty="0" err="1"/>
              <a:t>lắm</a:t>
            </a:r>
            <a:endParaRPr lang="en-US" dirty="0"/>
          </a:p>
        </p:txBody>
      </p:sp>
      <p:sp>
        <p:nvSpPr>
          <p:cNvPr id="10" name="TextBox 9">
            <a:extLst>
              <a:ext uri="{FF2B5EF4-FFF2-40B4-BE49-F238E27FC236}">
                <a16:creationId xmlns:a16="http://schemas.microsoft.com/office/drawing/2014/main" id="{9112514D-12D3-4B37-BDBD-7CC06587282B}"/>
              </a:ext>
            </a:extLst>
          </p:cNvPr>
          <p:cNvSpPr txBox="1"/>
          <p:nvPr/>
        </p:nvSpPr>
        <p:spPr>
          <a:xfrm>
            <a:off x="2539902" y="4288210"/>
            <a:ext cx="2032098" cy="369215"/>
          </a:xfrm>
          <a:prstGeom prst="rect">
            <a:avLst/>
          </a:prstGeom>
          <a:noFill/>
        </p:spPr>
        <p:txBody>
          <a:bodyPr wrap="square" rtlCol="0">
            <a:spAutoFit/>
          </a:bodyPr>
          <a:lstStyle/>
          <a:p>
            <a:r>
              <a:rPr lang="en-US" dirty="0" err="1"/>
              <a:t>Cấu</a:t>
            </a:r>
            <a:r>
              <a:rPr lang="en-US" dirty="0"/>
              <a:t> </a:t>
            </a:r>
            <a:r>
              <a:rPr lang="en-US" dirty="0" err="1"/>
              <a:t>trúc</a:t>
            </a:r>
            <a:r>
              <a:rPr lang="en-US" dirty="0"/>
              <a:t> dataset</a:t>
            </a:r>
          </a:p>
        </p:txBody>
      </p:sp>
    </p:spTree>
    <p:extLst>
      <p:ext uri="{BB962C8B-B14F-4D97-AF65-F5344CB8AC3E}">
        <p14:creationId xmlns:p14="http://schemas.microsoft.com/office/powerpoint/2010/main" val="5542575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normAutofit fontScale="92500" lnSpcReduction="10000"/>
          </a:bodyPr>
          <a:lstStyle/>
          <a:p>
            <a:r>
              <a:rPr lang="en-US" altLang="ko-KR"/>
              <a:t>Xây Dựng Mô Hình</a:t>
            </a:r>
            <a:endParaRPr lang="ko-KR" altLang="en-US"/>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r>
              <a:rPr lang="en-US" altLang="ko-KR" sz="1600">
                <a:latin typeface="+mj-lt"/>
              </a:rPr>
              <a:t>Tiền xử lý dữ liệu</a:t>
            </a:r>
            <a:endParaRPr lang="ko-KR" altLang="en-US" sz="1600">
              <a:latin typeface="+mj-lt"/>
            </a:endParaRPr>
          </a:p>
        </p:txBody>
      </p:sp>
      <p:sp>
        <p:nvSpPr>
          <p:cNvPr id="27" name="TextBox 26">
            <a:extLst>
              <a:ext uri="{FF2B5EF4-FFF2-40B4-BE49-F238E27FC236}">
                <a16:creationId xmlns:a16="http://schemas.microsoft.com/office/drawing/2014/main" id="{CA2452ED-388D-4508-8536-B93DFC3DD0EC}"/>
              </a:ext>
            </a:extLst>
          </p:cNvPr>
          <p:cNvSpPr txBox="1"/>
          <p:nvPr/>
        </p:nvSpPr>
        <p:spPr>
          <a:xfrm>
            <a:off x="467544" y="1491630"/>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kí</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tự</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đặc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biệt</a:t>
            </a:r>
            <a:r>
              <a:rPr lang="en-US" altLang="ko-KR" sz="1400" dirty="0">
                <a:solidFill>
                  <a:schemeClr val="tx1">
                    <a:lumMod val="75000"/>
                    <a:lumOff val="25000"/>
                  </a:schemeClr>
                </a:solidFill>
                <a:latin typeface="+mj-lt"/>
                <a:cs typeface="Arial" pitchFamily="34" charset="0"/>
              </a:rPr>
              <a:t> (@#$%)</a:t>
            </a:r>
          </a:p>
        </p:txBody>
      </p:sp>
      <p:graphicFrame>
        <p:nvGraphicFramePr>
          <p:cNvPr id="5" name="Table 4">
            <a:extLst>
              <a:ext uri="{FF2B5EF4-FFF2-40B4-BE49-F238E27FC236}">
                <a16:creationId xmlns:a16="http://schemas.microsoft.com/office/drawing/2014/main" id="{02263EBF-0BC6-4A9E-AB3A-634253CF89F6}"/>
              </a:ext>
            </a:extLst>
          </p:cNvPr>
          <p:cNvGraphicFramePr>
            <a:graphicFrameLocks noGrp="1"/>
          </p:cNvGraphicFramePr>
          <p:nvPr>
            <p:extLst>
              <p:ext uri="{D42A27DB-BD31-4B8C-83A1-F6EECF244321}">
                <p14:modId xmlns:p14="http://schemas.microsoft.com/office/powerpoint/2010/main" val="2855437373"/>
              </p:ext>
            </p:extLst>
          </p:nvPr>
        </p:nvGraphicFramePr>
        <p:xfrm>
          <a:off x="3411542" y="1491630"/>
          <a:ext cx="5531485" cy="261493"/>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240476966"/>
                    </a:ext>
                  </a:extLst>
                </a:gridCol>
              </a:tblGrid>
              <a:tr h="0">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Times New Roman" panose="02020603050405020304" pitchFamily="18" charset="0"/>
                        </a:rPr>
                        <a:t>Chào</a:t>
                      </a:r>
                      <a:r>
                        <a:rPr lang="en-US" sz="1300" dirty="0">
                          <a:solidFill>
                            <a:schemeClr val="tx1"/>
                          </a:solidFill>
                          <a:effectLst/>
                          <a:latin typeface="Georgia" panose="02040502050405020303" pitchFamily="18" charset="0"/>
                          <a:ea typeface="Times New Roman" panose="02020603050405020304" pitchFamily="18" charset="0"/>
                        </a:rPr>
                        <a:t> @@ (&gt;&lt;)</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44714367"/>
                  </a:ext>
                </a:extLst>
              </a:tr>
            </a:tbl>
          </a:graphicData>
        </a:graphic>
      </p:graphicFrame>
      <p:sp>
        <p:nvSpPr>
          <p:cNvPr id="29" name="TextBox 28">
            <a:extLst>
              <a:ext uri="{FF2B5EF4-FFF2-40B4-BE49-F238E27FC236}">
                <a16:creationId xmlns:a16="http://schemas.microsoft.com/office/drawing/2014/main" id="{AB996AA3-B8A9-4B12-832E-F97AC00104A4}"/>
              </a:ext>
            </a:extLst>
          </p:cNvPr>
          <p:cNvSpPr txBox="1"/>
          <p:nvPr/>
        </p:nvSpPr>
        <p:spPr>
          <a:xfrm>
            <a:off x="467544" y="1899411"/>
            <a:ext cx="2880320"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kí</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tự</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phân</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tách</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câu</a:t>
            </a:r>
            <a:r>
              <a:rPr lang="en-US" altLang="ko-KR" sz="1400" dirty="0">
                <a:solidFill>
                  <a:schemeClr val="tx1">
                    <a:lumMod val="75000"/>
                    <a:lumOff val="25000"/>
                  </a:schemeClr>
                </a:solidFill>
                <a:latin typeface="+mj-lt"/>
                <a:cs typeface="Arial" pitchFamily="34" charset="0"/>
              </a:rPr>
              <a:t> (.,?!)</a:t>
            </a:r>
          </a:p>
        </p:txBody>
      </p:sp>
      <p:graphicFrame>
        <p:nvGraphicFramePr>
          <p:cNvPr id="7" name="Table 6">
            <a:extLst>
              <a:ext uri="{FF2B5EF4-FFF2-40B4-BE49-F238E27FC236}">
                <a16:creationId xmlns:a16="http://schemas.microsoft.com/office/drawing/2014/main" id="{5DA7DA41-52F4-4838-B835-82F742DA98D8}"/>
              </a:ext>
            </a:extLst>
          </p:cNvPr>
          <p:cNvGraphicFramePr>
            <a:graphicFrameLocks noGrp="1"/>
          </p:cNvGraphicFramePr>
          <p:nvPr>
            <p:extLst>
              <p:ext uri="{D42A27DB-BD31-4B8C-83A1-F6EECF244321}">
                <p14:modId xmlns:p14="http://schemas.microsoft.com/office/powerpoint/2010/main" val="469655336"/>
              </p:ext>
            </p:extLst>
          </p:nvPr>
        </p:nvGraphicFramePr>
        <p:xfrm>
          <a:off x="3411541" y="1909566"/>
          <a:ext cx="5531485" cy="261366"/>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338432056"/>
                    </a:ext>
                  </a:extLst>
                </a:gridCol>
              </a:tblGrid>
              <a:tr h="0">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Times New Roman" panose="02020603050405020304" pitchFamily="18" charset="0"/>
                        </a:rPr>
                        <a:t>Đi</a:t>
                      </a:r>
                      <a:r>
                        <a:rPr lang="en-US" sz="1300" dirty="0">
                          <a:solidFill>
                            <a:schemeClr val="tx1"/>
                          </a:solidFill>
                          <a:effectLst/>
                          <a:latin typeface="Georgia" panose="02040502050405020303" pitchFamily="18" charset="0"/>
                          <a:ea typeface="Times New Roman" panose="02020603050405020304" pitchFamily="18" charset="0"/>
                        </a:rPr>
                        <a:t> </a:t>
                      </a:r>
                      <a:r>
                        <a:rPr lang="en-US" sz="1300" dirty="0" err="1">
                          <a:solidFill>
                            <a:schemeClr val="tx1"/>
                          </a:solidFill>
                          <a:effectLst/>
                          <a:latin typeface="Georgia" panose="02040502050405020303" pitchFamily="18" charset="0"/>
                          <a:ea typeface="Times New Roman" panose="02020603050405020304" pitchFamily="18" charset="0"/>
                        </a:rPr>
                        <a:t>thôi</a:t>
                      </a:r>
                      <a:r>
                        <a:rPr lang="en-US" sz="1300" dirty="0">
                          <a:solidFill>
                            <a:schemeClr val="tx1"/>
                          </a:solidFill>
                          <a:effectLst/>
                          <a:latin typeface="Georgia" panose="02040502050405020303" pitchFamily="18" charset="0"/>
                          <a:ea typeface="Times New Roman" panose="02020603050405020304" pitchFamily="18" charset="0"/>
                        </a:rPr>
                        <a:t>. </a:t>
                      </a:r>
                      <a:r>
                        <a:rPr lang="en-US" sz="1300" dirty="0" err="1">
                          <a:solidFill>
                            <a:schemeClr val="tx1"/>
                          </a:solidFill>
                          <a:effectLst/>
                          <a:latin typeface="Georgia" panose="02040502050405020303" pitchFamily="18" charset="0"/>
                          <a:ea typeface="Times New Roman" panose="02020603050405020304" pitchFamily="18" charset="0"/>
                        </a:rPr>
                        <a:t>Buồn</a:t>
                      </a:r>
                      <a:r>
                        <a:rPr lang="en-US" sz="1300" dirty="0">
                          <a:solidFill>
                            <a:schemeClr val="tx1"/>
                          </a:solidFill>
                          <a:effectLst/>
                          <a:latin typeface="Georgia" panose="02040502050405020303" pitchFamily="18" charset="0"/>
                          <a:ea typeface="Times New Roman" panose="02020603050405020304" pitchFamily="18" charset="0"/>
                        </a:rPr>
                        <a:t> </a:t>
                      </a:r>
                      <a:r>
                        <a:rPr lang="en-US" sz="1300" dirty="0" err="1">
                          <a:solidFill>
                            <a:schemeClr val="tx1"/>
                          </a:solidFill>
                          <a:effectLst/>
                          <a:latin typeface="Georgia" panose="02040502050405020303" pitchFamily="18" charset="0"/>
                          <a:ea typeface="Times New Roman" panose="02020603050405020304" pitchFamily="18" charset="0"/>
                        </a:rPr>
                        <a:t>quá</a:t>
                      </a:r>
                      <a:r>
                        <a:rPr lang="en-US" sz="1300" dirty="0">
                          <a:solidFill>
                            <a:schemeClr val="tx1"/>
                          </a:solidFill>
                          <a:effectLst/>
                          <a:latin typeface="Georgia" panose="02040502050405020303" pitchFamily="18" charset="0"/>
                          <a:ea typeface="Times New Roman" panose="02020603050405020304" pitchFamily="18" charset="0"/>
                        </a:rPr>
                        <a:t>!</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32688448"/>
                  </a:ext>
                </a:extLst>
              </a:tr>
            </a:tbl>
          </a:graphicData>
        </a:graphic>
      </p:graphicFrame>
      <p:sp>
        <p:nvSpPr>
          <p:cNvPr id="31" name="TextBox 30">
            <a:extLst>
              <a:ext uri="{FF2B5EF4-FFF2-40B4-BE49-F238E27FC236}">
                <a16:creationId xmlns:a16="http://schemas.microsoft.com/office/drawing/2014/main" id="{8B071E9D-8E8B-4067-9A1E-C61DACC58344}"/>
              </a:ext>
            </a:extLst>
          </p:cNvPr>
          <p:cNvSpPr txBox="1"/>
          <p:nvPr/>
        </p:nvSpPr>
        <p:spPr>
          <a:xfrm>
            <a:off x="467544" y="2307496"/>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bình</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luận</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chú</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thích</a:t>
            </a:r>
            <a:endParaRPr lang="en-US" altLang="ko-KR" sz="1400" dirty="0">
              <a:solidFill>
                <a:schemeClr val="tx1">
                  <a:lumMod val="75000"/>
                  <a:lumOff val="25000"/>
                </a:schemeClr>
              </a:solidFill>
              <a:latin typeface="+mj-lt"/>
              <a:cs typeface="Arial" pitchFamily="34" charset="0"/>
            </a:endParaRPr>
          </a:p>
        </p:txBody>
      </p:sp>
      <p:graphicFrame>
        <p:nvGraphicFramePr>
          <p:cNvPr id="8" name="Table 7">
            <a:extLst>
              <a:ext uri="{FF2B5EF4-FFF2-40B4-BE49-F238E27FC236}">
                <a16:creationId xmlns:a16="http://schemas.microsoft.com/office/drawing/2014/main" id="{923EB7E8-BD78-4117-A42E-FD9CA0277DDA}"/>
              </a:ext>
            </a:extLst>
          </p:cNvPr>
          <p:cNvGraphicFramePr>
            <a:graphicFrameLocks noGrp="1"/>
          </p:cNvGraphicFramePr>
          <p:nvPr>
            <p:extLst>
              <p:ext uri="{D42A27DB-BD31-4B8C-83A1-F6EECF244321}">
                <p14:modId xmlns:p14="http://schemas.microsoft.com/office/powerpoint/2010/main" val="2094260717"/>
              </p:ext>
            </p:extLst>
          </p:nvPr>
        </p:nvGraphicFramePr>
        <p:xfrm>
          <a:off x="3405726" y="2327586"/>
          <a:ext cx="5646826" cy="321827"/>
        </p:xfrm>
        <a:graphic>
          <a:graphicData uri="http://schemas.openxmlformats.org/drawingml/2006/table">
            <a:tbl>
              <a:tblPr firstRow="1" firstCol="1" bandRow="1">
                <a:tableStyleId>{5C22544A-7EE6-4342-B048-85BDC9FD1C3A}</a:tableStyleId>
              </a:tblPr>
              <a:tblGrid>
                <a:gridCol w="5646826">
                  <a:extLst>
                    <a:ext uri="{9D8B030D-6E8A-4147-A177-3AD203B41FA5}">
                      <a16:colId xmlns:a16="http://schemas.microsoft.com/office/drawing/2014/main" val="4140178877"/>
                    </a:ext>
                  </a:extLst>
                </a:gridCol>
              </a:tblGrid>
              <a:tr h="321827">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Học</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a:t>
                      </a: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tăng</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c</a:t>
                      </a:r>
                      <a:r>
                        <a:rPr lang="vi-VN"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ư</a:t>
                      </a: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ờng</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(Reinforcement Learning)</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33" name="TextBox 32">
            <a:extLst>
              <a:ext uri="{FF2B5EF4-FFF2-40B4-BE49-F238E27FC236}">
                <a16:creationId xmlns:a16="http://schemas.microsoft.com/office/drawing/2014/main" id="{1BDDE96A-DF49-480A-B8A4-E2531A90DC55}"/>
              </a:ext>
            </a:extLst>
          </p:cNvPr>
          <p:cNvSpPr txBox="1"/>
          <p:nvPr/>
        </p:nvSpPr>
        <p:spPr>
          <a:xfrm>
            <a:off x="465788" y="2651146"/>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thẻ</a:t>
            </a:r>
            <a:r>
              <a:rPr lang="en-US" altLang="ko-KR" sz="1400" dirty="0">
                <a:solidFill>
                  <a:schemeClr val="tx1">
                    <a:lumMod val="75000"/>
                    <a:lumOff val="25000"/>
                  </a:schemeClr>
                </a:solidFill>
                <a:latin typeface="+mj-lt"/>
                <a:cs typeface="Arial" pitchFamily="34" charset="0"/>
              </a:rPr>
              <a:t> html</a:t>
            </a:r>
          </a:p>
        </p:txBody>
      </p:sp>
      <p:graphicFrame>
        <p:nvGraphicFramePr>
          <p:cNvPr id="34" name="Table 33">
            <a:extLst>
              <a:ext uri="{FF2B5EF4-FFF2-40B4-BE49-F238E27FC236}">
                <a16:creationId xmlns:a16="http://schemas.microsoft.com/office/drawing/2014/main" id="{B319B98C-2048-49F4-9731-9E9649EADC27}"/>
              </a:ext>
            </a:extLst>
          </p:cNvPr>
          <p:cNvGraphicFramePr>
            <a:graphicFrameLocks noGrp="1"/>
          </p:cNvGraphicFramePr>
          <p:nvPr>
            <p:extLst>
              <p:ext uri="{D42A27DB-BD31-4B8C-83A1-F6EECF244321}">
                <p14:modId xmlns:p14="http://schemas.microsoft.com/office/powerpoint/2010/main" val="1871789101"/>
              </p:ext>
            </p:extLst>
          </p:nvPr>
        </p:nvGraphicFramePr>
        <p:xfrm>
          <a:off x="3411541" y="2701932"/>
          <a:ext cx="1289430" cy="261493"/>
        </p:xfrm>
        <a:graphic>
          <a:graphicData uri="http://schemas.openxmlformats.org/drawingml/2006/table">
            <a:tbl>
              <a:tblPr firstRow="1" firstCol="1" bandRow="1">
                <a:tableStyleId>{5C22544A-7EE6-4342-B048-85BDC9FD1C3A}</a:tableStyleId>
              </a:tblPr>
              <a:tblGrid>
                <a:gridCol w="1289430">
                  <a:extLst>
                    <a:ext uri="{9D8B030D-6E8A-4147-A177-3AD203B41FA5}">
                      <a16:colId xmlns:a16="http://schemas.microsoft.com/office/drawing/2014/main" val="4140178877"/>
                    </a:ext>
                  </a:extLst>
                </a:gridCol>
              </a:tblGrid>
              <a:tr h="0">
                <a:tc>
                  <a:txBody>
                    <a:bodyPr/>
                    <a:lstStyle/>
                    <a:p>
                      <a:pPr marL="0" marR="0" algn="just">
                        <a:lnSpc>
                          <a:spcPct val="150000"/>
                        </a:lnSpc>
                        <a:spcBef>
                          <a:spcPts val="0"/>
                        </a:spcBef>
                        <a:spcAft>
                          <a:spcPts val="0"/>
                        </a:spcAft>
                      </a:pPr>
                      <a:r>
                        <a:rPr lang="en-US" sz="1300" dirty="0">
                          <a:solidFill>
                            <a:schemeClr val="tx1"/>
                          </a:solidFill>
                          <a:effectLst/>
                          <a:latin typeface="Georgia" panose="02040502050405020303" pitchFamily="18" charset="0"/>
                        </a:rPr>
                        <a:t>&lt;</a:t>
                      </a:r>
                      <a:r>
                        <a:rPr lang="en-US" sz="1300" dirty="0" err="1">
                          <a:solidFill>
                            <a:schemeClr val="tx1"/>
                          </a:solidFill>
                          <a:effectLst/>
                          <a:latin typeface="Georgia" panose="02040502050405020303" pitchFamily="18" charset="0"/>
                        </a:rPr>
                        <a:t>i</a:t>
                      </a:r>
                      <a:r>
                        <a:rPr lang="en-US" sz="1300" dirty="0">
                          <a:solidFill>
                            <a:schemeClr val="tx1"/>
                          </a:solidFill>
                          <a:effectLst/>
                          <a:latin typeface="Georgia" panose="02040502050405020303" pitchFamily="18" charset="0"/>
                        </a:rPr>
                        <a:t>&gt;, &lt;b&gt;, …</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35" name="TextBox 34">
            <a:extLst>
              <a:ext uri="{FF2B5EF4-FFF2-40B4-BE49-F238E27FC236}">
                <a16:creationId xmlns:a16="http://schemas.microsoft.com/office/drawing/2014/main" id="{3899E695-D821-48A4-91CF-5D267BE0CC76}"/>
              </a:ext>
            </a:extLst>
          </p:cNvPr>
          <p:cNvSpPr txBox="1"/>
          <p:nvPr/>
        </p:nvSpPr>
        <p:spPr>
          <a:xfrm>
            <a:off x="465933" y="3023447"/>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câu</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tiếng</a:t>
            </a:r>
            <a:r>
              <a:rPr lang="en-US" altLang="ko-KR" sz="1400" dirty="0">
                <a:solidFill>
                  <a:schemeClr val="tx1">
                    <a:lumMod val="75000"/>
                    <a:lumOff val="25000"/>
                  </a:schemeClr>
                </a:solidFill>
                <a:latin typeface="+mj-lt"/>
                <a:cs typeface="Arial" pitchFamily="34" charset="0"/>
              </a:rPr>
              <a:t> Anh </a:t>
            </a:r>
            <a:r>
              <a:rPr lang="en-US" altLang="ko-KR" sz="1400" dirty="0" err="1">
                <a:solidFill>
                  <a:schemeClr val="tx1">
                    <a:lumMod val="75000"/>
                    <a:lumOff val="25000"/>
                  </a:schemeClr>
                </a:solidFill>
                <a:latin typeface="+mj-lt"/>
                <a:cs typeface="Arial" pitchFamily="34" charset="0"/>
              </a:rPr>
              <a:t>còn</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lẫn</a:t>
            </a:r>
            <a:endParaRPr lang="en-US" altLang="ko-KR" sz="1400" dirty="0">
              <a:solidFill>
                <a:schemeClr val="tx1">
                  <a:lumMod val="75000"/>
                  <a:lumOff val="25000"/>
                </a:schemeClr>
              </a:solidFill>
              <a:latin typeface="+mj-lt"/>
              <a:cs typeface="Arial" pitchFamily="34" charset="0"/>
            </a:endParaRPr>
          </a:p>
        </p:txBody>
      </p:sp>
      <p:sp>
        <p:nvSpPr>
          <p:cNvPr id="36" name="TextBox 35">
            <a:extLst>
              <a:ext uri="{FF2B5EF4-FFF2-40B4-BE49-F238E27FC236}">
                <a16:creationId xmlns:a16="http://schemas.microsoft.com/office/drawing/2014/main" id="{33785B55-395C-4592-8C50-D1B36A733735}"/>
              </a:ext>
            </a:extLst>
          </p:cNvPr>
          <p:cNvSpPr txBox="1"/>
          <p:nvPr/>
        </p:nvSpPr>
        <p:spPr>
          <a:xfrm>
            <a:off x="469953" y="4313275"/>
            <a:ext cx="2935773" cy="523220"/>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đoạn</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mất</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khoảng</a:t>
            </a:r>
            <a:r>
              <a:rPr lang="en-US" altLang="ko-KR" sz="1400" dirty="0">
                <a:solidFill>
                  <a:schemeClr val="tx1">
                    <a:lumMod val="75000"/>
                    <a:lumOff val="25000"/>
                  </a:schemeClr>
                </a:solidFill>
                <a:latin typeface="+mj-lt"/>
                <a:cs typeface="Arial" pitchFamily="34" charset="0"/>
              </a:rPr>
              <a:t> </a:t>
            </a:r>
          </a:p>
          <a:p>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trắng</a:t>
            </a:r>
            <a:endParaRPr lang="en-US" altLang="ko-KR" sz="1400" dirty="0">
              <a:solidFill>
                <a:schemeClr val="tx1">
                  <a:lumMod val="75000"/>
                  <a:lumOff val="25000"/>
                </a:schemeClr>
              </a:solidFill>
              <a:latin typeface="+mj-lt"/>
              <a:cs typeface="Arial" pitchFamily="34" charset="0"/>
            </a:endParaRPr>
          </a:p>
        </p:txBody>
      </p:sp>
      <p:sp>
        <p:nvSpPr>
          <p:cNvPr id="37" name="TextBox 36">
            <a:extLst>
              <a:ext uri="{FF2B5EF4-FFF2-40B4-BE49-F238E27FC236}">
                <a16:creationId xmlns:a16="http://schemas.microsoft.com/office/drawing/2014/main" id="{354E9059-42E7-4EF3-921C-D7CD80371DC5}"/>
              </a:ext>
            </a:extLst>
          </p:cNvPr>
          <p:cNvSpPr txBox="1"/>
          <p:nvPr/>
        </p:nvSpPr>
        <p:spPr>
          <a:xfrm>
            <a:off x="465788" y="3433226"/>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đoạn</a:t>
            </a:r>
            <a:r>
              <a:rPr lang="en-US" altLang="ko-KR" sz="1400" dirty="0">
                <a:solidFill>
                  <a:schemeClr val="tx1">
                    <a:lumMod val="75000"/>
                    <a:lumOff val="25000"/>
                  </a:schemeClr>
                </a:solidFill>
                <a:latin typeface="+mj-lt"/>
                <a:cs typeface="Arial" pitchFamily="34" charset="0"/>
              </a:rPr>
              <a:t> font </a:t>
            </a:r>
            <a:r>
              <a:rPr lang="en-US" altLang="ko-KR" sz="1400" dirty="0" err="1">
                <a:solidFill>
                  <a:schemeClr val="tx1">
                    <a:lumMod val="75000"/>
                    <a:lumOff val="25000"/>
                  </a:schemeClr>
                </a:solidFill>
                <a:latin typeface="+mj-lt"/>
                <a:cs typeface="Arial" pitchFamily="34" charset="0"/>
              </a:rPr>
              <a:t>bị</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lỗi</a:t>
            </a:r>
            <a:endParaRPr lang="en-US" altLang="ko-KR" sz="1400" dirty="0">
              <a:solidFill>
                <a:schemeClr val="tx1">
                  <a:lumMod val="75000"/>
                  <a:lumOff val="25000"/>
                </a:schemeClr>
              </a:solidFill>
              <a:latin typeface="+mj-lt"/>
              <a:cs typeface="Arial" pitchFamily="34" charset="0"/>
            </a:endParaRPr>
          </a:p>
        </p:txBody>
      </p:sp>
      <p:sp>
        <p:nvSpPr>
          <p:cNvPr id="38" name="TextBox 37">
            <a:extLst>
              <a:ext uri="{FF2B5EF4-FFF2-40B4-BE49-F238E27FC236}">
                <a16:creationId xmlns:a16="http://schemas.microsoft.com/office/drawing/2014/main" id="{18596B8E-3C01-42D1-AC8B-DF229F67A926}"/>
              </a:ext>
            </a:extLst>
          </p:cNvPr>
          <p:cNvSpPr txBox="1"/>
          <p:nvPr/>
        </p:nvSpPr>
        <p:spPr>
          <a:xfrm>
            <a:off x="465788" y="3855158"/>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mj-lt"/>
                <a:cs typeface="Arial" pitchFamily="34" charset="0"/>
              </a:rPr>
              <a:t>Xóa các câu không có ý nghĩa</a:t>
            </a:r>
          </a:p>
        </p:txBody>
      </p:sp>
      <p:graphicFrame>
        <p:nvGraphicFramePr>
          <p:cNvPr id="45" name="Table 44">
            <a:extLst>
              <a:ext uri="{FF2B5EF4-FFF2-40B4-BE49-F238E27FC236}">
                <a16:creationId xmlns:a16="http://schemas.microsoft.com/office/drawing/2014/main" id="{17696A25-A725-4149-904A-A52A2090990E}"/>
              </a:ext>
            </a:extLst>
          </p:cNvPr>
          <p:cNvGraphicFramePr>
            <a:graphicFrameLocks noGrp="1"/>
          </p:cNvGraphicFramePr>
          <p:nvPr>
            <p:extLst>
              <p:ext uri="{D42A27DB-BD31-4B8C-83A1-F6EECF244321}">
                <p14:modId xmlns:p14="http://schemas.microsoft.com/office/powerpoint/2010/main" val="497420821"/>
              </p:ext>
            </p:extLst>
          </p:nvPr>
        </p:nvGraphicFramePr>
        <p:xfrm>
          <a:off x="3411540" y="3435542"/>
          <a:ext cx="5531485" cy="331005"/>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4140178877"/>
                    </a:ext>
                  </a:extLst>
                </a:gridCol>
              </a:tblGrid>
              <a:tr h="331005">
                <a:tc>
                  <a:txBody>
                    <a:bodyPr/>
                    <a:lstStyle/>
                    <a:p>
                      <a:pPr marL="0" marR="0" lvl="0" indent="0" algn="just" defTabSz="914400" rtl="0" eaLnBrk="1" fontAlgn="auto" latinLnBrk="1" hangingPunct="1">
                        <a:lnSpc>
                          <a:spcPct val="150000"/>
                        </a:lnSpc>
                        <a:spcBef>
                          <a:spcPts val="0"/>
                        </a:spcBef>
                        <a:spcAft>
                          <a:spcPts val="0"/>
                        </a:spcAft>
                        <a:buClrTx/>
                        <a:buSzTx/>
                        <a:buFontTx/>
                        <a:buNone/>
                        <a:tabLst/>
                        <a:defRPr/>
                      </a:pPr>
                      <a:r>
                        <a:rPr lang="en-US" sz="1400" dirty="0">
                          <a:solidFill>
                            <a:schemeClr val="tx1"/>
                          </a:solidFill>
                          <a:latin typeface="Times New Roman" panose="02020603050405020304" pitchFamily="18" charset="0"/>
                          <a:ea typeface="Times New Roman" panose="02020603050405020304" pitchFamily="18" charset="0"/>
                        </a:rPr>
                        <a:t>B#</a:t>
                      </a:r>
                      <a:r>
                        <a:rPr lang="en-US" sz="1300" b="1" kern="1200" dirty="0">
                          <a:solidFill>
                            <a:schemeClr val="tx1"/>
                          </a:solidFill>
                          <a:effectLst/>
                          <a:latin typeface="Georgia" panose="02040502050405020303" pitchFamily="18" charset="0"/>
                          <a:ea typeface="+mn-ea"/>
                          <a:cs typeface="+mn-cs"/>
                        </a:rPr>
                        <a:t>7897</a:t>
                      </a:r>
                      <a:r>
                        <a:rPr lang="en-US" sz="1400" dirty="0">
                          <a:solidFill>
                            <a:schemeClr val="tx1"/>
                          </a:solidFill>
                          <a:latin typeface="Times New Roman" panose="02020603050405020304" pitchFamily="18" charset="0"/>
                          <a:ea typeface="Times New Roman" panose="02020603050405020304" pitchFamily="18" charset="0"/>
                        </a:rPr>
                        <a:t>; #273;#7891; c#7911;a t#244;i...</a:t>
                      </a:r>
                      <a:endParaRPr lang="vi-VN" sz="1400" dirty="0">
                        <a:solidFill>
                          <a:schemeClr val="tx1"/>
                        </a:solidFill>
                      </a:endParaRPr>
                    </a:p>
                  </a:txBody>
                  <a:tcPr marL="68580" marR="68580" marT="0" marB="0"/>
                </a:tc>
                <a:extLst>
                  <a:ext uri="{0D108BD9-81ED-4DB2-BD59-A6C34878D82A}">
                    <a16:rowId xmlns:a16="http://schemas.microsoft.com/office/drawing/2014/main" val="710477561"/>
                  </a:ext>
                </a:extLst>
              </a:tr>
            </a:tbl>
          </a:graphicData>
        </a:graphic>
      </p:graphicFrame>
      <p:graphicFrame>
        <p:nvGraphicFramePr>
          <p:cNvPr id="10" name="Table 9">
            <a:extLst>
              <a:ext uri="{FF2B5EF4-FFF2-40B4-BE49-F238E27FC236}">
                <a16:creationId xmlns:a16="http://schemas.microsoft.com/office/drawing/2014/main" id="{4AB05E67-7B8B-4A6B-B732-54DAAF0999EA}"/>
              </a:ext>
            </a:extLst>
          </p:cNvPr>
          <p:cNvGraphicFramePr>
            <a:graphicFrameLocks noGrp="1"/>
          </p:cNvGraphicFramePr>
          <p:nvPr>
            <p:extLst>
              <p:ext uri="{D42A27DB-BD31-4B8C-83A1-F6EECF244321}">
                <p14:modId xmlns:p14="http://schemas.microsoft.com/office/powerpoint/2010/main" val="3730461023"/>
              </p:ext>
            </p:extLst>
          </p:nvPr>
        </p:nvGraphicFramePr>
        <p:xfrm>
          <a:off x="3411541" y="4313274"/>
          <a:ext cx="5531484" cy="348121"/>
        </p:xfrm>
        <a:graphic>
          <a:graphicData uri="http://schemas.openxmlformats.org/drawingml/2006/table">
            <a:tbl>
              <a:tblPr firstRow="1" firstCol="1" bandRow="1">
                <a:tableStyleId>{5C22544A-7EE6-4342-B048-85BDC9FD1C3A}</a:tableStyleId>
              </a:tblPr>
              <a:tblGrid>
                <a:gridCol w="5531484">
                  <a:extLst>
                    <a:ext uri="{9D8B030D-6E8A-4147-A177-3AD203B41FA5}">
                      <a16:colId xmlns:a16="http://schemas.microsoft.com/office/drawing/2014/main" val="3995066337"/>
                    </a:ext>
                  </a:extLst>
                </a:gridCol>
              </a:tblGrid>
              <a:tr h="348121">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rPr>
                        <a:t>Chàocậu</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ăngìch</a:t>
                      </a:r>
                      <a:r>
                        <a:rPr lang="vi-VN" sz="1300" dirty="0">
                          <a:solidFill>
                            <a:schemeClr val="tx1"/>
                          </a:solidFill>
                          <a:effectLst/>
                          <a:latin typeface="Georgia" panose="02040502050405020303" pitchFamily="18" charset="0"/>
                        </a:rPr>
                        <a:t>ư</a:t>
                      </a:r>
                      <a:r>
                        <a:rPr lang="en-US" sz="1300" dirty="0">
                          <a:solidFill>
                            <a:schemeClr val="tx1"/>
                          </a:solidFill>
                          <a:effectLst/>
                          <a:latin typeface="Georgia" panose="02040502050405020303" pitchFamily="18" charset="0"/>
                        </a:rPr>
                        <a:t>a</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2399774336"/>
                  </a:ext>
                </a:extLst>
              </a:tr>
            </a:tbl>
          </a:graphicData>
        </a:graphic>
      </p:graphicFrame>
      <p:graphicFrame>
        <p:nvGraphicFramePr>
          <p:cNvPr id="12" name="Table 11">
            <a:extLst>
              <a:ext uri="{FF2B5EF4-FFF2-40B4-BE49-F238E27FC236}">
                <a16:creationId xmlns:a16="http://schemas.microsoft.com/office/drawing/2014/main" id="{65BA09F7-1256-4A6A-ACC0-BA901F9E3F40}"/>
              </a:ext>
            </a:extLst>
          </p:cNvPr>
          <p:cNvGraphicFramePr>
            <a:graphicFrameLocks noGrp="1"/>
          </p:cNvGraphicFramePr>
          <p:nvPr>
            <p:extLst>
              <p:ext uri="{D42A27DB-BD31-4B8C-83A1-F6EECF244321}">
                <p14:modId xmlns:p14="http://schemas.microsoft.com/office/powerpoint/2010/main" val="2636957388"/>
              </p:ext>
            </p:extLst>
          </p:nvPr>
        </p:nvGraphicFramePr>
        <p:xfrm>
          <a:off x="3411540" y="3943071"/>
          <a:ext cx="5531484" cy="281880"/>
        </p:xfrm>
        <a:graphic>
          <a:graphicData uri="http://schemas.openxmlformats.org/drawingml/2006/table">
            <a:tbl>
              <a:tblPr firstRow="1" firstCol="1" bandRow="1">
                <a:tableStyleId>{5C22544A-7EE6-4342-B048-85BDC9FD1C3A}</a:tableStyleId>
              </a:tblPr>
              <a:tblGrid>
                <a:gridCol w="5531484">
                  <a:extLst>
                    <a:ext uri="{9D8B030D-6E8A-4147-A177-3AD203B41FA5}">
                      <a16:colId xmlns:a16="http://schemas.microsoft.com/office/drawing/2014/main" val="550177428"/>
                    </a:ext>
                  </a:extLst>
                </a:gridCol>
              </a:tblGrid>
              <a:tr h="281880">
                <a:tc>
                  <a:txBody>
                    <a:bodyPr/>
                    <a:lstStyle/>
                    <a:p>
                      <a:pPr marL="0" marR="0" algn="just">
                        <a:spcBef>
                          <a:spcPts val="0"/>
                        </a:spcBef>
                        <a:spcAft>
                          <a:spcPts val="0"/>
                        </a:spcAft>
                      </a:pPr>
                      <a:r>
                        <a:rPr lang="en-US" sz="1300" dirty="0" err="1">
                          <a:solidFill>
                            <a:schemeClr val="tx1"/>
                          </a:solidFill>
                          <a:effectLst/>
                          <a:latin typeface="Georgia" panose="02040502050405020303" pitchFamily="18" charset="0"/>
                        </a:rPr>
                        <a:t>Phụ</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đề</a:t>
                      </a:r>
                      <a:r>
                        <a:rPr lang="en-US" sz="1300" dirty="0">
                          <a:solidFill>
                            <a:schemeClr val="tx1"/>
                          </a:solidFill>
                          <a:effectLst/>
                          <a:latin typeface="Georgia" panose="02040502050405020303" pitchFamily="18" charset="0"/>
                        </a:rPr>
                        <a:t> upload by ---</a:t>
                      </a:r>
                      <a:r>
                        <a:rPr lang="en-US" sz="1300" dirty="0" err="1">
                          <a:solidFill>
                            <a:schemeClr val="tx1"/>
                          </a:solidFill>
                          <a:effectLst/>
                          <a:latin typeface="Georgia" panose="02040502050405020303" pitchFamily="18" charset="0"/>
                        </a:rPr>
                        <a:t>vk</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Dịch</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phụ</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đề</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kv</a:t>
                      </a:r>
                      <a:r>
                        <a:rPr lang="en-US" sz="1300" dirty="0">
                          <a:solidFill>
                            <a:schemeClr val="tx1"/>
                          </a:solidFill>
                          <a:effectLst/>
                          <a:latin typeface="Georgia" panose="02040502050405020303" pitchFamily="18" charset="0"/>
                        </a:rPr>
                        <a:t>, …</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58964412"/>
                  </a:ext>
                </a:extLst>
              </a:tr>
            </a:tbl>
          </a:graphicData>
        </a:graphic>
      </p:graphicFrame>
      <p:graphicFrame>
        <p:nvGraphicFramePr>
          <p:cNvPr id="21" name="Table 20">
            <a:extLst>
              <a:ext uri="{FF2B5EF4-FFF2-40B4-BE49-F238E27FC236}">
                <a16:creationId xmlns:a16="http://schemas.microsoft.com/office/drawing/2014/main" id="{5F3C46BE-A788-41C8-A9E9-79A0EEF0B2D4}"/>
              </a:ext>
            </a:extLst>
          </p:cNvPr>
          <p:cNvGraphicFramePr>
            <a:graphicFrameLocks noGrp="1"/>
          </p:cNvGraphicFramePr>
          <p:nvPr>
            <p:extLst>
              <p:ext uri="{D42A27DB-BD31-4B8C-83A1-F6EECF244321}">
                <p14:modId xmlns:p14="http://schemas.microsoft.com/office/powerpoint/2010/main" val="2426013909"/>
              </p:ext>
            </p:extLst>
          </p:nvPr>
        </p:nvGraphicFramePr>
        <p:xfrm>
          <a:off x="3405726" y="3068737"/>
          <a:ext cx="1742338" cy="348121"/>
        </p:xfrm>
        <a:graphic>
          <a:graphicData uri="http://schemas.openxmlformats.org/drawingml/2006/table">
            <a:tbl>
              <a:tblPr firstRow="1" firstCol="1" bandRow="1">
                <a:tableStyleId>{5C22544A-7EE6-4342-B048-85BDC9FD1C3A}</a:tableStyleId>
              </a:tblPr>
              <a:tblGrid>
                <a:gridCol w="1742338">
                  <a:extLst>
                    <a:ext uri="{9D8B030D-6E8A-4147-A177-3AD203B41FA5}">
                      <a16:colId xmlns:a16="http://schemas.microsoft.com/office/drawing/2014/main" val="4140178877"/>
                    </a:ext>
                  </a:extLst>
                </a:gridCol>
              </a:tblGrid>
              <a:tr h="348121">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Về</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a:t>
                      </a: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đi</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Bye</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22" name="Slide Number Placeholder 2">
            <a:extLst>
              <a:ext uri="{FF2B5EF4-FFF2-40B4-BE49-F238E27FC236}">
                <a16:creationId xmlns:a16="http://schemas.microsoft.com/office/drawing/2014/main" id="{7E106308-0170-468F-8656-DAE22B98EDB4}"/>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25</a:t>
            </a:fld>
            <a:endParaRPr lang="vi-VN" sz="1400" dirty="0">
              <a:latin typeface="+mj-lt"/>
            </a:endParaRPr>
          </a:p>
        </p:txBody>
      </p:sp>
    </p:spTree>
    <p:extLst>
      <p:ext uri="{BB962C8B-B14F-4D97-AF65-F5344CB8AC3E}">
        <p14:creationId xmlns:p14="http://schemas.microsoft.com/office/powerpoint/2010/main" val="3008143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solidFill>
                  <a:schemeClr val="tx1"/>
                </a:solidFill>
                <a:latin typeface="+mj-lt"/>
              </a:rPr>
              <a:t>Phân tách dữ liệu</a:t>
            </a:r>
            <a:endParaRPr lang="ko-KR" altLang="en-US" sz="1600">
              <a:solidFill>
                <a:schemeClr val="tx1"/>
              </a:solidFill>
              <a:latin typeface="+mj-lt"/>
            </a:endParaRPr>
          </a:p>
        </p:txBody>
      </p:sp>
      <p:sp>
        <p:nvSpPr>
          <p:cNvPr id="27" name="Rectangle 26">
            <a:extLst>
              <a:ext uri="{FF2B5EF4-FFF2-40B4-BE49-F238E27FC236}">
                <a16:creationId xmlns:a16="http://schemas.microsoft.com/office/drawing/2014/main" id="{3B675D59-633D-43EE-9168-0DD82C370CE7}"/>
              </a:ext>
            </a:extLst>
          </p:cNvPr>
          <p:cNvSpPr/>
          <p:nvPr/>
        </p:nvSpPr>
        <p:spPr>
          <a:xfrm>
            <a:off x="1619672" y="2290505"/>
            <a:ext cx="797073" cy="5332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Data</a:t>
            </a:r>
            <a:endParaRPr lang="vi-VN">
              <a:solidFill>
                <a:schemeClr val="tx1"/>
              </a:solidFill>
              <a:latin typeface="+mj-lt"/>
            </a:endParaRPr>
          </a:p>
        </p:txBody>
      </p:sp>
      <p:sp>
        <p:nvSpPr>
          <p:cNvPr id="29" name="Rectangle: Rounded Corners 28">
            <a:extLst>
              <a:ext uri="{FF2B5EF4-FFF2-40B4-BE49-F238E27FC236}">
                <a16:creationId xmlns:a16="http://schemas.microsoft.com/office/drawing/2014/main" id="{F47CF346-4479-4CDA-8714-DBC104B49508}"/>
              </a:ext>
            </a:extLst>
          </p:cNvPr>
          <p:cNvSpPr/>
          <p:nvPr/>
        </p:nvSpPr>
        <p:spPr>
          <a:xfrm>
            <a:off x="2843808" y="1707654"/>
            <a:ext cx="1080120"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Tập câu hỏi</a:t>
            </a:r>
            <a:endParaRPr lang="vi-VN">
              <a:solidFill>
                <a:schemeClr val="tx1"/>
              </a:solidFill>
              <a:latin typeface="+mj-lt"/>
            </a:endParaRPr>
          </a:p>
        </p:txBody>
      </p:sp>
      <p:sp>
        <p:nvSpPr>
          <p:cNvPr id="31" name="Rectangle: Rounded Corners 30">
            <a:extLst>
              <a:ext uri="{FF2B5EF4-FFF2-40B4-BE49-F238E27FC236}">
                <a16:creationId xmlns:a16="http://schemas.microsoft.com/office/drawing/2014/main" id="{E9CD5E84-6E4C-4805-9FB2-15E42075EF83}"/>
              </a:ext>
            </a:extLst>
          </p:cNvPr>
          <p:cNvSpPr/>
          <p:nvPr/>
        </p:nvSpPr>
        <p:spPr>
          <a:xfrm>
            <a:off x="2843808" y="2823777"/>
            <a:ext cx="1080120"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Tập</a:t>
            </a:r>
            <a:r>
              <a:rPr lang="en-US" dirty="0">
                <a:solidFill>
                  <a:schemeClr val="tx1"/>
                </a:solidFill>
                <a:latin typeface="+mj-lt"/>
              </a:rPr>
              <a:t> </a:t>
            </a:r>
            <a:r>
              <a:rPr lang="en-US" dirty="0" err="1">
                <a:solidFill>
                  <a:schemeClr val="tx1"/>
                </a:solidFill>
                <a:latin typeface="+mj-lt"/>
              </a:rPr>
              <a:t>câu</a:t>
            </a:r>
            <a:r>
              <a:rPr lang="en-US" dirty="0">
                <a:solidFill>
                  <a:schemeClr val="tx1"/>
                </a:solidFill>
                <a:latin typeface="+mj-lt"/>
              </a:rPr>
              <a:t> </a:t>
            </a:r>
            <a:r>
              <a:rPr lang="en-US" dirty="0" err="1">
                <a:solidFill>
                  <a:schemeClr val="tx1"/>
                </a:solidFill>
                <a:latin typeface="+mj-lt"/>
              </a:rPr>
              <a:t>trả</a:t>
            </a:r>
            <a:r>
              <a:rPr lang="en-US" dirty="0">
                <a:solidFill>
                  <a:schemeClr val="tx1"/>
                </a:solidFill>
                <a:latin typeface="+mj-lt"/>
              </a:rPr>
              <a:t> </a:t>
            </a:r>
            <a:r>
              <a:rPr lang="en-US" dirty="0" err="1">
                <a:solidFill>
                  <a:schemeClr val="tx1"/>
                </a:solidFill>
                <a:latin typeface="+mj-lt"/>
              </a:rPr>
              <a:t>lời</a:t>
            </a:r>
            <a:endParaRPr lang="vi-VN" dirty="0">
              <a:solidFill>
                <a:schemeClr val="tx1"/>
              </a:solidFill>
              <a:latin typeface="+mj-lt"/>
            </a:endParaRPr>
          </a:p>
        </p:txBody>
      </p:sp>
      <p:sp>
        <p:nvSpPr>
          <p:cNvPr id="32" name="Rectangle: Rounded Corners 31">
            <a:extLst>
              <a:ext uri="{FF2B5EF4-FFF2-40B4-BE49-F238E27FC236}">
                <a16:creationId xmlns:a16="http://schemas.microsoft.com/office/drawing/2014/main" id="{26F69301-DA88-4A00-A8A3-C695FF4AA4E2}"/>
              </a:ext>
            </a:extLst>
          </p:cNvPr>
          <p:cNvSpPr/>
          <p:nvPr/>
        </p:nvSpPr>
        <p:spPr>
          <a:xfrm>
            <a:off x="4283969" y="2218634"/>
            <a:ext cx="1728192" cy="64807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Tách</a:t>
            </a:r>
            <a:r>
              <a:rPr lang="en-US" dirty="0">
                <a:solidFill>
                  <a:schemeClr val="tx1"/>
                </a:solidFill>
                <a:latin typeface="+mj-lt"/>
              </a:rPr>
              <a:t> </a:t>
            </a:r>
            <a:r>
              <a:rPr lang="en-US" dirty="0" err="1">
                <a:solidFill>
                  <a:schemeClr val="tx1"/>
                </a:solidFill>
                <a:latin typeface="+mj-lt"/>
              </a:rPr>
              <a:t>từ</a:t>
            </a:r>
            <a:endParaRPr lang="en-US" dirty="0">
              <a:solidFill>
                <a:schemeClr val="tx1"/>
              </a:solidFill>
              <a:latin typeface="+mj-lt"/>
            </a:endParaRPr>
          </a:p>
        </p:txBody>
      </p:sp>
      <p:sp>
        <p:nvSpPr>
          <p:cNvPr id="34" name="Rectangle: Rounded Corners 33">
            <a:extLst>
              <a:ext uri="{FF2B5EF4-FFF2-40B4-BE49-F238E27FC236}">
                <a16:creationId xmlns:a16="http://schemas.microsoft.com/office/drawing/2014/main" id="{EBD559B2-F409-4589-BAC2-848DFEE1AB5C}"/>
              </a:ext>
            </a:extLst>
          </p:cNvPr>
          <p:cNvSpPr/>
          <p:nvPr/>
        </p:nvSpPr>
        <p:spPr>
          <a:xfrm>
            <a:off x="6381388" y="2290643"/>
            <a:ext cx="1080118"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Tập</a:t>
            </a:r>
            <a:r>
              <a:rPr lang="en-US" dirty="0">
                <a:solidFill>
                  <a:schemeClr val="tx1"/>
                </a:solidFill>
                <a:latin typeface="+mj-lt"/>
              </a:rPr>
              <a:t> </a:t>
            </a:r>
            <a:r>
              <a:rPr lang="en-US" dirty="0" err="1">
                <a:solidFill>
                  <a:schemeClr val="tx1"/>
                </a:solidFill>
                <a:latin typeface="+mj-lt"/>
              </a:rPr>
              <a:t>từ</a:t>
            </a:r>
            <a:r>
              <a:rPr lang="en-US" dirty="0">
                <a:solidFill>
                  <a:schemeClr val="tx1"/>
                </a:solidFill>
                <a:latin typeface="+mj-lt"/>
              </a:rPr>
              <a:t> </a:t>
            </a:r>
          </a:p>
          <a:p>
            <a:pPr algn="ctr"/>
            <a:r>
              <a:rPr lang="en-US" dirty="0" err="1">
                <a:solidFill>
                  <a:schemeClr val="tx1"/>
                </a:solidFill>
                <a:latin typeface="+mj-lt"/>
              </a:rPr>
              <a:t>vựng</a:t>
            </a:r>
            <a:endParaRPr lang="vi-VN" dirty="0">
              <a:solidFill>
                <a:schemeClr val="tx1"/>
              </a:solidFill>
              <a:latin typeface="+mj-lt"/>
            </a:endParaRPr>
          </a:p>
        </p:txBody>
      </p:sp>
      <p:cxnSp>
        <p:nvCxnSpPr>
          <p:cNvPr id="35" name="Connector: Elbow 34">
            <a:extLst>
              <a:ext uri="{FF2B5EF4-FFF2-40B4-BE49-F238E27FC236}">
                <a16:creationId xmlns:a16="http://schemas.microsoft.com/office/drawing/2014/main" id="{E24FD225-2955-4E79-BA83-73253B4D8996}"/>
              </a:ext>
            </a:extLst>
          </p:cNvPr>
          <p:cNvCxnSpPr>
            <a:cxnSpLocks/>
            <a:stCxn id="27" idx="0"/>
            <a:endCxn id="29" idx="1"/>
          </p:cNvCxnSpPr>
          <p:nvPr/>
        </p:nvCxnSpPr>
        <p:spPr>
          <a:xfrm rot="5400000" flipH="1" flipV="1">
            <a:off x="2283599" y="1730297"/>
            <a:ext cx="294819" cy="8255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Elbow 35">
            <a:extLst>
              <a:ext uri="{FF2B5EF4-FFF2-40B4-BE49-F238E27FC236}">
                <a16:creationId xmlns:a16="http://schemas.microsoft.com/office/drawing/2014/main" id="{227E9C8A-5A49-45B2-928B-009C0593EF65}"/>
              </a:ext>
            </a:extLst>
          </p:cNvPr>
          <p:cNvCxnSpPr>
            <a:cxnSpLocks/>
            <a:stCxn id="27" idx="2"/>
            <a:endCxn id="31" idx="1"/>
          </p:cNvCxnSpPr>
          <p:nvPr/>
        </p:nvCxnSpPr>
        <p:spPr>
          <a:xfrm rot="16200000" flipH="1">
            <a:off x="2286992" y="2554992"/>
            <a:ext cx="288033" cy="8255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2AD5E37-9E79-4B97-8D45-C27FFB15F032}"/>
              </a:ext>
            </a:extLst>
          </p:cNvPr>
          <p:cNvCxnSpPr>
            <a:cxnSpLocks/>
            <a:stCxn id="29" idx="3"/>
            <a:endCxn id="32" idx="1"/>
          </p:cNvCxnSpPr>
          <p:nvPr/>
        </p:nvCxnSpPr>
        <p:spPr>
          <a:xfrm>
            <a:off x="3923928" y="1995686"/>
            <a:ext cx="360041" cy="546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2A1FE9D1-9D55-4C24-AE5A-F53B9F5FB784}"/>
              </a:ext>
            </a:extLst>
          </p:cNvPr>
          <p:cNvCxnSpPr>
            <a:cxnSpLocks/>
            <a:stCxn id="31" idx="3"/>
            <a:endCxn id="32" idx="1"/>
          </p:cNvCxnSpPr>
          <p:nvPr/>
        </p:nvCxnSpPr>
        <p:spPr>
          <a:xfrm flipV="1">
            <a:off x="3923928" y="2542671"/>
            <a:ext cx="360041" cy="569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7C02C8C1-2FD2-496F-A331-9F80B68AE43C}"/>
              </a:ext>
            </a:extLst>
          </p:cNvPr>
          <p:cNvCxnSpPr>
            <a:cxnSpLocks/>
            <a:stCxn id="32" idx="3"/>
          </p:cNvCxnSpPr>
          <p:nvPr/>
        </p:nvCxnSpPr>
        <p:spPr>
          <a:xfrm>
            <a:off x="6012161" y="2542671"/>
            <a:ext cx="360040" cy="35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9AAA7CDA-B4C5-467C-9C9D-55424B1D7C41}"/>
              </a:ext>
            </a:extLst>
          </p:cNvPr>
          <p:cNvSpPr/>
          <p:nvPr/>
        </p:nvSpPr>
        <p:spPr>
          <a:xfrm>
            <a:off x="6272006" y="3154739"/>
            <a:ext cx="1540353" cy="936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5.000 </a:t>
            </a:r>
            <a:r>
              <a:rPr lang="en-US" dirty="0" err="1">
                <a:solidFill>
                  <a:schemeClr val="tx1"/>
                </a:solidFill>
                <a:latin typeface="+mj-lt"/>
              </a:rPr>
              <a:t>từ</a:t>
            </a:r>
            <a:endParaRPr lang="vi-VN" dirty="0">
              <a:solidFill>
                <a:schemeClr val="tx1"/>
              </a:solidFill>
              <a:latin typeface="+mj-lt"/>
            </a:endParaRPr>
          </a:p>
        </p:txBody>
      </p:sp>
      <p:sp>
        <p:nvSpPr>
          <p:cNvPr id="16" name="Slide Number Placeholder 2">
            <a:extLst>
              <a:ext uri="{FF2B5EF4-FFF2-40B4-BE49-F238E27FC236}">
                <a16:creationId xmlns:a16="http://schemas.microsoft.com/office/drawing/2014/main" id="{D9BEE677-3C28-41BB-BFAC-CAC07167EB82}"/>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26</a:t>
            </a:fld>
            <a:endParaRPr lang="vi-VN" sz="1400" dirty="0">
              <a:latin typeface="+mj-lt"/>
            </a:endParaRPr>
          </a:p>
        </p:txBody>
      </p:sp>
    </p:spTree>
    <p:extLst>
      <p:ext uri="{BB962C8B-B14F-4D97-AF65-F5344CB8AC3E}">
        <p14:creationId xmlns:p14="http://schemas.microsoft.com/office/powerpoint/2010/main" val="186211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1" grpId="0" animBg="1"/>
      <p:bldP spid="32" grpId="0" animBg="1"/>
      <p:bldP spid="34"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3F72F202-588E-4630-AEA4-D2601FFA020B}"/>
              </a:ext>
            </a:extLst>
          </p:cNvPr>
          <p:cNvPicPr/>
          <p:nvPr/>
        </p:nvPicPr>
        <p:blipFill>
          <a:blip r:embed="rId3">
            <a:extLst>
              <a:ext uri="{28A0092B-C50C-407E-A947-70E740481C1C}">
                <a14:useLocalDpi xmlns:a14="http://schemas.microsoft.com/office/drawing/2010/main" val="0"/>
              </a:ext>
            </a:extLst>
          </a:blip>
          <a:stretch>
            <a:fillRect/>
          </a:stretch>
        </p:blipFill>
        <p:spPr>
          <a:xfrm>
            <a:off x="1654605" y="699543"/>
            <a:ext cx="5706315" cy="4320480"/>
          </a:xfrm>
          <a:prstGeom prst="rect">
            <a:avLst/>
          </a:prstGeom>
        </p:spPr>
      </p:pic>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a:xfrm rot="5400000">
            <a:off x="-886869" y="2218508"/>
            <a:ext cx="3347864" cy="1359119"/>
          </a:xfrm>
        </p:spPr>
        <p:txBody>
          <a:bodyPr vert="vert270">
            <a:normAutofit/>
          </a:bodyPr>
          <a:lstStyle/>
          <a:p>
            <a:r>
              <a:rPr lang="en-US" altLang="ko-KR" sz="2400" b="1" dirty="0" err="1">
                <a:ln w="0"/>
                <a:solidFill>
                  <a:schemeClr val="tx1"/>
                </a:solidFill>
                <a:effectLst>
                  <a:outerShdw blurRad="38100" dist="25400" dir="5400000" algn="ctr" rotWithShape="0">
                    <a:srgbClr val="6E747A">
                      <a:alpha val="43000"/>
                    </a:srgbClr>
                  </a:outerShdw>
                </a:effectLst>
                <a:latin typeface="+mj-lt"/>
              </a:rPr>
              <a:t>Huấn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luyện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mô</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hình</a:t>
            </a:r>
            <a:r>
              <a:rPr lang="en-US" altLang="ko-KR" sz="2400" b="1" dirty="0">
                <a:ln w="0"/>
                <a:solidFill>
                  <a:schemeClr val="tx1"/>
                </a:solidFill>
                <a:effectLst>
                  <a:outerShdw blurRad="38100" dist="25400" dir="5400000" algn="ctr" rotWithShape="0">
                    <a:srgbClr val="6E747A">
                      <a:alpha val="43000"/>
                    </a:srgbClr>
                  </a:outerShdw>
                </a:effectLst>
                <a:latin typeface="+mj-lt"/>
              </a:rPr>
              <a:t> Cross Entropy</a:t>
            </a:r>
            <a:endParaRPr lang="ko-KR" altLang="en-US" sz="2400" b="1" dirty="0">
              <a:ln w="0"/>
              <a:solidFill>
                <a:schemeClr val="tx1"/>
              </a:solidFill>
              <a:effectLst>
                <a:outerShdw blurRad="38100" dist="25400" dir="5400000" algn="ctr" rotWithShape="0">
                  <a:srgbClr val="6E747A">
                    <a:alpha val="43000"/>
                  </a:srgbClr>
                </a:outerShdw>
              </a:effectLst>
              <a:latin typeface="+mj-lt"/>
            </a:endParaRPr>
          </a:p>
        </p:txBody>
      </p:sp>
      <p:sp>
        <p:nvSpPr>
          <p:cNvPr id="71" name="Rectangle 70">
            <a:extLst>
              <a:ext uri="{FF2B5EF4-FFF2-40B4-BE49-F238E27FC236}">
                <a16:creationId xmlns:a16="http://schemas.microsoft.com/office/drawing/2014/main" id="{4FBC1CA5-AAD4-4962-9484-4F52B27F0CD9}"/>
              </a:ext>
            </a:extLst>
          </p:cNvPr>
          <p:cNvSpPr/>
          <p:nvPr/>
        </p:nvSpPr>
        <p:spPr>
          <a:xfrm>
            <a:off x="1542614" y="1617384"/>
            <a:ext cx="36000" cy="2700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7" name="Slide Number Placeholder 2">
            <a:extLst>
              <a:ext uri="{FF2B5EF4-FFF2-40B4-BE49-F238E27FC236}">
                <a16:creationId xmlns:a16="http://schemas.microsoft.com/office/drawing/2014/main" id="{83A0E349-867B-43B8-8474-649D8331CDAF}"/>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27</a:t>
            </a:fld>
            <a:endParaRPr lang="vi-VN" sz="1400" dirty="0">
              <a:latin typeface="+mj-lt"/>
            </a:endParaRPr>
          </a:p>
        </p:txBody>
      </p:sp>
    </p:spTree>
    <p:extLst>
      <p:ext uri="{BB962C8B-B14F-4D97-AF65-F5344CB8AC3E}">
        <p14:creationId xmlns:p14="http://schemas.microsoft.com/office/powerpoint/2010/main" val="1656219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7" name="Slide Number Placeholder 2">
            <a:extLst>
              <a:ext uri="{FF2B5EF4-FFF2-40B4-BE49-F238E27FC236}">
                <a16:creationId xmlns:a16="http://schemas.microsoft.com/office/drawing/2014/main" id="{83A0E349-867B-43B8-8474-649D8331CDAF}"/>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28</a:t>
            </a:fld>
            <a:endParaRPr lang="vi-VN" sz="1400" dirty="0">
              <a:latin typeface="+mj-lt"/>
            </a:endParaRPr>
          </a:p>
        </p:txBody>
      </p:sp>
      <p:sp>
        <p:nvSpPr>
          <p:cNvPr id="6" name="TextBox 5">
            <a:extLst>
              <a:ext uri="{FF2B5EF4-FFF2-40B4-BE49-F238E27FC236}">
                <a16:creationId xmlns:a16="http://schemas.microsoft.com/office/drawing/2014/main" id="{842296DC-42B8-4249-858A-0BBD3EF2240D}"/>
              </a:ext>
            </a:extLst>
          </p:cNvPr>
          <p:cNvSpPr txBox="1"/>
          <p:nvPr/>
        </p:nvSpPr>
        <p:spPr>
          <a:xfrm>
            <a:off x="1757768" y="1925419"/>
            <a:ext cx="5872120" cy="646331"/>
          </a:xfrm>
          <a:prstGeom prst="rect">
            <a:avLst/>
          </a:prstGeom>
          <a:noFill/>
        </p:spPr>
        <p:txBody>
          <a:bodyPr wrap="none" rtlCol="0">
            <a:spAutoFit/>
          </a:bodyPr>
          <a:lstStyle/>
          <a:p>
            <a:r>
              <a:rPr lang="en-US" dirty="0"/>
              <a:t>Sau </a:t>
            </a:r>
            <a:r>
              <a:rPr lang="en-US" dirty="0" err="1"/>
              <a:t>khi</a:t>
            </a:r>
            <a:r>
              <a:rPr lang="en-US" dirty="0"/>
              <a:t> </a:t>
            </a:r>
            <a:r>
              <a:rPr lang="en-US" dirty="0" err="1"/>
              <a:t>huấn</a:t>
            </a:r>
            <a:r>
              <a:rPr lang="en-US" dirty="0"/>
              <a:t> </a:t>
            </a:r>
            <a:r>
              <a:rPr lang="en-US" dirty="0" err="1"/>
              <a:t>luyện</a:t>
            </a:r>
            <a:r>
              <a:rPr lang="en-US" dirty="0"/>
              <a:t> </a:t>
            </a:r>
            <a:r>
              <a:rPr lang="en-US" dirty="0" err="1"/>
              <a:t>mô</a:t>
            </a:r>
            <a:r>
              <a:rPr lang="en-US" dirty="0"/>
              <a:t> </a:t>
            </a:r>
            <a:r>
              <a:rPr lang="en-US" dirty="0" err="1"/>
              <a:t>hình</a:t>
            </a:r>
            <a:r>
              <a:rPr lang="en-US" dirty="0"/>
              <a:t> Cross Entropy </a:t>
            </a:r>
            <a:r>
              <a:rPr lang="en-US" dirty="0" err="1"/>
              <a:t>với</a:t>
            </a:r>
            <a:r>
              <a:rPr lang="en-US" dirty="0"/>
              <a:t> </a:t>
            </a:r>
            <a:r>
              <a:rPr lang="en-US" dirty="0" err="1"/>
              <a:t>một</a:t>
            </a:r>
            <a:r>
              <a:rPr lang="en-US" dirty="0"/>
              <a:t> </a:t>
            </a:r>
            <a:r>
              <a:rPr lang="en-US" dirty="0" err="1"/>
              <a:t>số</a:t>
            </a:r>
            <a:r>
              <a:rPr lang="en-US" dirty="0"/>
              <a:t> epoch.</a:t>
            </a:r>
          </a:p>
          <a:p>
            <a:r>
              <a:rPr lang="en-US" dirty="0" err="1"/>
              <a:t>Chúng</a:t>
            </a:r>
            <a:r>
              <a:rPr lang="en-US" dirty="0"/>
              <a:t> ta </a:t>
            </a:r>
            <a:r>
              <a:rPr lang="en-US" dirty="0" err="1"/>
              <a:t>sẽ</a:t>
            </a:r>
            <a:r>
              <a:rPr lang="en-US" dirty="0"/>
              <a:t> </a:t>
            </a:r>
            <a:r>
              <a:rPr lang="en-US" dirty="0" err="1"/>
              <a:t>chuyển</a:t>
            </a:r>
            <a:r>
              <a:rPr lang="en-US" dirty="0"/>
              <a:t> sang </a:t>
            </a:r>
            <a:r>
              <a:rPr lang="en-US" dirty="0" err="1"/>
              <a:t>huấn</a:t>
            </a:r>
            <a:r>
              <a:rPr lang="en-US" dirty="0"/>
              <a:t> </a:t>
            </a:r>
            <a:r>
              <a:rPr lang="en-US" dirty="0" err="1"/>
              <a:t>luyện</a:t>
            </a:r>
            <a:r>
              <a:rPr lang="en-US" dirty="0"/>
              <a:t> </a:t>
            </a:r>
            <a:r>
              <a:rPr lang="en-US" dirty="0" err="1"/>
              <a:t>mô</a:t>
            </a:r>
            <a:r>
              <a:rPr lang="en-US" dirty="0"/>
              <a:t> </a:t>
            </a:r>
            <a:r>
              <a:rPr lang="en-US" dirty="0" err="1"/>
              <a:t>hình</a:t>
            </a:r>
            <a:r>
              <a:rPr lang="en-US" dirty="0"/>
              <a:t> Self-Critic</a:t>
            </a:r>
          </a:p>
        </p:txBody>
      </p:sp>
    </p:spTree>
    <p:extLst>
      <p:ext uri="{BB962C8B-B14F-4D97-AF65-F5344CB8AC3E}">
        <p14:creationId xmlns:p14="http://schemas.microsoft.com/office/powerpoint/2010/main" val="2232209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090AA-7422-4616-82F7-1FDDD94C8D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15364" y="63012"/>
            <a:ext cx="5544616" cy="5020022"/>
          </a:xfrm>
          <a:prstGeom prst="rect">
            <a:avLst/>
          </a:prstGeom>
          <a:noFill/>
        </p:spPr>
      </p:pic>
      <p:sp>
        <p:nvSpPr>
          <p:cNvPr id="5" name="Slide Number Placeholder 2">
            <a:extLst>
              <a:ext uri="{FF2B5EF4-FFF2-40B4-BE49-F238E27FC236}">
                <a16:creationId xmlns:a16="http://schemas.microsoft.com/office/drawing/2014/main" id="{D364EDA6-EB94-46C3-945F-97FF12CD29B1}"/>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29</a:t>
            </a:fld>
            <a:endParaRPr lang="vi-VN" sz="1400" dirty="0">
              <a:latin typeface="+mj-lt"/>
            </a:endParaRPr>
          </a:p>
        </p:txBody>
      </p:sp>
      <p:sp>
        <p:nvSpPr>
          <p:cNvPr id="8" name="Text Placeholder 2">
            <a:extLst>
              <a:ext uri="{FF2B5EF4-FFF2-40B4-BE49-F238E27FC236}">
                <a16:creationId xmlns:a16="http://schemas.microsoft.com/office/drawing/2014/main" id="{F39A7B0D-FCF1-4C77-9973-70164BD517F6}"/>
              </a:ext>
            </a:extLst>
          </p:cNvPr>
          <p:cNvSpPr txBox="1">
            <a:spLocks/>
          </p:cNvSpPr>
          <p:nvPr/>
        </p:nvSpPr>
        <p:spPr>
          <a:xfrm rot="5400000">
            <a:off x="-450304" y="1815666"/>
            <a:ext cx="3347864" cy="1512168"/>
          </a:xfrm>
          <a:prstGeom prst="rect">
            <a:avLst/>
          </a:prstGeom>
        </p:spPr>
        <p:txBody>
          <a:bodyPr vert="vert270" lIns="91440" tIns="45720" rIns="91440" bIns="45720" rtlCol="0" anchor="ctr">
            <a:normAutofit/>
          </a:bodyPr>
          <a:lstStyle>
            <a:defPPr>
              <a:defRPr lang="ko-KR"/>
            </a:defPPr>
            <a:lvl1pPr marL="0" algn="l" defTabSz="914400" rtl="0" eaLnBrk="1" latinLnBrk="1" hangingPunct="1">
              <a:defRPr sz="675"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400" b="1" dirty="0" err="1">
                <a:ln w="0"/>
                <a:solidFill>
                  <a:schemeClr val="tx1"/>
                </a:solidFill>
                <a:effectLst>
                  <a:outerShdw blurRad="38100" dist="25400" dir="5400000" algn="ctr" rotWithShape="0">
                    <a:srgbClr val="6E747A">
                      <a:alpha val="43000"/>
                    </a:srgbClr>
                  </a:outerShdw>
                </a:effectLst>
                <a:latin typeface="+mj-lt"/>
              </a:rPr>
              <a:t>Huấn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luyện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mô</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hình</a:t>
            </a:r>
            <a:r>
              <a:rPr lang="en-US" altLang="ko-KR" sz="2400" b="1" dirty="0">
                <a:ln w="0"/>
                <a:solidFill>
                  <a:schemeClr val="tx1"/>
                </a:solidFill>
                <a:effectLst>
                  <a:outerShdw blurRad="38100" dist="25400" dir="5400000" algn="ctr" rotWithShape="0">
                    <a:srgbClr val="6E747A">
                      <a:alpha val="43000"/>
                    </a:srgbClr>
                  </a:outerShdw>
                </a:effectLst>
                <a:latin typeface="+mj-lt"/>
              </a:rPr>
              <a:t> </a:t>
            </a:r>
          </a:p>
          <a:p>
            <a:r>
              <a:rPr lang="en-US" altLang="ko-KR" sz="2400" b="1" dirty="0">
                <a:ln w="0"/>
                <a:solidFill>
                  <a:schemeClr val="tx1"/>
                </a:solidFill>
                <a:effectLst>
                  <a:outerShdw blurRad="38100" dist="25400" dir="5400000" algn="ctr" rotWithShape="0">
                    <a:srgbClr val="6E747A">
                      <a:alpha val="43000"/>
                    </a:srgbClr>
                  </a:outerShdw>
                </a:effectLst>
                <a:latin typeface="+mj-lt"/>
              </a:rPr>
              <a:t>Self-Critic</a:t>
            </a:r>
            <a:endParaRPr lang="ko-KR" altLang="en-US" sz="2400" b="1" dirty="0">
              <a:ln w="0"/>
              <a:solidFill>
                <a:schemeClr val="tx1"/>
              </a:solidFill>
              <a:effectLst>
                <a:outerShdw blurRad="38100" dist="25400" dir="5400000" algn="ctr" rotWithShape="0">
                  <a:srgbClr val="6E747A">
                    <a:alpha val="43000"/>
                  </a:srgbClr>
                </a:outerShdw>
              </a:effectLst>
              <a:latin typeface="+mj-lt"/>
            </a:endParaRPr>
          </a:p>
        </p:txBody>
      </p:sp>
      <p:sp>
        <p:nvSpPr>
          <p:cNvPr id="10" name="Rectangle 9">
            <a:extLst>
              <a:ext uri="{FF2B5EF4-FFF2-40B4-BE49-F238E27FC236}">
                <a16:creationId xmlns:a16="http://schemas.microsoft.com/office/drawing/2014/main" id="{E9CFC237-CB0C-4129-8E80-56227755D7F7}"/>
              </a:ext>
            </a:extLst>
          </p:cNvPr>
          <p:cNvSpPr/>
          <p:nvPr/>
        </p:nvSpPr>
        <p:spPr>
          <a:xfrm>
            <a:off x="2079733" y="1291066"/>
            <a:ext cx="36000" cy="2700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Tree>
    <p:extLst>
      <p:ext uri="{BB962C8B-B14F-4D97-AF65-F5344CB8AC3E}">
        <p14:creationId xmlns:p14="http://schemas.microsoft.com/office/powerpoint/2010/main" val="781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07704" y="1419622"/>
            <a:ext cx="4896544" cy="576064"/>
          </a:xfrm>
          <a:solidFill>
            <a:schemeClr val="bg2"/>
          </a:solidFill>
        </p:spPr>
        <p:txBody>
          <a:bodyPr>
            <a:normAutofit fontScale="92500" lnSpcReduction="10000"/>
          </a:bodyPr>
          <a:lstStyle/>
          <a:p>
            <a:r>
              <a:rPr lang="en-US" altLang="ko-KR" b="1" dirty="0" err="1">
                <a:solidFill>
                  <a:schemeClr val="tx1"/>
                </a:solidFill>
                <a:latin typeface="Times New Roman" panose="02020603050405020304" pitchFamily="18" charset="0"/>
                <a:cs typeface="Times New Roman" panose="02020603050405020304" pitchFamily="18" charset="0"/>
              </a:rPr>
              <a:t>Mở</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Đầu</a:t>
            </a:r>
            <a:endParaRPr lang="ko-KR" alt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2">
            <a:extLst>
              <a:ext uri="{FF2B5EF4-FFF2-40B4-BE49-F238E27FC236}">
                <a16:creationId xmlns:a16="http://schemas.microsoft.com/office/drawing/2014/main" id="{5A430553-D9B4-4075-8B50-4028D70F4A0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3</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23426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solidFill>
                  <a:schemeClr val="tx1"/>
                </a:solidFill>
                <a:latin typeface="+mj-lt"/>
              </a:rPr>
              <a:t>Sinh câu trả lời</a:t>
            </a:r>
            <a:endParaRPr lang="ko-KR" altLang="en-US" sz="1600">
              <a:solidFill>
                <a:schemeClr val="tx1"/>
              </a:solidFill>
              <a:latin typeface="+mj-lt"/>
            </a:endParaRPr>
          </a:p>
        </p:txBody>
      </p:sp>
      <p:sp>
        <p:nvSpPr>
          <p:cNvPr id="39" name="Rectangle: Rounded Corners 38">
            <a:extLst>
              <a:ext uri="{FF2B5EF4-FFF2-40B4-BE49-F238E27FC236}">
                <a16:creationId xmlns:a16="http://schemas.microsoft.com/office/drawing/2014/main" id="{0C7FBEA8-A3E6-4F22-BC0D-864F7D06C621}"/>
              </a:ext>
            </a:extLst>
          </p:cNvPr>
          <p:cNvSpPr/>
          <p:nvPr/>
        </p:nvSpPr>
        <p:spPr>
          <a:xfrm>
            <a:off x="568072" y="2282907"/>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User </a:t>
            </a:r>
          </a:p>
          <a:p>
            <a:pPr algn="ctr"/>
            <a:r>
              <a:rPr lang="en-US" dirty="0">
                <a:solidFill>
                  <a:schemeClr val="tx1"/>
                </a:solidFill>
                <a:latin typeface="+mj-lt"/>
              </a:rPr>
              <a:t>Input</a:t>
            </a:r>
            <a:endParaRPr lang="vi-VN" dirty="0">
              <a:solidFill>
                <a:schemeClr val="tx1"/>
              </a:solidFill>
              <a:latin typeface="+mj-lt"/>
            </a:endParaRPr>
          </a:p>
        </p:txBody>
      </p:sp>
      <p:sp>
        <p:nvSpPr>
          <p:cNvPr id="40" name="Rectangle: Rounded Corners 39">
            <a:extLst>
              <a:ext uri="{FF2B5EF4-FFF2-40B4-BE49-F238E27FC236}">
                <a16:creationId xmlns:a16="http://schemas.microsoft.com/office/drawing/2014/main" id="{CD31D2BA-68FB-4438-B0AE-7BA9EF4F5723}"/>
              </a:ext>
            </a:extLst>
          </p:cNvPr>
          <p:cNvSpPr/>
          <p:nvPr/>
        </p:nvSpPr>
        <p:spPr>
          <a:xfrm>
            <a:off x="2077366" y="2282907"/>
            <a:ext cx="1656184"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Xử</a:t>
            </a:r>
            <a:r>
              <a:rPr lang="en-US" dirty="0">
                <a:solidFill>
                  <a:schemeClr val="tx1"/>
                </a:solidFill>
                <a:latin typeface="+mj-lt"/>
              </a:rPr>
              <a:t> </a:t>
            </a:r>
            <a:r>
              <a:rPr lang="en-US" dirty="0" err="1">
                <a:solidFill>
                  <a:schemeClr val="tx1"/>
                </a:solidFill>
                <a:latin typeface="+mj-lt"/>
              </a:rPr>
              <a:t>lý</a:t>
            </a:r>
            <a:r>
              <a:rPr lang="en-US" dirty="0">
                <a:solidFill>
                  <a:schemeClr val="tx1"/>
                </a:solidFill>
                <a:latin typeface="+mj-lt"/>
              </a:rPr>
              <a:t> </a:t>
            </a:r>
            <a:r>
              <a:rPr lang="en-US" dirty="0" err="1">
                <a:solidFill>
                  <a:schemeClr val="tx1"/>
                </a:solidFill>
                <a:latin typeface="+mj-lt"/>
              </a:rPr>
              <a:t>đầu</a:t>
            </a:r>
            <a:r>
              <a:rPr lang="en-US" dirty="0">
                <a:solidFill>
                  <a:schemeClr val="tx1"/>
                </a:solidFill>
                <a:latin typeface="+mj-lt"/>
              </a:rPr>
              <a:t> </a:t>
            </a:r>
            <a:r>
              <a:rPr lang="en-US" dirty="0" err="1">
                <a:solidFill>
                  <a:schemeClr val="tx1"/>
                </a:solidFill>
                <a:latin typeface="+mj-lt"/>
              </a:rPr>
              <a:t>vào</a:t>
            </a:r>
            <a:endParaRPr lang="vi-VN" dirty="0">
              <a:solidFill>
                <a:schemeClr val="tx1"/>
              </a:solidFill>
              <a:latin typeface="+mj-lt"/>
            </a:endParaRPr>
          </a:p>
        </p:txBody>
      </p:sp>
      <p:sp>
        <p:nvSpPr>
          <p:cNvPr id="41" name="Rectangle: Rounded Corners 40">
            <a:extLst>
              <a:ext uri="{FF2B5EF4-FFF2-40B4-BE49-F238E27FC236}">
                <a16:creationId xmlns:a16="http://schemas.microsoft.com/office/drawing/2014/main" id="{748F2F92-6691-4E2C-888C-289E506002C8}"/>
              </a:ext>
            </a:extLst>
          </p:cNvPr>
          <p:cNvSpPr/>
          <p:nvPr/>
        </p:nvSpPr>
        <p:spPr>
          <a:xfrm>
            <a:off x="4283968" y="2283718"/>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Mã </a:t>
            </a:r>
          </a:p>
          <a:p>
            <a:pPr algn="ctr"/>
            <a:r>
              <a:rPr lang="en-US">
                <a:solidFill>
                  <a:schemeClr val="tx1"/>
                </a:solidFill>
                <a:latin typeface="+mj-lt"/>
              </a:rPr>
              <a:t>hóa</a:t>
            </a:r>
            <a:endParaRPr lang="vi-VN">
              <a:solidFill>
                <a:schemeClr val="tx1"/>
              </a:solidFill>
              <a:latin typeface="+mj-lt"/>
            </a:endParaRPr>
          </a:p>
        </p:txBody>
      </p:sp>
      <p:sp>
        <p:nvSpPr>
          <p:cNvPr id="42" name="Rectangle: Rounded Corners 41">
            <a:extLst>
              <a:ext uri="{FF2B5EF4-FFF2-40B4-BE49-F238E27FC236}">
                <a16:creationId xmlns:a16="http://schemas.microsoft.com/office/drawing/2014/main" id="{BE3D92E5-50A7-4AA6-A629-38FC01C58935}"/>
              </a:ext>
            </a:extLst>
          </p:cNvPr>
          <p:cNvSpPr/>
          <p:nvPr/>
        </p:nvSpPr>
        <p:spPr>
          <a:xfrm>
            <a:off x="5751037" y="2282907"/>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Giải</a:t>
            </a:r>
          </a:p>
          <a:p>
            <a:pPr algn="ctr"/>
            <a:r>
              <a:rPr lang="en-US">
                <a:solidFill>
                  <a:schemeClr val="tx1"/>
                </a:solidFill>
                <a:latin typeface="+mj-lt"/>
              </a:rPr>
              <a:t>mã</a:t>
            </a:r>
            <a:endParaRPr lang="vi-VN">
              <a:solidFill>
                <a:schemeClr val="tx1"/>
              </a:solidFill>
              <a:latin typeface="+mj-lt"/>
            </a:endParaRPr>
          </a:p>
        </p:txBody>
      </p:sp>
      <p:sp>
        <p:nvSpPr>
          <p:cNvPr id="43" name="Rectangle: Rounded Corners 42">
            <a:extLst>
              <a:ext uri="{FF2B5EF4-FFF2-40B4-BE49-F238E27FC236}">
                <a16:creationId xmlns:a16="http://schemas.microsoft.com/office/drawing/2014/main" id="{8C78A740-4888-4967-BDEB-AA42D2320F59}"/>
              </a:ext>
            </a:extLst>
          </p:cNvPr>
          <p:cNvSpPr/>
          <p:nvPr/>
        </p:nvSpPr>
        <p:spPr>
          <a:xfrm>
            <a:off x="7216121" y="2282907"/>
            <a:ext cx="1359807"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Response</a:t>
            </a:r>
            <a:endParaRPr lang="vi-VN" dirty="0">
              <a:solidFill>
                <a:schemeClr val="tx1"/>
              </a:solidFill>
              <a:latin typeface="+mj-lt"/>
            </a:endParaRPr>
          </a:p>
        </p:txBody>
      </p:sp>
      <p:cxnSp>
        <p:nvCxnSpPr>
          <p:cNvPr id="5128" name="Straight Arrow Connector 5127">
            <a:extLst>
              <a:ext uri="{FF2B5EF4-FFF2-40B4-BE49-F238E27FC236}">
                <a16:creationId xmlns:a16="http://schemas.microsoft.com/office/drawing/2014/main" id="{67960677-C0F8-4F02-B9F8-2C5E08CDE8A0}"/>
              </a:ext>
            </a:extLst>
          </p:cNvPr>
          <p:cNvCxnSpPr>
            <a:stCxn id="39" idx="3"/>
            <a:endCxn id="40" idx="1"/>
          </p:cNvCxnSpPr>
          <p:nvPr/>
        </p:nvCxnSpPr>
        <p:spPr>
          <a:xfrm>
            <a:off x="1484723" y="2570939"/>
            <a:ext cx="5926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0" name="Straight Arrow Connector 5129">
            <a:extLst>
              <a:ext uri="{FF2B5EF4-FFF2-40B4-BE49-F238E27FC236}">
                <a16:creationId xmlns:a16="http://schemas.microsoft.com/office/drawing/2014/main" id="{2ED74D83-0B28-478F-960D-15BABB9F08D7}"/>
              </a:ext>
            </a:extLst>
          </p:cNvPr>
          <p:cNvCxnSpPr>
            <a:stCxn id="40" idx="3"/>
            <a:endCxn id="41" idx="1"/>
          </p:cNvCxnSpPr>
          <p:nvPr/>
        </p:nvCxnSpPr>
        <p:spPr>
          <a:xfrm>
            <a:off x="3733550" y="2570939"/>
            <a:ext cx="550418" cy="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2" name="Straight Arrow Connector 5131">
            <a:extLst>
              <a:ext uri="{FF2B5EF4-FFF2-40B4-BE49-F238E27FC236}">
                <a16:creationId xmlns:a16="http://schemas.microsoft.com/office/drawing/2014/main" id="{585541DC-CE8A-42A6-A94A-F2255475DBEF}"/>
              </a:ext>
            </a:extLst>
          </p:cNvPr>
          <p:cNvCxnSpPr>
            <a:stCxn id="41" idx="3"/>
            <a:endCxn id="42" idx="1"/>
          </p:cNvCxnSpPr>
          <p:nvPr/>
        </p:nvCxnSpPr>
        <p:spPr>
          <a:xfrm flipV="1">
            <a:off x="5200619" y="2570939"/>
            <a:ext cx="550418" cy="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4" name="Straight Arrow Connector 5133">
            <a:extLst>
              <a:ext uri="{FF2B5EF4-FFF2-40B4-BE49-F238E27FC236}">
                <a16:creationId xmlns:a16="http://schemas.microsoft.com/office/drawing/2014/main" id="{EFADB205-19BF-40AD-AF03-061396362E46}"/>
              </a:ext>
            </a:extLst>
          </p:cNvPr>
          <p:cNvCxnSpPr>
            <a:stCxn id="42" idx="3"/>
            <a:endCxn id="43" idx="1"/>
          </p:cNvCxnSpPr>
          <p:nvPr/>
        </p:nvCxnSpPr>
        <p:spPr>
          <a:xfrm>
            <a:off x="6667688" y="2570939"/>
            <a:ext cx="548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Slide Number Placeholder 2">
            <a:extLst>
              <a:ext uri="{FF2B5EF4-FFF2-40B4-BE49-F238E27FC236}">
                <a16:creationId xmlns:a16="http://schemas.microsoft.com/office/drawing/2014/main" id="{46CA429C-3501-426A-B62B-5E689A5DBB50}"/>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30</a:t>
            </a:fld>
            <a:endParaRPr lang="vi-VN" sz="1400" dirty="0">
              <a:latin typeface="+mj-lt"/>
            </a:endParaRPr>
          </a:p>
        </p:txBody>
      </p:sp>
    </p:spTree>
    <p:extLst>
      <p:ext uri="{BB962C8B-B14F-4D97-AF65-F5344CB8AC3E}">
        <p14:creationId xmlns:p14="http://schemas.microsoft.com/office/powerpoint/2010/main" val="252965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nodeType="withEffect">
                                  <p:stCondLst>
                                    <p:cond delay="0"/>
                                  </p:stCondLst>
                                  <p:childTnLst>
                                    <p:set>
                                      <p:cBhvr>
                                        <p:cTn id="21" dur="1" fill="hold">
                                          <p:stCondLst>
                                            <p:cond delay="0"/>
                                          </p:stCondLst>
                                        </p:cTn>
                                        <p:tgtEl>
                                          <p:spTgt spid="5128"/>
                                        </p:tgtEl>
                                        <p:attrNameLst>
                                          <p:attrName>style.visibility</p:attrName>
                                        </p:attrNameLst>
                                      </p:cBhvr>
                                      <p:to>
                                        <p:strVal val="visible"/>
                                      </p:to>
                                    </p:set>
                                    <p:animEffect transition="in" filter="fade">
                                      <p:cBhvr>
                                        <p:cTn id="22" dur="500"/>
                                        <p:tgtEl>
                                          <p:spTgt spid="5128"/>
                                        </p:tgtEl>
                                      </p:cBhvr>
                                    </p:animEffect>
                                  </p:childTnLst>
                                </p:cTn>
                              </p:par>
                              <p:par>
                                <p:cTn id="23" presetID="10" presetClass="entr" presetSubtype="0" fill="hold" nodeType="withEffect">
                                  <p:stCondLst>
                                    <p:cond delay="0"/>
                                  </p:stCondLst>
                                  <p:childTnLst>
                                    <p:set>
                                      <p:cBhvr>
                                        <p:cTn id="24" dur="1" fill="hold">
                                          <p:stCondLst>
                                            <p:cond delay="0"/>
                                          </p:stCondLst>
                                        </p:cTn>
                                        <p:tgtEl>
                                          <p:spTgt spid="5130"/>
                                        </p:tgtEl>
                                        <p:attrNameLst>
                                          <p:attrName>style.visibility</p:attrName>
                                        </p:attrNameLst>
                                      </p:cBhvr>
                                      <p:to>
                                        <p:strVal val="visible"/>
                                      </p:to>
                                    </p:set>
                                    <p:animEffect transition="in" filter="fade">
                                      <p:cBhvr>
                                        <p:cTn id="25" dur="500"/>
                                        <p:tgtEl>
                                          <p:spTgt spid="5130"/>
                                        </p:tgtEl>
                                      </p:cBhvr>
                                    </p:animEffect>
                                  </p:childTnLst>
                                </p:cTn>
                              </p:par>
                              <p:par>
                                <p:cTn id="26" presetID="10" presetClass="entr" presetSubtype="0" fill="hold" nodeType="withEffect">
                                  <p:stCondLst>
                                    <p:cond delay="0"/>
                                  </p:stCondLst>
                                  <p:childTnLst>
                                    <p:set>
                                      <p:cBhvr>
                                        <p:cTn id="27" dur="1" fill="hold">
                                          <p:stCondLst>
                                            <p:cond delay="0"/>
                                          </p:stCondLst>
                                        </p:cTn>
                                        <p:tgtEl>
                                          <p:spTgt spid="5132"/>
                                        </p:tgtEl>
                                        <p:attrNameLst>
                                          <p:attrName>style.visibility</p:attrName>
                                        </p:attrNameLst>
                                      </p:cBhvr>
                                      <p:to>
                                        <p:strVal val="visible"/>
                                      </p:to>
                                    </p:set>
                                    <p:animEffect transition="in" filter="fade">
                                      <p:cBhvr>
                                        <p:cTn id="28" dur="500"/>
                                        <p:tgtEl>
                                          <p:spTgt spid="5132"/>
                                        </p:tgtEl>
                                      </p:cBhvr>
                                    </p:animEffect>
                                  </p:childTnLst>
                                </p:cTn>
                              </p:par>
                              <p:par>
                                <p:cTn id="29" presetID="10" presetClass="entr" presetSubtype="0" fill="hold" nodeType="withEffect">
                                  <p:stCondLst>
                                    <p:cond delay="0"/>
                                  </p:stCondLst>
                                  <p:childTnLst>
                                    <p:set>
                                      <p:cBhvr>
                                        <p:cTn id="30" dur="1" fill="hold">
                                          <p:stCondLst>
                                            <p:cond delay="0"/>
                                          </p:stCondLst>
                                        </p:cTn>
                                        <p:tgtEl>
                                          <p:spTgt spid="5134"/>
                                        </p:tgtEl>
                                        <p:attrNameLst>
                                          <p:attrName>style.visibility</p:attrName>
                                        </p:attrNameLst>
                                      </p:cBhvr>
                                      <p:to>
                                        <p:strVal val="visible"/>
                                      </p:to>
                                    </p:set>
                                    <p:animEffect transition="in" filter="fade">
                                      <p:cBhvr>
                                        <p:cTn id="31" dur="500"/>
                                        <p:tgtEl>
                                          <p:spTgt spid="5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r>
              <a:rPr lang="en-US" altLang="ko-KR" sz="1600">
                <a:solidFill>
                  <a:schemeClr val="tx1"/>
                </a:solidFill>
                <a:latin typeface="+mj-lt"/>
              </a:rPr>
              <a:t>Sinh câu trả lời</a:t>
            </a:r>
            <a:endParaRPr lang="ko-KR" altLang="en-US" sz="1600">
              <a:solidFill>
                <a:schemeClr val="tx1"/>
              </a:solidFill>
              <a:latin typeface="+mj-lt"/>
            </a:endParaRPr>
          </a:p>
        </p:txBody>
      </p:sp>
      <p:grpSp>
        <p:nvGrpSpPr>
          <p:cNvPr id="9" name="Group 8">
            <a:extLst>
              <a:ext uri="{FF2B5EF4-FFF2-40B4-BE49-F238E27FC236}">
                <a16:creationId xmlns:a16="http://schemas.microsoft.com/office/drawing/2014/main" id="{1EDB85D9-B61A-40B8-8DFD-A59391B01036}"/>
              </a:ext>
            </a:extLst>
          </p:cNvPr>
          <p:cNvGrpSpPr/>
          <p:nvPr/>
        </p:nvGrpSpPr>
        <p:grpSpPr>
          <a:xfrm>
            <a:off x="200524" y="1460402"/>
            <a:ext cx="8776502" cy="2518638"/>
            <a:chOff x="200524" y="1460402"/>
            <a:chExt cx="8776502" cy="2518638"/>
          </a:xfrm>
        </p:grpSpPr>
        <p:grpSp>
          <p:nvGrpSpPr>
            <p:cNvPr id="8" name="Group 7">
              <a:extLst>
                <a:ext uri="{FF2B5EF4-FFF2-40B4-BE49-F238E27FC236}">
                  <a16:creationId xmlns:a16="http://schemas.microsoft.com/office/drawing/2014/main" id="{4356AF9E-C79D-4F6D-B4CF-0E87FC8ADE76}"/>
                </a:ext>
              </a:extLst>
            </p:cNvPr>
            <p:cNvGrpSpPr/>
            <p:nvPr/>
          </p:nvGrpSpPr>
          <p:grpSpPr>
            <a:xfrm>
              <a:off x="200524" y="1460402"/>
              <a:ext cx="7886108" cy="2518638"/>
              <a:chOff x="824980" y="1546436"/>
              <a:chExt cx="7886108" cy="2518638"/>
            </a:xfrm>
          </p:grpSpPr>
          <p:sp>
            <p:nvSpPr>
              <p:cNvPr id="114" name="TextBox 113">
                <a:extLst>
                  <a:ext uri="{FF2B5EF4-FFF2-40B4-BE49-F238E27FC236}">
                    <a16:creationId xmlns:a16="http://schemas.microsoft.com/office/drawing/2014/main" id="{57CB0C5A-E8A7-4ABD-A7D4-45A5B7A94728}"/>
                  </a:ext>
                </a:extLst>
              </p:cNvPr>
              <p:cNvSpPr txBox="1"/>
              <p:nvPr/>
            </p:nvSpPr>
            <p:spPr>
              <a:xfrm>
                <a:off x="5435155" y="1964246"/>
                <a:ext cx="745052" cy="369332"/>
              </a:xfrm>
              <a:prstGeom prst="rect">
                <a:avLst/>
              </a:prstGeom>
              <a:noFill/>
            </p:spPr>
            <p:txBody>
              <a:bodyPr wrap="square" rtlCol="0">
                <a:spAutoFit/>
              </a:bodyPr>
              <a:lstStyle/>
              <a:p>
                <a:pPr algn="ctr"/>
                <a:r>
                  <a:rPr lang="en-US" dirty="0" err="1">
                    <a:latin typeface="+mj-lt"/>
                  </a:rPr>
                  <a:t>tôi</a:t>
                </a:r>
                <a:endParaRPr lang="vi-VN" dirty="0">
                  <a:latin typeface="+mj-lt"/>
                </a:endParaRPr>
              </a:p>
            </p:txBody>
          </p:sp>
          <p:sp>
            <p:nvSpPr>
              <p:cNvPr id="115" name="TextBox 114">
                <a:extLst>
                  <a:ext uri="{FF2B5EF4-FFF2-40B4-BE49-F238E27FC236}">
                    <a16:creationId xmlns:a16="http://schemas.microsoft.com/office/drawing/2014/main" id="{4F29DE0F-3E97-4D7F-8CB1-B004E667FDC1}"/>
                  </a:ext>
                </a:extLst>
              </p:cNvPr>
              <p:cNvSpPr txBox="1"/>
              <p:nvPr/>
            </p:nvSpPr>
            <p:spPr>
              <a:xfrm>
                <a:off x="6279621" y="1922590"/>
                <a:ext cx="1118519" cy="369332"/>
              </a:xfrm>
              <a:prstGeom prst="rect">
                <a:avLst/>
              </a:prstGeom>
              <a:noFill/>
            </p:spPr>
            <p:txBody>
              <a:bodyPr wrap="square" rtlCol="0">
                <a:spAutoFit/>
              </a:bodyPr>
              <a:lstStyle/>
              <a:p>
                <a:pPr algn="ctr"/>
                <a:r>
                  <a:rPr lang="en-US" dirty="0">
                    <a:latin typeface="+mj-lt"/>
                  </a:rPr>
                  <a:t>ở</a:t>
                </a:r>
                <a:endParaRPr lang="vi-VN" dirty="0">
                  <a:latin typeface="+mj-lt"/>
                </a:endParaRPr>
              </a:p>
            </p:txBody>
          </p:sp>
          <p:grpSp>
            <p:nvGrpSpPr>
              <p:cNvPr id="6" name="Group 5">
                <a:extLst>
                  <a:ext uri="{FF2B5EF4-FFF2-40B4-BE49-F238E27FC236}">
                    <a16:creationId xmlns:a16="http://schemas.microsoft.com/office/drawing/2014/main" id="{12928D2C-1B01-4687-87C1-2382A7EEFE7E}"/>
                  </a:ext>
                </a:extLst>
              </p:cNvPr>
              <p:cNvGrpSpPr/>
              <p:nvPr/>
            </p:nvGrpSpPr>
            <p:grpSpPr>
              <a:xfrm>
                <a:off x="824980" y="1546436"/>
                <a:ext cx="7886108" cy="2518638"/>
                <a:chOff x="824980" y="1546436"/>
                <a:chExt cx="7886108" cy="2518638"/>
              </a:xfrm>
            </p:grpSpPr>
            <p:sp>
              <p:nvSpPr>
                <p:cNvPr id="83" name="Rectangle: Rounded Corners 82">
                  <a:extLst>
                    <a:ext uri="{FF2B5EF4-FFF2-40B4-BE49-F238E27FC236}">
                      <a16:creationId xmlns:a16="http://schemas.microsoft.com/office/drawing/2014/main" id="{074FA598-C4B6-4CD6-BBF4-FE8FA10897F1}"/>
                    </a:ext>
                  </a:extLst>
                </p:cNvPr>
                <p:cNvSpPr/>
                <p:nvPr/>
              </p:nvSpPr>
              <p:spPr>
                <a:xfrm>
                  <a:off x="7561786"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dec3</a:t>
                  </a:r>
                  <a:endParaRPr lang="vi-VN" dirty="0">
                    <a:solidFill>
                      <a:schemeClr val="tx1"/>
                    </a:solidFill>
                    <a:latin typeface="+mj-lt"/>
                  </a:endParaRPr>
                </a:p>
              </p:txBody>
            </p:sp>
            <p:sp>
              <p:nvSpPr>
                <p:cNvPr id="84" name="Rectangle: Rounded Corners 83">
                  <a:extLst>
                    <a:ext uri="{FF2B5EF4-FFF2-40B4-BE49-F238E27FC236}">
                      <a16:creationId xmlns:a16="http://schemas.microsoft.com/office/drawing/2014/main" id="{6A8C951B-38ED-4BB1-84E1-4F14F9785A81}"/>
                    </a:ext>
                  </a:extLst>
                </p:cNvPr>
                <p:cNvSpPr/>
                <p:nvPr/>
              </p:nvSpPr>
              <p:spPr>
                <a:xfrm>
                  <a:off x="6469180"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dec2</a:t>
                  </a:r>
                  <a:endParaRPr lang="vi-VN" dirty="0">
                    <a:solidFill>
                      <a:schemeClr val="tx1"/>
                    </a:solidFill>
                    <a:latin typeface="+mj-lt"/>
                  </a:endParaRPr>
                </a:p>
              </p:txBody>
            </p:sp>
            <p:sp>
              <p:nvSpPr>
                <p:cNvPr id="85" name="Rectangle: Rounded Corners 84">
                  <a:extLst>
                    <a:ext uri="{FF2B5EF4-FFF2-40B4-BE49-F238E27FC236}">
                      <a16:creationId xmlns:a16="http://schemas.microsoft.com/office/drawing/2014/main" id="{AB674737-BBA3-42C2-84ED-370FEA6E5380}"/>
                    </a:ext>
                  </a:extLst>
                </p:cNvPr>
                <p:cNvSpPr/>
                <p:nvPr/>
              </p:nvSpPr>
              <p:spPr>
                <a:xfrm>
                  <a:off x="5376574"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dec1</a:t>
                  </a:r>
                  <a:endParaRPr lang="vi-VN" dirty="0">
                    <a:solidFill>
                      <a:schemeClr val="tx1"/>
                    </a:solidFill>
                    <a:latin typeface="+mj-lt"/>
                  </a:endParaRPr>
                </a:p>
              </p:txBody>
            </p:sp>
            <p:sp>
              <p:nvSpPr>
                <p:cNvPr id="99" name="TextBox 98">
                  <a:extLst>
                    <a:ext uri="{FF2B5EF4-FFF2-40B4-BE49-F238E27FC236}">
                      <a16:creationId xmlns:a16="http://schemas.microsoft.com/office/drawing/2014/main" id="{B4DEA77E-C806-434F-B61D-B7B91EAC3080}"/>
                    </a:ext>
                  </a:extLst>
                </p:cNvPr>
                <p:cNvSpPr txBox="1"/>
                <p:nvPr/>
              </p:nvSpPr>
              <p:spPr>
                <a:xfrm>
                  <a:off x="1013252" y="1947197"/>
                  <a:ext cx="1778406"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solidFill>
                        <a:schemeClr val="tx1"/>
                      </a:solidFill>
                      <a:latin typeface="+mj-lt"/>
                    </a:rPr>
                    <a:t>Encoder LSTM</a:t>
                  </a:r>
                  <a:endParaRPr lang="vi-VN" dirty="0">
                    <a:solidFill>
                      <a:schemeClr val="tx1"/>
                    </a:solidFill>
                    <a:latin typeface="+mj-lt"/>
                  </a:endParaRPr>
                </a:p>
              </p:txBody>
            </p:sp>
            <p:sp>
              <p:nvSpPr>
                <p:cNvPr id="101" name="TextBox 100">
                  <a:extLst>
                    <a:ext uri="{FF2B5EF4-FFF2-40B4-BE49-F238E27FC236}">
                      <a16:creationId xmlns:a16="http://schemas.microsoft.com/office/drawing/2014/main" id="{4DB402E8-DFDB-45A3-BE5F-CEDBAD9A058D}"/>
                    </a:ext>
                  </a:extLst>
                </p:cNvPr>
                <p:cNvSpPr txBox="1"/>
                <p:nvPr/>
              </p:nvSpPr>
              <p:spPr>
                <a:xfrm>
                  <a:off x="5376574" y="3418743"/>
                  <a:ext cx="864096"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a:solidFill>
                        <a:schemeClr val="tx1"/>
                      </a:solidFill>
                      <a:latin typeface="+mj-lt"/>
                    </a:rPr>
                    <a:t>&lt;BEG&gt;</a:t>
                  </a:r>
                  <a:endParaRPr lang="vi-VN" dirty="0">
                    <a:solidFill>
                      <a:schemeClr val="tx1"/>
                    </a:solidFill>
                    <a:latin typeface="+mj-lt"/>
                  </a:endParaRPr>
                </a:p>
              </p:txBody>
            </p:sp>
            <p:cxnSp>
              <p:nvCxnSpPr>
                <p:cNvPr id="110" name="Straight Arrow Connector 109">
                  <a:extLst>
                    <a:ext uri="{FF2B5EF4-FFF2-40B4-BE49-F238E27FC236}">
                      <a16:creationId xmlns:a16="http://schemas.microsoft.com/office/drawing/2014/main" id="{F7E4D243-1677-452A-A259-D7C6C432D0A6}"/>
                    </a:ext>
                  </a:extLst>
                </p:cNvPr>
                <p:cNvCxnSpPr>
                  <a:cxnSpLocks/>
                  <a:endCxn id="85" idx="1"/>
                </p:cNvCxnSpPr>
                <p:nvPr/>
              </p:nvCxnSpPr>
              <p:spPr>
                <a:xfrm>
                  <a:off x="4917098" y="2886993"/>
                  <a:ext cx="459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5112DE5-9A80-41FF-9B60-1913E7FB266E}"/>
                    </a:ext>
                  </a:extLst>
                </p:cNvPr>
                <p:cNvCxnSpPr>
                  <a:cxnSpLocks/>
                  <a:stCxn id="85" idx="3"/>
                  <a:endCxn id="84" idx="1"/>
                </p:cNvCxnSpPr>
                <p:nvPr/>
              </p:nvCxnSpPr>
              <p:spPr>
                <a:xfrm>
                  <a:off x="6240670" y="2895777"/>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BE91698A-FAB9-4EB5-874C-C8E5C7299F43}"/>
                    </a:ext>
                  </a:extLst>
                </p:cNvPr>
                <p:cNvCxnSpPr>
                  <a:cxnSpLocks/>
                  <a:stCxn id="84" idx="3"/>
                  <a:endCxn id="83" idx="1"/>
                </p:cNvCxnSpPr>
                <p:nvPr/>
              </p:nvCxnSpPr>
              <p:spPr>
                <a:xfrm>
                  <a:off x="7333276" y="2895777"/>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F86A124-3AA6-445E-AB8E-F825D1232B5F}"/>
                    </a:ext>
                  </a:extLst>
                </p:cNvPr>
                <p:cNvCxnSpPr>
                  <a:cxnSpLocks/>
                  <a:stCxn id="101" idx="0"/>
                  <a:endCxn id="85" idx="2"/>
                </p:cNvCxnSpPr>
                <p:nvPr/>
              </p:nvCxnSpPr>
              <p:spPr>
                <a:xfrm flipV="1">
                  <a:off x="5808622" y="3183809"/>
                  <a:ext cx="0" cy="234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8A8B7C0A-6677-44E1-8124-A0CA7406F958}"/>
                    </a:ext>
                  </a:extLst>
                </p:cNvPr>
                <p:cNvSpPr txBox="1"/>
                <p:nvPr/>
              </p:nvSpPr>
              <p:spPr>
                <a:xfrm>
                  <a:off x="7559902" y="1967841"/>
                  <a:ext cx="1151186" cy="369332"/>
                </a:xfrm>
                <a:prstGeom prst="rect">
                  <a:avLst/>
                </a:prstGeom>
                <a:noFill/>
              </p:spPr>
              <p:txBody>
                <a:bodyPr wrap="square" rtlCol="0">
                  <a:spAutoFit/>
                </a:bodyPr>
                <a:lstStyle/>
                <a:p>
                  <a:pPr algn="ctr"/>
                  <a:r>
                    <a:rPr lang="en-US" dirty="0" err="1">
                      <a:latin typeface="+mj-lt"/>
                    </a:rPr>
                    <a:t>Việt</a:t>
                  </a:r>
                  <a:r>
                    <a:rPr lang="en-US" dirty="0">
                      <a:latin typeface="+mj-lt"/>
                    </a:rPr>
                    <a:t> Nam</a:t>
                  </a:r>
                  <a:endParaRPr lang="vi-VN" dirty="0">
                    <a:latin typeface="+mj-lt"/>
                  </a:endParaRPr>
                </a:p>
              </p:txBody>
            </p:sp>
            <p:cxnSp>
              <p:nvCxnSpPr>
                <p:cNvPr id="117" name="Straight Arrow Connector 116">
                  <a:extLst>
                    <a:ext uri="{FF2B5EF4-FFF2-40B4-BE49-F238E27FC236}">
                      <a16:creationId xmlns:a16="http://schemas.microsoft.com/office/drawing/2014/main" id="{54FE19FD-91F3-4871-8CCF-095C56A6B89E}"/>
                    </a:ext>
                  </a:extLst>
                </p:cNvPr>
                <p:cNvCxnSpPr>
                  <a:cxnSpLocks/>
                  <a:stCxn id="85" idx="0"/>
                </p:cNvCxnSpPr>
                <p:nvPr/>
              </p:nvCxnSpPr>
              <p:spPr>
                <a:xfrm flipV="1">
                  <a:off x="5808622" y="2226561"/>
                  <a:ext cx="0" cy="38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9A0D33D-AF73-4849-8E81-85F09068B327}"/>
                    </a:ext>
                  </a:extLst>
                </p:cNvPr>
                <p:cNvCxnSpPr>
                  <a:cxnSpLocks/>
                  <a:stCxn id="84" idx="0"/>
                </p:cNvCxnSpPr>
                <p:nvPr/>
              </p:nvCxnSpPr>
              <p:spPr>
                <a:xfrm flipV="1">
                  <a:off x="6901228" y="2226561"/>
                  <a:ext cx="0" cy="38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760DCC07-8CD7-4A9D-A3C5-E775C33707AA}"/>
                    </a:ext>
                  </a:extLst>
                </p:cNvPr>
                <p:cNvCxnSpPr>
                  <a:cxnSpLocks/>
                  <a:stCxn id="83" idx="0"/>
                </p:cNvCxnSpPr>
                <p:nvPr/>
              </p:nvCxnSpPr>
              <p:spPr>
                <a:xfrm flipV="1">
                  <a:off x="7993834" y="2238413"/>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Rectangle: Rounded Corners 123">
                  <a:extLst>
                    <a:ext uri="{FF2B5EF4-FFF2-40B4-BE49-F238E27FC236}">
                      <a16:creationId xmlns:a16="http://schemas.microsoft.com/office/drawing/2014/main" id="{7A068B1B-D8C9-4C89-9F4A-3D84492C4C08}"/>
                    </a:ext>
                  </a:extLst>
                </p:cNvPr>
                <p:cNvSpPr>
                  <a:spLocks/>
                </p:cNvSpPr>
                <p:nvPr/>
              </p:nvSpPr>
              <p:spPr>
                <a:xfrm>
                  <a:off x="4341034" y="1794513"/>
                  <a:ext cx="576064" cy="2177174"/>
                </a:xfrm>
                <a:prstGeom prst="roundRect">
                  <a:avLst/>
                </a:prstGeom>
                <a:solidFill>
                  <a:schemeClr val="accent4"/>
                </a:solidFill>
                <a:ln>
                  <a:noFill/>
                </a:ln>
                <a:scene3d>
                  <a:camera prst="orthographicFront">
                    <a:rot lat="21594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latin typeface="+mj-lt"/>
                    </a:rPr>
                    <a:t>Encoded sentence</a:t>
                  </a:r>
                  <a:endParaRPr lang="vi-VN" dirty="0">
                    <a:solidFill>
                      <a:schemeClr val="tx1"/>
                    </a:solidFill>
                    <a:latin typeface="+mj-lt"/>
                  </a:endParaRPr>
                </a:p>
              </p:txBody>
            </p:sp>
            <p:cxnSp>
              <p:nvCxnSpPr>
                <p:cNvPr id="126" name="Connector: Curved 125">
                  <a:extLst>
                    <a:ext uri="{FF2B5EF4-FFF2-40B4-BE49-F238E27FC236}">
                      <a16:creationId xmlns:a16="http://schemas.microsoft.com/office/drawing/2014/main" id="{C812D8C4-2188-44D9-931B-FAF94F20E253}"/>
                    </a:ext>
                  </a:extLst>
                </p:cNvPr>
                <p:cNvCxnSpPr>
                  <a:cxnSpLocks/>
                  <a:endCxn id="84" idx="2"/>
                </p:cNvCxnSpPr>
                <p:nvPr/>
              </p:nvCxnSpPr>
              <p:spPr>
                <a:xfrm>
                  <a:off x="5808622" y="2226561"/>
                  <a:ext cx="1092606" cy="957248"/>
                </a:xfrm>
                <a:prstGeom prst="curvedConnector4">
                  <a:avLst>
                    <a:gd name="adj1" fmla="val 46323"/>
                    <a:gd name="adj2" fmla="val 1238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Connector: Curved 126">
                  <a:extLst>
                    <a:ext uri="{FF2B5EF4-FFF2-40B4-BE49-F238E27FC236}">
                      <a16:creationId xmlns:a16="http://schemas.microsoft.com/office/drawing/2014/main" id="{FF5D55D5-C912-48DA-9C3C-B2E2499E511F}"/>
                    </a:ext>
                  </a:extLst>
                </p:cNvPr>
                <p:cNvCxnSpPr/>
                <p:nvPr/>
              </p:nvCxnSpPr>
              <p:spPr>
                <a:xfrm>
                  <a:off x="6899345" y="2249323"/>
                  <a:ext cx="1092606" cy="957248"/>
                </a:xfrm>
                <a:prstGeom prst="curvedConnector4">
                  <a:avLst>
                    <a:gd name="adj1" fmla="val 46323"/>
                    <a:gd name="adj2" fmla="val 12633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2A68E1C-0418-440F-81A5-B8C83BA4F07B}"/>
                    </a:ext>
                  </a:extLst>
                </p:cNvPr>
                <p:cNvSpPr txBox="1"/>
                <p:nvPr/>
              </p:nvSpPr>
              <p:spPr>
                <a:xfrm>
                  <a:off x="6028864" y="1546436"/>
                  <a:ext cx="1740961"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solidFill>
                        <a:schemeClr val="tx1"/>
                      </a:solidFill>
                      <a:latin typeface="+mj-lt"/>
                    </a:rPr>
                    <a:t>Decoder LSTM</a:t>
                  </a:r>
                  <a:endParaRPr lang="vi-VN" dirty="0">
                    <a:solidFill>
                      <a:schemeClr val="tx1"/>
                    </a:solidFill>
                    <a:latin typeface="+mj-lt"/>
                  </a:endParaRPr>
                </a:p>
              </p:txBody>
            </p:sp>
            <p:grpSp>
              <p:nvGrpSpPr>
                <p:cNvPr id="17" name="Group 16">
                  <a:extLst>
                    <a:ext uri="{FF2B5EF4-FFF2-40B4-BE49-F238E27FC236}">
                      <a16:creationId xmlns:a16="http://schemas.microsoft.com/office/drawing/2014/main" id="{D898AEEA-1707-4358-BC06-97CEA1D75A5E}"/>
                    </a:ext>
                  </a:extLst>
                </p:cNvPr>
                <p:cNvGrpSpPr/>
                <p:nvPr/>
              </p:nvGrpSpPr>
              <p:grpSpPr>
                <a:xfrm>
                  <a:off x="824980" y="2571750"/>
                  <a:ext cx="3089045" cy="1182158"/>
                  <a:chOff x="814046" y="2747551"/>
                  <a:chExt cx="3089045" cy="1182158"/>
                </a:xfrm>
                <a:solidFill>
                  <a:schemeClr val="accent1"/>
                </a:solidFill>
              </p:grpSpPr>
              <p:sp>
                <p:nvSpPr>
                  <p:cNvPr id="90" name="TextBox 89">
                    <a:extLst>
                      <a:ext uri="{FF2B5EF4-FFF2-40B4-BE49-F238E27FC236}">
                        <a16:creationId xmlns:a16="http://schemas.microsoft.com/office/drawing/2014/main" id="{73508978-8B94-46D0-996A-3E976E0BA7D9}"/>
                      </a:ext>
                    </a:extLst>
                  </p:cNvPr>
                  <p:cNvSpPr txBox="1"/>
                  <p:nvPr/>
                </p:nvSpPr>
                <p:spPr>
                  <a:xfrm>
                    <a:off x="820068" y="3560192"/>
                    <a:ext cx="74505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err="1">
                        <a:solidFill>
                          <a:schemeClr val="tx1"/>
                        </a:solidFill>
                        <a:latin typeface="+mj-lt"/>
                      </a:rPr>
                      <a:t>cậu</a:t>
                    </a:r>
                    <a:endParaRPr lang="vi-VN" dirty="0">
                      <a:solidFill>
                        <a:schemeClr val="tx1"/>
                      </a:solidFill>
                      <a:latin typeface="+mj-lt"/>
                    </a:endParaRPr>
                  </a:p>
                </p:txBody>
              </p:sp>
              <p:sp>
                <p:nvSpPr>
                  <p:cNvPr id="91" name="TextBox 90">
                    <a:extLst>
                      <a:ext uri="{FF2B5EF4-FFF2-40B4-BE49-F238E27FC236}">
                        <a16:creationId xmlns:a16="http://schemas.microsoft.com/office/drawing/2014/main" id="{CEEC64C8-05D3-4D33-AD31-36C945ACEE0F}"/>
                      </a:ext>
                    </a:extLst>
                  </p:cNvPr>
                  <p:cNvSpPr txBox="1"/>
                  <p:nvPr/>
                </p:nvSpPr>
                <p:spPr>
                  <a:xfrm>
                    <a:off x="1966173" y="3560377"/>
                    <a:ext cx="74505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a:solidFill>
                          <a:schemeClr val="tx1"/>
                        </a:solidFill>
                        <a:latin typeface="+mj-lt"/>
                      </a:rPr>
                      <a:t>ở</a:t>
                    </a:r>
                    <a:endParaRPr lang="vi-VN" dirty="0">
                      <a:solidFill>
                        <a:schemeClr val="tx1"/>
                      </a:solidFill>
                      <a:latin typeface="+mj-lt"/>
                    </a:endParaRPr>
                  </a:p>
                </p:txBody>
              </p:sp>
              <p:sp>
                <p:nvSpPr>
                  <p:cNvPr id="92" name="TextBox 91">
                    <a:extLst>
                      <a:ext uri="{FF2B5EF4-FFF2-40B4-BE49-F238E27FC236}">
                        <a16:creationId xmlns:a16="http://schemas.microsoft.com/office/drawing/2014/main" id="{C015D4EB-9DCC-4ABB-8A5E-565040E12CE1}"/>
                      </a:ext>
                    </a:extLst>
                  </p:cNvPr>
                  <p:cNvSpPr txBox="1"/>
                  <p:nvPr/>
                </p:nvSpPr>
                <p:spPr>
                  <a:xfrm>
                    <a:off x="2894978" y="3560192"/>
                    <a:ext cx="1008113"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err="1">
                        <a:solidFill>
                          <a:schemeClr val="tx1"/>
                        </a:solidFill>
                        <a:latin typeface="+mj-lt"/>
                      </a:rPr>
                      <a:t>đâu</a:t>
                    </a:r>
                    <a:endParaRPr lang="vi-VN" dirty="0">
                      <a:solidFill>
                        <a:schemeClr val="tx1"/>
                      </a:solidFill>
                      <a:latin typeface="+mj-lt"/>
                    </a:endParaRPr>
                  </a:p>
                </p:txBody>
              </p:sp>
              <p:grpSp>
                <p:nvGrpSpPr>
                  <p:cNvPr id="13" name="Group 12">
                    <a:extLst>
                      <a:ext uri="{FF2B5EF4-FFF2-40B4-BE49-F238E27FC236}">
                        <a16:creationId xmlns:a16="http://schemas.microsoft.com/office/drawing/2014/main" id="{EF32BA61-6D7C-4F3F-A1D8-AF5049C507C0}"/>
                      </a:ext>
                    </a:extLst>
                  </p:cNvPr>
                  <p:cNvGrpSpPr/>
                  <p:nvPr/>
                </p:nvGrpSpPr>
                <p:grpSpPr>
                  <a:xfrm>
                    <a:off x="814046" y="2747551"/>
                    <a:ext cx="3049308" cy="576064"/>
                    <a:chOff x="858737" y="2456845"/>
                    <a:chExt cx="3049308" cy="576064"/>
                  </a:xfrm>
                  <a:grpFill/>
                </p:grpSpPr>
                <p:sp>
                  <p:nvSpPr>
                    <p:cNvPr id="69" name="Rectangle: Rounded Corners 68">
                      <a:extLst>
                        <a:ext uri="{FF2B5EF4-FFF2-40B4-BE49-F238E27FC236}">
                          <a16:creationId xmlns:a16="http://schemas.microsoft.com/office/drawing/2014/main" id="{71F9E18C-C434-4712-9876-BF48E64E3760}"/>
                        </a:ext>
                      </a:extLst>
                    </p:cNvPr>
                    <p:cNvSpPr/>
                    <p:nvPr/>
                  </p:nvSpPr>
                  <p:spPr>
                    <a:xfrm>
                      <a:off x="3043949"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enc3</a:t>
                      </a:r>
                      <a:endParaRPr lang="vi-VN" dirty="0">
                        <a:solidFill>
                          <a:schemeClr val="tx1"/>
                        </a:solidFill>
                        <a:latin typeface="+mj-lt"/>
                      </a:endParaRPr>
                    </a:p>
                  </p:txBody>
                </p:sp>
                <p:sp>
                  <p:nvSpPr>
                    <p:cNvPr id="70" name="Rectangle: Rounded Corners 69">
                      <a:extLst>
                        <a:ext uri="{FF2B5EF4-FFF2-40B4-BE49-F238E27FC236}">
                          <a16:creationId xmlns:a16="http://schemas.microsoft.com/office/drawing/2014/main" id="{138C342C-33C6-4F06-B8C1-907696256C36}"/>
                        </a:ext>
                      </a:extLst>
                    </p:cNvPr>
                    <p:cNvSpPr/>
                    <p:nvPr/>
                  </p:nvSpPr>
                  <p:spPr>
                    <a:xfrm>
                      <a:off x="1951343"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enc2</a:t>
                      </a:r>
                      <a:endParaRPr lang="vi-VN" dirty="0">
                        <a:solidFill>
                          <a:schemeClr val="tx1"/>
                        </a:solidFill>
                        <a:latin typeface="+mj-lt"/>
                      </a:endParaRPr>
                    </a:p>
                  </p:txBody>
                </p:sp>
                <p:sp>
                  <p:nvSpPr>
                    <p:cNvPr id="71" name="Rectangle: Rounded Corners 70">
                      <a:extLst>
                        <a:ext uri="{FF2B5EF4-FFF2-40B4-BE49-F238E27FC236}">
                          <a16:creationId xmlns:a16="http://schemas.microsoft.com/office/drawing/2014/main" id="{F68202CA-357E-42D0-8D37-E2ECE7CA1486}"/>
                        </a:ext>
                      </a:extLst>
                    </p:cNvPr>
                    <p:cNvSpPr/>
                    <p:nvPr/>
                  </p:nvSpPr>
                  <p:spPr>
                    <a:xfrm>
                      <a:off x="858737"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enc1</a:t>
                      </a:r>
                      <a:endParaRPr lang="vi-VN" dirty="0">
                        <a:solidFill>
                          <a:schemeClr val="tx1"/>
                        </a:solidFill>
                        <a:latin typeface="+mj-lt"/>
                      </a:endParaRPr>
                    </a:p>
                  </p:txBody>
                </p:sp>
              </p:grpSp>
              <p:cxnSp>
                <p:nvCxnSpPr>
                  <p:cNvPr id="76" name="Straight Arrow Connector 75">
                    <a:extLst>
                      <a:ext uri="{FF2B5EF4-FFF2-40B4-BE49-F238E27FC236}">
                        <a16:creationId xmlns:a16="http://schemas.microsoft.com/office/drawing/2014/main" id="{C56ADD82-488B-4BC0-B509-49E1BA60B1F5}"/>
                      </a:ext>
                    </a:extLst>
                  </p:cNvPr>
                  <p:cNvCxnSpPr/>
                  <p:nvPr/>
                </p:nvCxnSpPr>
                <p:spPr>
                  <a:xfrm flipV="1">
                    <a:off x="1225082" y="3306672"/>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7B5F1AB-588E-4FEE-B168-1820A8148F36}"/>
                      </a:ext>
                    </a:extLst>
                  </p:cNvPr>
                  <p:cNvCxnSpPr>
                    <a:cxnSpLocks/>
                  </p:cNvCxnSpPr>
                  <p:nvPr/>
                </p:nvCxnSpPr>
                <p:spPr>
                  <a:xfrm flipV="1">
                    <a:off x="2338700" y="3304705"/>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E8D2975-3585-48F2-A648-205A7FCD4F86}"/>
                      </a:ext>
                    </a:extLst>
                  </p:cNvPr>
                  <p:cNvCxnSpPr>
                    <a:cxnSpLocks/>
                  </p:cNvCxnSpPr>
                  <p:nvPr/>
                </p:nvCxnSpPr>
                <p:spPr>
                  <a:xfrm flipV="1">
                    <a:off x="3399035" y="3301276"/>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cxnSp>
              <p:nvCxnSpPr>
                <p:cNvPr id="106" name="Straight Arrow Connector 105">
                  <a:extLst>
                    <a:ext uri="{FF2B5EF4-FFF2-40B4-BE49-F238E27FC236}">
                      <a16:creationId xmlns:a16="http://schemas.microsoft.com/office/drawing/2014/main" id="{568118A9-0A20-462C-92D7-9C2DC2031407}"/>
                    </a:ext>
                  </a:extLst>
                </p:cNvPr>
                <p:cNvCxnSpPr/>
                <p:nvPr/>
              </p:nvCxnSpPr>
              <p:spPr>
                <a:xfrm>
                  <a:off x="3874288" y="2881838"/>
                  <a:ext cx="459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33A9B7B8-80C9-4681-9B5D-3A8E3AC07D30}"/>
                    </a:ext>
                  </a:extLst>
                </p:cNvPr>
                <p:cNvCxnSpPr>
                  <a:cxnSpLocks/>
                  <a:stCxn id="71" idx="3"/>
                  <a:endCxn id="70" idx="1"/>
                </p:cNvCxnSpPr>
                <p:nvPr/>
              </p:nvCxnSpPr>
              <p:spPr>
                <a:xfrm>
                  <a:off x="1689076" y="2859782"/>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38346B1-9B51-4D9D-B3D8-C82836248D8C}"/>
                    </a:ext>
                  </a:extLst>
                </p:cNvPr>
                <p:cNvCxnSpPr/>
                <p:nvPr/>
              </p:nvCxnSpPr>
              <p:spPr>
                <a:xfrm>
                  <a:off x="2791658" y="2881838"/>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49" name="Rectangle: Rounded Corners 48">
              <a:extLst>
                <a:ext uri="{FF2B5EF4-FFF2-40B4-BE49-F238E27FC236}">
                  <a16:creationId xmlns:a16="http://schemas.microsoft.com/office/drawing/2014/main" id="{3B3C30A4-B172-45C2-A04A-CF52CF5D3584}"/>
                </a:ext>
              </a:extLst>
            </p:cNvPr>
            <p:cNvSpPr/>
            <p:nvPr/>
          </p:nvSpPr>
          <p:spPr>
            <a:xfrm>
              <a:off x="8041621" y="2544473"/>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dec3</a:t>
              </a:r>
              <a:endParaRPr lang="vi-VN" dirty="0">
                <a:solidFill>
                  <a:schemeClr val="tx1"/>
                </a:solidFill>
                <a:latin typeface="+mj-lt"/>
              </a:endParaRPr>
            </a:p>
          </p:txBody>
        </p:sp>
        <p:sp>
          <p:nvSpPr>
            <p:cNvPr id="50" name="TextBox 49">
              <a:extLst>
                <a:ext uri="{FF2B5EF4-FFF2-40B4-BE49-F238E27FC236}">
                  <a16:creationId xmlns:a16="http://schemas.microsoft.com/office/drawing/2014/main" id="{EDD73F5D-9D96-43DC-B89D-389713C1686C}"/>
                </a:ext>
              </a:extLst>
            </p:cNvPr>
            <p:cNvSpPr txBox="1"/>
            <p:nvPr/>
          </p:nvSpPr>
          <p:spPr>
            <a:xfrm>
              <a:off x="8039738" y="1904569"/>
              <a:ext cx="937288" cy="369332"/>
            </a:xfrm>
            <a:prstGeom prst="rect">
              <a:avLst/>
            </a:prstGeom>
            <a:noFill/>
          </p:spPr>
          <p:txBody>
            <a:bodyPr wrap="square" rtlCol="0">
              <a:spAutoFit/>
            </a:bodyPr>
            <a:lstStyle/>
            <a:p>
              <a:pPr algn="ctr"/>
              <a:r>
                <a:rPr lang="en-US" dirty="0">
                  <a:latin typeface="+mj-lt"/>
                </a:rPr>
                <a:t>&lt;EOS&gt;</a:t>
              </a:r>
              <a:endParaRPr lang="vi-VN" dirty="0">
                <a:latin typeface="+mj-lt"/>
              </a:endParaRPr>
            </a:p>
          </p:txBody>
        </p:sp>
        <p:cxnSp>
          <p:nvCxnSpPr>
            <p:cNvPr id="51" name="Straight Arrow Connector 50">
              <a:extLst>
                <a:ext uri="{FF2B5EF4-FFF2-40B4-BE49-F238E27FC236}">
                  <a16:creationId xmlns:a16="http://schemas.microsoft.com/office/drawing/2014/main" id="{6E672690-7C00-4477-A89C-C6F7704388D2}"/>
                </a:ext>
              </a:extLst>
            </p:cNvPr>
            <p:cNvCxnSpPr>
              <a:cxnSpLocks/>
              <a:stCxn id="49" idx="0"/>
            </p:cNvCxnSpPr>
            <p:nvPr/>
          </p:nvCxnSpPr>
          <p:spPr>
            <a:xfrm flipV="1">
              <a:off x="8473669" y="2175141"/>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9A92EFA6-987B-4849-8E1C-F7192583A39C}"/>
                </a:ext>
              </a:extLst>
            </p:cNvPr>
            <p:cNvCxnSpPr/>
            <p:nvPr/>
          </p:nvCxnSpPr>
          <p:spPr>
            <a:xfrm>
              <a:off x="7379180" y="2186051"/>
              <a:ext cx="1092606" cy="957248"/>
            </a:xfrm>
            <a:prstGeom prst="curvedConnector4">
              <a:avLst>
                <a:gd name="adj1" fmla="val 46323"/>
                <a:gd name="adj2" fmla="val 12633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5" name="Slide Number Placeholder 2">
            <a:extLst>
              <a:ext uri="{FF2B5EF4-FFF2-40B4-BE49-F238E27FC236}">
                <a16:creationId xmlns:a16="http://schemas.microsoft.com/office/drawing/2014/main" id="{AC0A64CB-FA93-4297-977D-F13579E0D143}"/>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31</a:t>
            </a:fld>
            <a:endParaRPr lang="vi-VN" sz="1400" dirty="0">
              <a:latin typeface="+mj-lt"/>
            </a:endParaRPr>
          </a:p>
        </p:txBody>
      </p:sp>
    </p:spTree>
    <p:extLst>
      <p:ext uri="{BB962C8B-B14F-4D97-AF65-F5344CB8AC3E}">
        <p14:creationId xmlns:p14="http://schemas.microsoft.com/office/powerpoint/2010/main" val="3100595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Xây Dựng Mô Hình</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mj-lt"/>
              </a:rPr>
              <a:t>Công cụ sử dụng</a:t>
            </a:r>
            <a:endParaRPr lang="ko-KR" altLang="en-US" sz="1600">
              <a:latin typeface="+mj-lt"/>
            </a:endParaRPr>
          </a:p>
        </p:txBody>
      </p:sp>
      <p:sp>
        <p:nvSpPr>
          <p:cNvPr id="8" name="Round Same Side Corner Rectangle 6">
            <a:extLst>
              <a:ext uri="{FF2B5EF4-FFF2-40B4-BE49-F238E27FC236}">
                <a16:creationId xmlns:a16="http://schemas.microsoft.com/office/drawing/2014/main" id="{0DC13C10-DA09-414D-A38D-64E7EE4DF7B1}"/>
              </a:ext>
            </a:extLst>
          </p:cNvPr>
          <p:cNvSpPr>
            <a:spLocks noChangeAspect="1"/>
          </p:cNvSpPr>
          <p:nvPr/>
        </p:nvSpPr>
        <p:spPr>
          <a:xfrm rot="18900000" flipH="1">
            <a:off x="565895" y="1342966"/>
            <a:ext cx="81301" cy="325946"/>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j-lt"/>
            </a:endParaRPr>
          </a:p>
        </p:txBody>
      </p:sp>
      <p:sp>
        <p:nvSpPr>
          <p:cNvPr id="10" name="Round Same Side Corner Rectangle 6">
            <a:extLst>
              <a:ext uri="{FF2B5EF4-FFF2-40B4-BE49-F238E27FC236}">
                <a16:creationId xmlns:a16="http://schemas.microsoft.com/office/drawing/2014/main" id="{7C5A3A5F-F733-4378-BD3C-2AD6575B3E6F}"/>
              </a:ext>
            </a:extLst>
          </p:cNvPr>
          <p:cNvSpPr>
            <a:spLocks noChangeAspect="1"/>
          </p:cNvSpPr>
          <p:nvPr/>
        </p:nvSpPr>
        <p:spPr>
          <a:xfrm rot="18900000" flipH="1">
            <a:off x="470250" y="1470309"/>
            <a:ext cx="94720" cy="325946"/>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j-lt"/>
            </a:endParaRPr>
          </a:p>
        </p:txBody>
      </p:sp>
      <p:sp>
        <p:nvSpPr>
          <p:cNvPr id="14" name="TextBox 13">
            <a:extLst>
              <a:ext uri="{FF2B5EF4-FFF2-40B4-BE49-F238E27FC236}">
                <a16:creationId xmlns:a16="http://schemas.microsoft.com/office/drawing/2014/main" id="{5207046A-8E8A-43B4-8BBE-2F3FA12F05C9}"/>
              </a:ext>
            </a:extLst>
          </p:cNvPr>
          <p:cNvSpPr txBox="1"/>
          <p:nvPr/>
        </p:nvSpPr>
        <p:spPr>
          <a:xfrm>
            <a:off x="448904" y="1577408"/>
            <a:ext cx="3262301" cy="2554545"/>
          </a:xfrm>
          <a:prstGeom prst="rect">
            <a:avLst/>
          </a:prstGeom>
          <a:noFill/>
        </p:spPr>
        <p:txBody>
          <a:bodyPr wrap="square" rtlCol="0">
            <a:spAutoFit/>
          </a:bodyPr>
          <a:lstStyle/>
          <a:p>
            <a:pPr marL="171450" indent="-171450">
              <a:buFont typeface="Wingdings" panose="05000000000000000000" pitchFamily="2" charset="2"/>
              <a:buChar char="ü"/>
            </a:pPr>
            <a:r>
              <a:rPr lang="en-US" altLang="ko-KR" sz="1600" dirty="0">
                <a:solidFill>
                  <a:schemeClr val="tx1">
                    <a:lumMod val="75000"/>
                    <a:lumOff val="25000"/>
                  </a:schemeClr>
                </a:solidFill>
                <a:latin typeface="+mj-lt"/>
                <a:cs typeface="Arial" pitchFamily="34" charset="0"/>
              </a:rPr>
              <a:t>NLTK: </a:t>
            </a:r>
            <a:r>
              <a:rPr lang="en-US" altLang="ko-KR" sz="1600" dirty="0" err="1">
                <a:solidFill>
                  <a:schemeClr val="tx1">
                    <a:lumMod val="75000"/>
                    <a:lumOff val="25000"/>
                  </a:schemeClr>
                </a:solidFill>
                <a:latin typeface="+mj-lt"/>
                <a:cs typeface="Arial" pitchFamily="34" charset="0"/>
              </a:rPr>
              <a:t>Công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cụ</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xử</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lý</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ngôn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ngữ</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tự</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nhiên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mã</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nguồn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mở</a:t>
            </a:r>
            <a:endParaRPr lang="en-US" altLang="ko-KR" sz="1600" dirty="0">
              <a:solidFill>
                <a:schemeClr val="tx1">
                  <a:lumMod val="75000"/>
                  <a:lumOff val="25000"/>
                </a:schemeClr>
              </a:solidFill>
              <a:latin typeface="+mj-lt"/>
              <a:cs typeface="Arial" pitchFamily="34" charset="0"/>
            </a:endParaRPr>
          </a:p>
          <a:p>
            <a:pPr marL="171450" indent="-171450">
              <a:buFont typeface="Wingdings" panose="05000000000000000000" pitchFamily="2" charset="2"/>
              <a:buChar char="ü"/>
            </a:pPr>
            <a:r>
              <a:rPr lang="en-US" altLang="ko-KR" sz="1600" dirty="0" err="1">
                <a:solidFill>
                  <a:schemeClr val="tx1">
                    <a:lumMod val="75000"/>
                    <a:lumOff val="25000"/>
                  </a:schemeClr>
                </a:solidFill>
                <a:latin typeface="+mj-lt"/>
                <a:cs typeface="Arial" pitchFamily="34" charset="0"/>
              </a:rPr>
              <a:t>Underthesea</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Công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cụ</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tách</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từ</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gán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nhãn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từ</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loại</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tiếng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Việt</a:t>
            </a:r>
            <a:endParaRPr lang="en-US" altLang="ko-KR" sz="1600" dirty="0">
              <a:solidFill>
                <a:schemeClr val="tx1">
                  <a:lumMod val="75000"/>
                  <a:lumOff val="25000"/>
                </a:schemeClr>
              </a:solidFill>
              <a:latin typeface="+mj-lt"/>
              <a:cs typeface="Arial" pitchFamily="34" charset="0"/>
            </a:endParaRPr>
          </a:p>
          <a:p>
            <a:pPr marL="171450" indent="-171450">
              <a:buFont typeface="Wingdings" panose="05000000000000000000" pitchFamily="2" charset="2"/>
              <a:buChar char="ü"/>
            </a:pPr>
            <a:r>
              <a:rPr lang="en-US" altLang="ko-KR" sz="1600" dirty="0" err="1">
                <a:solidFill>
                  <a:schemeClr val="tx1">
                    <a:lumMod val="75000"/>
                    <a:lumOff val="25000"/>
                  </a:schemeClr>
                </a:solidFill>
                <a:latin typeface="+mj-lt"/>
                <a:cs typeface="Arial" pitchFamily="34" charset="0"/>
              </a:rPr>
              <a:t>Pytorch</a:t>
            </a:r>
            <a:r>
              <a:rPr lang="en-US" altLang="ko-KR" sz="1600" dirty="0">
                <a:solidFill>
                  <a:schemeClr val="tx1">
                    <a:lumMod val="75000"/>
                    <a:lumOff val="25000"/>
                  </a:schemeClr>
                </a:solidFill>
                <a:latin typeface="+mj-lt"/>
                <a:cs typeface="Arial" pitchFamily="34" charset="0"/>
              </a:rPr>
              <a:t>: </a:t>
            </a:r>
            <a:r>
              <a:rPr lang="vi-VN" altLang="ko-KR" sz="1600" dirty="0">
                <a:solidFill>
                  <a:schemeClr val="tx1">
                    <a:lumMod val="75000"/>
                    <a:lumOff val="25000"/>
                  </a:schemeClr>
                </a:solidFill>
                <a:latin typeface="+mj-lt"/>
                <a:cs typeface="Arial" pitchFamily="34" charset="0"/>
              </a:rPr>
              <a:t>PyTorch là một thư viện máy học mã nguồn mở cho Python, dựa trên Torch, được sử dụng cho các ứng dụng như xử lý ngôn ngữ tự nhiên</a:t>
            </a:r>
            <a:r>
              <a:rPr lang="en-US" altLang="ko-KR" sz="1600" dirty="0">
                <a:solidFill>
                  <a:schemeClr val="tx1">
                    <a:lumMod val="75000"/>
                    <a:lumOff val="25000"/>
                  </a:schemeClr>
                </a:solidFill>
                <a:latin typeface="+mj-lt"/>
                <a:cs typeface="Arial" pitchFamily="34" charset="0"/>
              </a:rPr>
              <a:t>.</a:t>
            </a:r>
          </a:p>
          <a:p>
            <a:pPr marL="171450" indent="-171450">
              <a:buFont typeface="Wingdings" panose="05000000000000000000" pitchFamily="2" charset="2"/>
              <a:buChar char="ü"/>
            </a:pPr>
            <a:r>
              <a:rPr lang="en-US" altLang="ko-KR" sz="1600" dirty="0">
                <a:solidFill>
                  <a:schemeClr val="tx1">
                    <a:lumMod val="75000"/>
                    <a:lumOff val="25000"/>
                  </a:schemeClr>
                </a:solidFill>
                <a:latin typeface="+mj-lt"/>
                <a:cs typeface="Arial" pitchFamily="34" charset="0"/>
              </a:rPr>
              <a:t>Python: </a:t>
            </a:r>
            <a:r>
              <a:rPr lang="en-US" altLang="ko-KR" sz="1600" dirty="0" err="1">
                <a:solidFill>
                  <a:schemeClr val="tx1">
                    <a:lumMod val="75000"/>
                    <a:lumOff val="25000"/>
                  </a:schemeClr>
                </a:solidFill>
                <a:latin typeface="+mj-lt"/>
                <a:cs typeface="Arial" pitchFamily="34" charset="0"/>
              </a:rPr>
              <a:t>ngôn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ngữ</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lập</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trình</a:t>
            </a:r>
            <a:endParaRPr lang="ko-KR" altLang="en-US" sz="1600" dirty="0">
              <a:solidFill>
                <a:schemeClr val="tx1">
                  <a:lumMod val="75000"/>
                  <a:lumOff val="25000"/>
                </a:schemeClr>
              </a:solidFill>
              <a:latin typeface="+mj-lt"/>
              <a:cs typeface="Arial" pitchFamily="34" charset="0"/>
            </a:endParaRPr>
          </a:p>
        </p:txBody>
      </p:sp>
      <p:pic>
        <p:nvPicPr>
          <p:cNvPr id="5122" name="Picture 2" descr="Image result for nltk">
            <a:extLst>
              <a:ext uri="{FF2B5EF4-FFF2-40B4-BE49-F238E27FC236}">
                <a16:creationId xmlns:a16="http://schemas.microsoft.com/office/drawing/2014/main" id="{488CF835-E6AB-429D-ADAC-38BE4B5313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0133" y="1214103"/>
            <a:ext cx="2304256" cy="165618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tensorflow">
            <a:extLst>
              <a:ext uri="{FF2B5EF4-FFF2-40B4-BE49-F238E27FC236}">
                <a16:creationId xmlns:a16="http://schemas.microsoft.com/office/drawing/2014/main" id="{8FD98A28-31B0-4BE9-B832-D43A7795ED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3692" y="2700751"/>
            <a:ext cx="1637361" cy="14337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A7EE4D0-0F52-4D41-B68B-E107A8C59A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1457" y="1702312"/>
            <a:ext cx="1776120" cy="659341"/>
          </a:xfrm>
          <a:prstGeom prst="rect">
            <a:avLst/>
          </a:prstGeom>
        </p:spPr>
      </p:pic>
      <p:pic>
        <p:nvPicPr>
          <p:cNvPr id="11" name="Picture 10">
            <a:extLst>
              <a:ext uri="{FF2B5EF4-FFF2-40B4-BE49-F238E27FC236}">
                <a16:creationId xmlns:a16="http://schemas.microsoft.com/office/drawing/2014/main" id="{A06F5718-6FD0-4AE0-9552-32B3CFDE6E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3100" y="2700750"/>
            <a:ext cx="3136392" cy="818388"/>
          </a:xfrm>
          <a:prstGeom prst="rect">
            <a:avLst/>
          </a:prstGeom>
        </p:spPr>
      </p:pic>
      <p:pic>
        <p:nvPicPr>
          <p:cNvPr id="15" name="Picture 14">
            <a:extLst>
              <a:ext uri="{FF2B5EF4-FFF2-40B4-BE49-F238E27FC236}">
                <a16:creationId xmlns:a16="http://schemas.microsoft.com/office/drawing/2014/main" id="{82308DF9-12C1-42F9-BB27-7EBF1D12F0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6890" y="3250156"/>
            <a:ext cx="1772493" cy="1772493"/>
          </a:xfrm>
          <a:prstGeom prst="rect">
            <a:avLst/>
          </a:prstGeom>
        </p:spPr>
      </p:pic>
      <p:sp>
        <p:nvSpPr>
          <p:cNvPr id="13" name="Slide Number Placeholder 2">
            <a:extLst>
              <a:ext uri="{FF2B5EF4-FFF2-40B4-BE49-F238E27FC236}">
                <a16:creationId xmlns:a16="http://schemas.microsoft.com/office/drawing/2014/main" id="{5ADE946C-D739-445E-A143-D04553F94F7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32</a:t>
            </a:fld>
            <a:endParaRPr lang="vi-VN" sz="1400" dirty="0">
              <a:latin typeface="+mj-lt"/>
            </a:endParaRPr>
          </a:p>
        </p:txBody>
      </p:sp>
    </p:spTree>
    <p:extLst>
      <p:ext uri="{BB962C8B-B14F-4D97-AF65-F5344CB8AC3E}">
        <p14:creationId xmlns:p14="http://schemas.microsoft.com/office/powerpoint/2010/main" val="8777737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8" y="1995686"/>
            <a:ext cx="4896544" cy="576064"/>
          </a:xfrm>
        </p:spPr>
        <p:txBody>
          <a:bodyPr>
            <a:normAutofit fontScale="92500" lnSpcReduction="10000"/>
          </a:bodyPr>
          <a:lstStyle/>
          <a:p>
            <a:r>
              <a:rPr lang="en-US" altLang="ko-KR" dirty="0" err="1">
                <a:solidFill>
                  <a:schemeClr val="tx1"/>
                </a:solidFill>
              </a:rPr>
              <a:t>Kết</a:t>
            </a:r>
            <a:r>
              <a:rPr lang="en-US" altLang="ko-KR" dirty="0">
                <a:solidFill>
                  <a:schemeClr val="tx1"/>
                </a:solidFill>
              </a:rPr>
              <a:t> </a:t>
            </a:r>
            <a:r>
              <a:rPr lang="en-US" altLang="ko-KR" dirty="0" err="1">
                <a:solidFill>
                  <a:schemeClr val="tx1"/>
                </a:solidFill>
              </a:rPr>
              <a:t>Quả</a:t>
            </a:r>
            <a:r>
              <a:rPr lang="en-US" altLang="ko-KR" dirty="0">
                <a:solidFill>
                  <a:schemeClr val="tx1"/>
                </a:solidFill>
              </a:rPr>
              <a:t> &amp; </a:t>
            </a:r>
            <a:r>
              <a:rPr lang="en-US" altLang="ko-KR" dirty="0" err="1">
                <a:solidFill>
                  <a:schemeClr val="tx1"/>
                </a:solidFill>
              </a:rPr>
              <a:t>Đánh</a:t>
            </a:r>
            <a:r>
              <a:rPr lang="en-US" altLang="ko-KR" dirty="0">
                <a:solidFill>
                  <a:schemeClr val="tx1"/>
                </a:solidFill>
              </a:rPr>
              <a:t> </a:t>
            </a:r>
            <a:r>
              <a:rPr lang="en-US" altLang="ko-KR" dirty="0" err="1">
                <a:solidFill>
                  <a:schemeClr val="tx1"/>
                </a:solidFill>
              </a:rPr>
              <a:t>Giá</a:t>
            </a:r>
            <a:endParaRPr lang="ko-KR" altLang="en-US" dirty="0">
              <a:solidFill>
                <a:schemeClr val="tx1"/>
              </a:solidFill>
            </a:endParaRPr>
          </a:p>
        </p:txBody>
      </p:sp>
      <p:sp>
        <p:nvSpPr>
          <p:cNvPr id="4" name="Slide Number Placeholder 2">
            <a:extLst>
              <a:ext uri="{FF2B5EF4-FFF2-40B4-BE49-F238E27FC236}">
                <a16:creationId xmlns:a16="http://schemas.microsoft.com/office/drawing/2014/main" id="{BB7858F0-5CB6-46E4-AA8D-F3A8508BCD51}"/>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33</a:t>
            </a:fld>
            <a:endParaRPr lang="vi-VN" sz="1400" dirty="0">
              <a:latin typeface="+mj-lt"/>
            </a:endParaRPr>
          </a:p>
        </p:txBody>
      </p:sp>
    </p:spTree>
    <p:extLst>
      <p:ext uri="{BB962C8B-B14F-4D97-AF65-F5344CB8AC3E}">
        <p14:creationId xmlns:p14="http://schemas.microsoft.com/office/powerpoint/2010/main" val="1105637993"/>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8B7FAF9-EAD0-44B7-90EC-89CD4FD4B9DE}"/>
              </a:ext>
            </a:extLst>
          </p:cNvPr>
          <p:cNvGraphicFramePr>
            <a:graphicFrameLocks noGrp="1"/>
          </p:cNvGraphicFramePr>
          <p:nvPr>
            <p:extLst>
              <p:ext uri="{D42A27DB-BD31-4B8C-83A1-F6EECF244321}">
                <p14:modId xmlns:p14="http://schemas.microsoft.com/office/powerpoint/2010/main" val="2875272973"/>
              </p:ext>
            </p:extLst>
          </p:nvPr>
        </p:nvGraphicFramePr>
        <p:xfrm>
          <a:off x="3131840" y="684595"/>
          <a:ext cx="5641762" cy="5120640"/>
        </p:xfrm>
        <a:graphic>
          <a:graphicData uri="http://schemas.openxmlformats.org/drawingml/2006/table">
            <a:tbl>
              <a:tblPr firstRow="1" bandRow="1">
                <a:tableStyleId>{5C22544A-7EE6-4342-B048-85BDC9FD1C3A}</a:tableStyleId>
              </a:tblPr>
              <a:tblGrid>
                <a:gridCol w="2820881">
                  <a:extLst>
                    <a:ext uri="{9D8B030D-6E8A-4147-A177-3AD203B41FA5}">
                      <a16:colId xmlns:a16="http://schemas.microsoft.com/office/drawing/2014/main" val="2624832798"/>
                    </a:ext>
                  </a:extLst>
                </a:gridCol>
                <a:gridCol w="2820881">
                  <a:extLst>
                    <a:ext uri="{9D8B030D-6E8A-4147-A177-3AD203B41FA5}">
                      <a16:colId xmlns:a16="http://schemas.microsoft.com/office/drawing/2014/main" val="1450443036"/>
                    </a:ext>
                  </a:extLst>
                </a:gridCol>
              </a:tblGrid>
              <a:tr h="164070">
                <a:tc>
                  <a:txBody>
                    <a:bodyPr/>
                    <a:lstStyle/>
                    <a:p>
                      <a:pPr algn="ctr"/>
                      <a:r>
                        <a:rPr lang="en-US" dirty="0"/>
                        <a:t>Good</a:t>
                      </a:r>
                      <a:endParaRPr lang="vi-VN" dirty="0"/>
                    </a:p>
                  </a:txBody>
                  <a:tcPr/>
                </a:tc>
                <a:tc>
                  <a:txBody>
                    <a:bodyPr/>
                    <a:lstStyle/>
                    <a:p>
                      <a:pPr algn="ctr"/>
                      <a:r>
                        <a:rPr lang="en-US" dirty="0"/>
                        <a:t>Bad</a:t>
                      </a:r>
                      <a:endParaRPr lang="vi-VN" dirty="0"/>
                    </a:p>
                  </a:txBody>
                  <a:tcPr/>
                </a:tc>
                <a:extLst>
                  <a:ext uri="{0D108BD9-81ED-4DB2-BD59-A6C34878D82A}">
                    <a16:rowId xmlns:a16="http://schemas.microsoft.com/office/drawing/2014/main" val="112085060"/>
                  </a:ext>
                </a:extLst>
              </a:tr>
              <a:tr h="3200612">
                <a:tc>
                  <a:txBody>
                    <a:bodyPr/>
                    <a:lstStyle/>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xin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chào</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chào</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cưng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vi-VN" sz="1350" kern="1200" dirty="0">
                          <a:solidFill>
                            <a:schemeClr val="dk1"/>
                          </a:solidFill>
                          <a:effectLst/>
                          <a:latin typeface="+mn-lt"/>
                          <a:ea typeface="+mn-ea"/>
                          <a:cs typeface="+mn-cs"/>
                        </a:rPr>
                        <a:t>input: cậu tên gì thế</a:t>
                      </a:r>
                    </a:p>
                    <a:p>
                      <a:r>
                        <a:rPr lang="vi-VN" sz="1350" kern="1200" dirty="0">
                          <a:solidFill>
                            <a:schemeClr val="dk1"/>
                          </a:solidFill>
                          <a:effectLst/>
                          <a:latin typeface="+mn-lt"/>
                          <a:ea typeface="+mn-ea"/>
                          <a:cs typeface="+mn-cs"/>
                        </a:rPr>
                        <a:t>output: wheaton</a:t>
                      </a:r>
                    </a:p>
                    <a:p>
                      <a:endParaRPr lang="vi-VN" sz="1350" kern="1200" dirty="0">
                        <a:solidFill>
                          <a:schemeClr val="dk1"/>
                        </a:solidFill>
                        <a:effectLst/>
                        <a:latin typeface="+mn-lt"/>
                        <a:ea typeface="+mn-ea"/>
                        <a:cs typeface="+mn-cs"/>
                      </a:endParaRPr>
                    </a:p>
                    <a:p>
                      <a:r>
                        <a:rPr lang="vi-VN" sz="1350" kern="1200" dirty="0">
                          <a:solidFill>
                            <a:schemeClr val="dk1"/>
                          </a:solidFill>
                          <a:effectLst/>
                          <a:latin typeface="+mn-lt"/>
                          <a:ea typeface="+mn-ea"/>
                          <a:cs typeface="+mn-cs"/>
                        </a:rPr>
                        <a:t>input: cậu ổn chứ</a:t>
                      </a:r>
                    </a:p>
                    <a:p>
                      <a:r>
                        <a:rPr lang="vi-VN" sz="1350" kern="1200" dirty="0">
                          <a:solidFill>
                            <a:schemeClr val="dk1"/>
                          </a:solidFill>
                          <a:effectLst/>
                          <a:latin typeface="+mn-lt"/>
                          <a:ea typeface="+mn-ea"/>
                          <a:cs typeface="+mn-cs"/>
                        </a:rPr>
                        <a:t>output: ừ tôi ổn</a:t>
                      </a:r>
                    </a:p>
                    <a:p>
                      <a:endParaRPr lang="vi-VN" sz="1350" kern="1200" dirty="0">
                        <a:solidFill>
                          <a:schemeClr val="dk1"/>
                        </a:solidFill>
                        <a:effectLst/>
                        <a:latin typeface="+mn-lt"/>
                        <a:ea typeface="+mn-ea"/>
                        <a:cs typeface="+mn-cs"/>
                      </a:endParaRPr>
                    </a:p>
                    <a:p>
                      <a:r>
                        <a:rPr lang="vi-VN" sz="1350" kern="1200" dirty="0">
                          <a:solidFill>
                            <a:schemeClr val="dk1"/>
                          </a:solidFill>
                          <a:effectLst/>
                          <a:latin typeface="+mn-lt"/>
                          <a:ea typeface="+mn-ea"/>
                          <a:cs typeface="+mn-cs"/>
                        </a:rPr>
                        <a:t>input: cậu ăn sáng chưa</a:t>
                      </a:r>
                    </a:p>
                    <a:p>
                      <a:r>
                        <a:rPr lang="vi-VN" sz="1350" kern="1200" dirty="0">
                          <a:solidFill>
                            <a:schemeClr val="dk1"/>
                          </a:solidFill>
                          <a:effectLst/>
                          <a:latin typeface="+mn-lt"/>
                          <a:ea typeface="+mn-ea"/>
                          <a:cs typeface="+mn-cs"/>
                        </a:rPr>
                        <a:t>output: chưa</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vi-VN" sz="1350" kern="1200" dirty="0">
                          <a:solidFill>
                            <a:schemeClr val="dk1"/>
                          </a:solidFill>
                          <a:effectLst/>
                          <a:latin typeface="+mn-lt"/>
                          <a:ea typeface="+mn-ea"/>
                          <a:cs typeface="+mn-cs"/>
                        </a:rPr>
                        <a:t>input: chúc</a:t>
                      </a:r>
                      <a:r>
                        <a:rPr lang="en-US" sz="1350" kern="1200" dirty="0">
                          <a:solidFill>
                            <a:schemeClr val="dk1"/>
                          </a:solidFill>
                          <a:effectLst/>
                          <a:latin typeface="+mn-lt"/>
                          <a:ea typeface="+mn-ea"/>
                          <a:cs typeface="+mn-cs"/>
                        </a:rPr>
                        <a:t> </a:t>
                      </a:r>
                      <a:r>
                        <a:rPr lang="vi-VN" sz="1350" kern="1200" dirty="0">
                          <a:solidFill>
                            <a:schemeClr val="dk1"/>
                          </a:solidFill>
                          <a:effectLst/>
                          <a:latin typeface="+mn-lt"/>
                          <a:ea typeface="+mn-ea"/>
                          <a:cs typeface="+mn-cs"/>
                        </a:rPr>
                        <a:t>mừng sinh</a:t>
                      </a:r>
                      <a:r>
                        <a:rPr lang="en-US" sz="1350" kern="1200" dirty="0">
                          <a:solidFill>
                            <a:schemeClr val="dk1"/>
                          </a:solidFill>
                          <a:effectLst/>
                          <a:latin typeface="+mn-lt"/>
                          <a:ea typeface="+mn-ea"/>
                          <a:cs typeface="+mn-cs"/>
                        </a:rPr>
                        <a:t> </a:t>
                      </a:r>
                      <a:r>
                        <a:rPr lang="vi-VN" sz="1350" kern="1200" dirty="0">
                          <a:solidFill>
                            <a:schemeClr val="dk1"/>
                          </a:solidFill>
                          <a:effectLst/>
                          <a:latin typeface="+mn-lt"/>
                          <a:ea typeface="+mn-ea"/>
                          <a:cs typeface="+mn-cs"/>
                        </a:rPr>
                        <a:t>nhật</a:t>
                      </a:r>
                    </a:p>
                    <a:p>
                      <a:r>
                        <a:rPr lang="vi-VN" sz="1350" kern="1200" dirty="0">
                          <a:solidFill>
                            <a:schemeClr val="dk1"/>
                          </a:solidFill>
                          <a:effectLst/>
                          <a:latin typeface="+mn-lt"/>
                          <a:ea typeface="+mn-ea"/>
                          <a:cs typeface="+mn-cs"/>
                        </a:rPr>
                        <a:t>output: cảm</a:t>
                      </a:r>
                      <a:r>
                        <a:rPr lang="en-US" sz="1350" kern="1200" dirty="0">
                          <a:solidFill>
                            <a:schemeClr val="dk1"/>
                          </a:solidFill>
                          <a:effectLst/>
                          <a:latin typeface="+mn-lt"/>
                          <a:ea typeface="+mn-ea"/>
                          <a:cs typeface="+mn-cs"/>
                        </a:rPr>
                        <a:t> </a:t>
                      </a:r>
                      <a:r>
                        <a:rPr lang="vi-VN" sz="1350" kern="1200" dirty="0">
                          <a:solidFill>
                            <a:schemeClr val="dk1"/>
                          </a:solidFill>
                          <a:effectLst/>
                          <a:latin typeface="+mn-lt"/>
                          <a:ea typeface="+mn-ea"/>
                          <a:cs typeface="+mn-cs"/>
                        </a:rPr>
                        <a:t>ơn</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có</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tiền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không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có</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sống</a:t>
                      </a:r>
                      <a:r>
                        <a:rPr lang="en-US" sz="1350" kern="1200" dirty="0">
                          <a:solidFill>
                            <a:schemeClr val="dk1"/>
                          </a:solidFill>
                          <a:effectLst/>
                          <a:latin typeface="+mn-lt"/>
                          <a:ea typeface="+mn-ea"/>
                          <a:cs typeface="+mn-cs"/>
                        </a:rPr>
                        <a:t> ở </a:t>
                      </a:r>
                      <a:r>
                        <a:rPr lang="en-US" sz="1350" kern="1200" dirty="0" err="1">
                          <a:solidFill>
                            <a:schemeClr val="dk1"/>
                          </a:solidFill>
                          <a:effectLst/>
                          <a:latin typeface="+mn-lt"/>
                          <a:ea typeface="+mn-ea"/>
                          <a:cs typeface="+mn-cs"/>
                        </a:rPr>
                        <a:t>đâu</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ở </a:t>
                      </a:r>
                      <a:r>
                        <a:rPr lang="en-US" sz="1350" kern="1200" dirty="0" err="1">
                          <a:solidFill>
                            <a:schemeClr val="dk1"/>
                          </a:solidFill>
                          <a:effectLst/>
                          <a:latin typeface="+mn-lt"/>
                          <a:ea typeface="+mn-ea"/>
                          <a:cs typeface="+mn-cs"/>
                        </a:rPr>
                        <a:t>bến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tàu</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rảnh</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không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không</a:t>
                      </a:r>
                      <a:endParaRPr lang="vi-VN" sz="1200" dirty="0"/>
                    </a:p>
                  </a:txBody>
                  <a:tcPr/>
                </a:tc>
                <a:tc>
                  <a:txBody>
                    <a:bodyPr/>
                    <a:lstStyle/>
                    <a:p>
                      <a:r>
                        <a:rPr lang="vi-VN" sz="1200" kern="1200" dirty="0">
                          <a:solidFill>
                            <a:schemeClr val="dk1"/>
                          </a:solidFill>
                          <a:effectLst/>
                          <a:latin typeface="Georgia" panose="02040502050405020303" pitchFamily="18" charset="0"/>
                          <a:ea typeface="+mn-ea"/>
                          <a:cs typeface="+mn-cs"/>
                        </a:rPr>
                        <a:t>input: tôi đang buồn</a:t>
                      </a:r>
                    </a:p>
                    <a:p>
                      <a:r>
                        <a:rPr lang="vi-VN" sz="1200" kern="1200" dirty="0">
                          <a:solidFill>
                            <a:schemeClr val="dk1"/>
                          </a:solidFill>
                          <a:effectLst/>
                          <a:latin typeface="Georgia" panose="02040502050405020303" pitchFamily="18" charset="0"/>
                          <a:ea typeface="+mn-ea"/>
                          <a:cs typeface="+mn-cs"/>
                        </a:rPr>
                        <a:t>output: cậu đây à</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tôi yêu cậu</a:t>
                      </a:r>
                    </a:p>
                    <a:p>
                      <a:r>
                        <a:rPr lang="vi-VN" sz="1200" kern="1200" dirty="0">
                          <a:solidFill>
                            <a:schemeClr val="dk1"/>
                          </a:solidFill>
                          <a:effectLst/>
                          <a:latin typeface="Georgia" panose="02040502050405020303" pitchFamily="18" charset="0"/>
                          <a:ea typeface="+mn-ea"/>
                          <a:cs typeface="+mn-cs"/>
                        </a:rPr>
                        <a:t>output: tôi cậu rồi</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cậu rảnh không</a:t>
                      </a:r>
                    </a:p>
                    <a:p>
                      <a:r>
                        <a:rPr lang="vi-VN" sz="1200" kern="1200" dirty="0">
                          <a:solidFill>
                            <a:schemeClr val="dk1"/>
                          </a:solidFill>
                          <a:effectLst/>
                          <a:latin typeface="Georgia" panose="02040502050405020303" pitchFamily="18" charset="0"/>
                          <a:ea typeface="+mn-ea"/>
                          <a:cs typeface="+mn-cs"/>
                        </a:rPr>
                        <a:t>output: cao cậu cảm</a:t>
                      </a:r>
                      <a:r>
                        <a:rPr lang="en-US" sz="1200" kern="1200" dirty="0">
                          <a:solidFill>
                            <a:schemeClr val="dk1"/>
                          </a:solidFill>
                          <a:effectLst/>
                          <a:latin typeface="Georgia" panose="02040502050405020303" pitchFamily="18" charset="0"/>
                          <a:ea typeface="+mn-ea"/>
                          <a:cs typeface="+mn-cs"/>
                        </a:rPr>
                        <a:t> </a:t>
                      </a:r>
                      <a:r>
                        <a:rPr lang="vi-VN" sz="1200" kern="1200" dirty="0">
                          <a:solidFill>
                            <a:schemeClr val="dk1"/>
                          </a:solidFill>
                          <a:effectLst/>
                          <a:latin typeface="Georgia" panose="02040502050405020303" pitchFamily="18" charset="0"/>
                          <a:ea typeface="+mn-ea"/>
                          <a:cs typeface="+mn-cs"/>
                        </a:rPr>
                        <a:t>ơn</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cậu có biết mặt</a:t>
                      </a:r>
                      <a:r>
                        <a:rPr lang="en-US" sz="1200" kern="1200">
                          <a:solidFill>
                            <a:schemeClr val="dk1"/>
                          </a:solidFill>
                          <a:effectLst/>
                          <a:latin typeface="Georgia" panose="02040502050405020303" pitchFamily="18" charset="0"/>
                          <a:ea typeface="+mn-ea"/>
                          <a:cs typeface="+mn-cs"/>
                        </a:rPr>
                        <a:t> </a:t>
                      </a:r>
                      <a:r>
                        <a:rPr lang="vi-VN" sz="1200" kern="1200">
                          <a:solidFill>
                            <a:schemeClr val="dk1"/>
                          </a:solidFill>
                          <a:effectLst/>
                          <a:latin typeface="Georgia" panose="02040502050405020303" pitchFamily="18" charset="0"/>
                          <a:ea typeface="+mn-ea"/>
                          <a:cs typeface="+mn-cs"/>
                        </a:rPr>
                        <a:t>trời </a:t>
                      </a:r>
                      <a:r>
                        <a:rPr lang="vi-VN" sz="1200" kern="1200" dirty="0">
                          <a:solidFill>
                            <a:schemeClr val="dk1"/>
                          </a:solidFill>
                          <a:effectLst/>
                          <a:latin typeface="Georgia" panose="02040502050405020303" pitchFamily="18" charset="0"/>
                          <a:ea typeface="+mn-ea"/>
                          <a:cs typeface="+mn-cs"/>
                        </a:rPr>
                        <a:t>không</a:t>
                      </a:r>
                    </a:p>
                    <a:p>
                      <a:r>
                        <a:rPr lang="vi-VN" sz="1200" kern="1200" dirty="0">
                          <a:solidFill>
                            <a:schemeClr val="dk1"/>
                          </a:solidFill>
                          <a:effectLst/>
                          <a:latin typeface="Georgia" panose="02040502050405020303" pitchFamily="18" charset="0"/>
                          <a:ea typeface="+mn-ea"/>
                          <a:cs typeface="+mn-cs"/>
                        </a:rPr>
                        <a:t>output: chỉ là một game thôi</a:t>
                      </a:r>
                      <a:endParaRPr lang="vi-VN" sz="1200" dirty="0"/>
                    </a:p>
                  </a:txBody>
                  <a:tcPr/>
                </a:tc>
                <a:extLst>
                  <a:ext uri="{0D108BD9-81ED-4DB2-BD59-A6C34878D82A}">
                    <a16:rowId xmlns:a16="http://schemas.microsoft.com/office/drawing/2014/main" val="2639113082"/>
                  </a:ext>
                </a:extLst>
              </a:tr>
            </a:tbl>
          </a:graphicData>
        </a:graphic>
      </p:graphicFrame>
      <p:sp>
        <p:nvSpPr>
          <p:cNvPr id="2" name="Text Placeholder 1"/>
          <p:cNvSpPr>
            <a:spLocks noGrp="1"/>
          </p:cNvSpPr>
          <p:nvPr>
            <p:ph type="body" sz="quarter" idx="10"/>
          </p:nvPr>
        </p:nvSpPr>
        <p:spPr>
          <a:xfrm>
            <a:off x="0" y="123478"/>
            <a:ext cx="9144000" cy="576064"/>
          </a:xfrm>
        </p:spPr>
        <p:txBody>
          <a:bodyPr>
            <a:normAutofit fontScale="92500" lnSpcReduction="10000"/>
          </a:bodyPr>
          <a:lstStyle/>
          <a:p>
            <a:r>
              <a:rPr lang="en-US" altLang="ko-KR"/>
              <a:t>Kết Quả &amp; Đánh Giá</a:t>
            </a:r>
            <a:endParaRPr lang="ko-KR" altLang="en-US"/>
          </a:p>
        </p:txBody>
      </p:sp>
      <p:sp>
        <p:nvSpPr>
          <p:cNvPr id="3" name="Rectangle 2">
            <a:extLst>
              <a:ext uri="{FF2B5EF4-FFF2-40B4-BE49-F238E27FC236}">
                <a16:creationId xmlns:a16="http://schemas.microsoft.com/office/drawing/2014/main" id="{F95AE44F-44FD-4D82-9DC9-40A251948BF7}"/>
              </a:ext>
            </a:extLst>
          </p:cNvPr>
          <p:cNvSpPr/>
          <p:nvPr/>
        </p:nvSpPr>
        <p:spPr>
          <a:xfrm>
            <a:off x="827584" y="1898584"/>
            <a:ext cx="2068284" cy="1346331"/>
          </a:xfrm>
          <a:prstGeom prst="rect">
            <a:avLst/>
          </a:prstGeom>
        </p:spPr>
        <p:txBody>
          <a:bodyPr wrap="square">
            <a:spAutoFit/>
          </a:bodyPr>
          <a:lstStyle/>
          <a:p>
            <a:pPr marR="0" lvl="0" algn="just">
              <a:lnSpc>
                <a:spcPct val="150000"/>
              </a:lnSpc>
              <a:spcBef>
                <a:spcPts val="0"/>
              </a:spcBef>
              <a:spcAft>
                <a:spcPts val="0"/>
              </a:spcAft>
            </a:pPr>
            <a:r>
              <a:rPr lang="pt-BR" sz="1400" dirty="0">
                <a:latin typeface="+mj-lt"/>
                <a:ea typeface="Times New Roman" panose="02020603050405020304" pitchFamily="18" charset="0"/>
              </a:rPr>
              <a:t>Intel(R) Xeon(R) CPU </a:t>
            </a:r>
          </a:p>
          <a:p>
            <a:pPr marR="0" lvl="0" algn="just">
              <a:lnSpc>
                <a:spcPct val="150000"/>
              </a:lnSpc>
              <a:spcBef>
                <a:spcPts val="0"/>
              </a:spcBef>
              <a:spcAft>
                <a:spcPts val="0"/>
              </a:spcAft>
            </a:pPr>
            <a:r>
              <a:rPr lang="pt-BR" sz="1400" dirty="0">
                <a:latin typeface="+mj-lt"/>
                <a:ea typeface="Times New Roman" panose="02020603050405020304" pitchFamily="18" charset="0"/>
              </a:rPr>
              <a:t>2.30GHz 2 core</a:t>
            </a:r>
          </a:p>
          <a:p>
            <a:pPr marR="0" lvl="0" algn="just">
              <a:lnSpc>
                <a:spcPct val="150000"/>
              </a:lnSpc>
              <a:spcBef>
                <a:spcPts val="0"/>
              </a:spcBef>
              <a:spcAft>
                <a:spcPts val="0"/>
              </a:spcAft>
            </a:pPr>
            <a:r>
              <a:rPr lang="pt-BR" sz="1400" dirty="0">
                <a:latin typeface="+mj-lt"/>
                <a:ea typeface="Times New Roman" panose="02020603050405020304" pitchFamily="18" charset="0"/>
              </a:rPr>
              <a:t>RAM 8G</a:t>
            </a:r>
          </a:p>
          <a:p>
            <a:pPr marR="0" lvl="0" algn="just">
              <a:lnSpc>
                <a:spcPct val="150000"/>
              </a:lnSpc>
              <a:spcBef>
                <a:spcPts val="0"/>
              </a:spcBef>
              <a:spcAft>
                <a:spcPts val="0"/>
              </a:spcAft>
            </a:pPr>
            <a:r>
              <a:rPr lang="pt-BR" sz="1400" dirty="0">
                <a:latin typeface="+mj-lt"/>
                <a:ea typeface="Times New Roman" panose="02020603050405020304" pitchFamily="18" charset="0"/>
              </a:rPr>
              <a:t>Pytorch with GPU</a:t>
            </a:r>
          </a:p>
        </p:txBody>
      </p:sp>
      <p:sp>
        <p:nvSpPr>
          <p:cNvPr id="6" name="Slide Number Placeholder 2">
            <a:extLst>
              <a:ext uri="{FF2B5EF4-FFF2-40B4-BE49-F238E27FC236}">
                <a16:creationId xmlns:a16="http://schemas.microsoft.com/office/drawing/2014/main" id="{EBC2077B-EEA4-4164-98D4-4F20FB7174FF}"/>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34</a:t>
            </a:fld>
            <a:endParaRPr lang="vi-VN" sz="1400" dirty="0">
              <a:latin typeface="+mj-lt"/>
            </a:endParaRPr>
          </a:p>
        </p:txBody>
      </p:sp>
    </p:spTree>
    <p:extLst>
      <p:ext uri="{BB962C8B-B14F-4D97-AF65-F5344CB8AC3E}">
        <p14:creationId xmlns:p14="http://schemas.microsoft.com/office/powerpoint/2010/main" val="1009363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err="1"/>
              <a:t>Kết</a:t>
            </a:r>
            <a:r>
              <a:rPr lang="en-US" altLang="ko-KR" dirty="0"/>
              <a:t> </a:t>
            </a:r>
            <a:r>
              <a:rPr lang="en-US" altLang="ko-KR" dirty="0" err="1"/>
              <a:t>Quả</a:t>
            </a:r>
            <a:r>
              <a:rPr lang="en-US" altLang="ko-KR" dirty="0"/>
              <a:t> &amp; </a:t>
            </a:r>
            <a:r>
              <a:rPr lang="en-US" altLang="ko-KR" dirty="0" err="1"/>
              <a:t>Đánh</a:t>
            </a:r>
            <a:r>
              <a:rPr lang="en-US" altLang="ko-KR" dirty="0"/>
              <a:t> </a:t>
            </a:r>
            <a:r>
              <a:rPr lang="en-US" altLang="ko-KR" dirty="0" err="1"/>
              <a:t>Giá</a:t>
            </a:r>
            <a:endParaRPr lang="ko-KR" altLang="en-US" dirty="0"/>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mj-lt"/>
              </a:rPr>
              <a:t>Đánh giá</a:t>
            </a:r>
            <a:endParaRPr lang="ko-KR" altLang="en-US" sz="1600">
              <a:latin typeface="+mj-lt"/>
            </a:endParaRPr>
          </a:p>
        </p:txBody>
      </p:sp>
      <p:sp>
        <p:nvSpPr>
          <p:cNvPr id="14" name="TextBox 13">
            <a:extLst>
              <a:ext uri="{FF2B5EF4-FFF2-40B4-BE49-F238E27FC236}">
                <a16:creationId xmlns:a16="http://schemas.microsoft.com/office/drawing/2014/main" id="{D16C957B-4169-44F0-AB4A-5A739BD67E2C}"/>
              </a:ext>
            </a:extLst>
          </p:cNvPr>
          <p:cNvSpPr txBox="1"/>
          <p:nvPr/>
        </p:nvSpPr>
        <p:spPr>
          <a:xfrm>
            <a:off x="1763688" y="2387084"/>
            <a:ext cx="5616624" cy="369332"/>
          </a:xfrm>
          <a:prstGeom prst="rect">
            <a:avLst/>
          </a:prstGeom>
          <a:noFill/>
        </p:spPr>
        <p:txBody>
          <a:bodyPr wrap="square" rtlCol="0">
            <a:spAutoFit/>
          </a:bodyPr>
          <a:lstStyle/>
          <a:p>
            <a:pPr algn="ctr"/>
            <a:r>
              <a:rPr lang="en-US" dirty="0">
                <a:latin typeface="+mj-lt"/>
              </a:rPr>
              <a:t>BLEU: 0,07 epoch (5% of dataset)</a:t>
            </a:r>
          </a:p>
        </p:txBody>
      </p:sp>
      <p:sp>
        <p:nvSpPr>
          <p:cNvPr id="7" name="Slide Number Placeholder 2">
            <a:extLst>
              <a:ext uri="{FF2B5EF4-FFF2-40B4-BE49-F238E27FC236}">
                <a16:creationId xmlns:a16="http://schemas.microsoft.com/office/drawing/2014/main" id="{1E61D8A6-CD89-4C7C-9656-F0D782CBDE0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35</a:t>
            </a:fld>
            <a:endParaRPr lang="vi-VN" sz="1400" dirty="0">
              <a:latin typeface="+mj-lt"/>
            </a:endParaRPr>
          </a:p>
        </p:txBody>
      </p:sp>
    </p:spTree>
    <p:extLst>
      <p:ext uri="{BB962C8B-B14F-4D97-AF65-F5344CB8AC3E}">
        <p14:creationId xmlns:p14="http://schemas.microsoft.com/office/powerpoint/2010/main" val="342006636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8" y="2013547"/>
            <a:ext cx="4896544" cy="576064"/>
          </a:xfrm>
        </p:spPr>
        <p:txBody>
          <a:bodyPr>
            <a:normAutofit fontScale="92500" lnSpcReduction="10000"/>
          </a:bodyPr>
          <a:lstStyle/>
          <a:p>
            <a:r>
              <a:rPr lang="en-US" altLang="ko-KR" dirty="0" err="1">
                <a:solidFill>
                  <a:schemeClr val="tx1"/>
                </a:solidFill>
              </a:rPr>
              <a:t>Kết</a:t>
            </a:r>
            <a:r>
              <a:rPr lang="en-US" altLang="ko-KR" dirty="0">
                <a:solidFill>
                  <a:schemeClr val="tx1"/>
                </a:solidFill>
              </a:rPr>
              <a:t> </a:t>
            </a:r>
            <a:r>
              <a:rPr lang="en-US" altLang="ko-KR" dirty="0" err="1">
                <a:solidFill>
                  <a:schemeClr val="tx1"/>
                </a:solidFill>
              </a:rPr>
              <a:t>Luận</a:t>
            </a:r>
            <a:endParaRPr lang="ko-KR" altLang="en-US" dirty="0">
              <a:solidFill>
                <a:schemeClr val="tx1"/>
              </a:solidFill>
            </a:endParaRPr>
          </a:p>
        </p:txBody>
      </p:sp>
      <p:sp>
        <p:nvSpPr>
          <p:cNvPr id="4" name="Slide Number Placeholder 2">
            <a:extLst>
              <a:ext uri="{FF2B5EF4-FFF2-40B4-BE49-F238E27FC236}">
                <a16:creationId xmlns:a16="http://schemas.microsoft.com/office/drawing/2014/main" id="{41FC6810-7F74-49CF-905F-1F467965C9B8}"/>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36</a:t>
            </a:fld>
            <a:endParaRPr lang="vi-VN" sz="1400" dirty="0">
              <a:latin typeface="+mj-lt"/>
            </a:endParaRPr>
          </a:p>
        </p:txBody>
      </p:sp>
    </p:spTree>
    <p:extLst>
      <p:ext uri="{BB962C8B-B14F-4D97-AF65-F5344CB8AC3E}">
        <p14:creationId xmlns:p14="http://schemas.microsoft.com/office/powerpoint/2010/main" val="1203095677"/>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err="1"/>
              <a:t>Kết</a:t>
            </a:r>
            <a:r>
              <a:rPr lang="en-US" altLang="ko-KR" dirty="0"/>
              <a:t> </a:t>
            </a:r>
            <a:r>
              <a:rPr lang="en-US" altLang="ko-KR" dirty="0" err="1"/>
              <a:t>luận</a:t>
            </a:r>
            <a:endParaRPr lang="ko-KR" altLang="en-US" dirty="0"/>
          </a:p>
        </p:txBody>
      </p:sp>
      <p:sp>
        <p:nvSpPr>
          <p:cNvPr id="7" name="Slide Number Placeholder 2">
            <a:extLst>
              <a:ext uri="{FF2B5EF4-FFF2-40B4-BE49-F238E27FC236}">
                <a16:creationId xmlns:a16="http://schemas.microsoft.com/office/drawing/2014/main" id="{1E61D8A6-CD89-4C7C-9656-F0D782CBDE0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37</a:t>
            </a:fld>
            <a:endParaRPr lang="vi-VN" sz="1400" dirty="0">
              <a:latin typeface="+mj-lt"/>
            </a:endParaRPr>
          </a:p>
        </p:txBody>
      </p:sp>
      <p:sp>
        <p:nvSpPr>
          <p:cNvPr id="8" name="TextBox 7">
            <a:extLst>
              <a:ext uri="{FF2B5EF4-FFF2-40B4-BE49-F238E27FC236}">
                <a16:creationId xmlns:a16="http://schemas.microsoft.com/office/drawing/2014/main" id="{E747BC60-7656-427F-8891-8EED615AA609}"/>
              </a:ext>
            </a:extLst>
          </p:cNvPr>
          <p:cNvSpPr txBox="1"/>
          <p:nvPr/>
        </p:nvSpPr>
        <p:spPr>
          <a:xfrm>
            <a:off x="1403648" y="1779662"/>
            <a:ext cx="736099" cy="369332"/>
          </a:xfrm>
          <a:prstGeom prst="rect">
            <a:avLst/>
          </a:prstGeom>
          <a:solidFill>
            <a:schemeClr val="accent1">
              <a:lumMod val="60000"/>
              <a:lumOff val="40000"/>
            </a:schemeClr>
          </a:solidFill>
        </p:spPr>
        <p:txBody>
          <a:bodyPr wrap="none" rtlCol="0">
            <a:spAutoFit/>
          </a:bodyPr>
          <a:lstStyle/>
          <a:p>
            <a:r>
              <a:rPr lang="en-US" dirty="0"/>
              <a:t>SCST</a:t>
            </a:r>
          </a:p>
        </p:txBody>
      </p:sp>
      <p:sp>
        <p:nvSpPr>
          <p:cNvPr id="9" name="TextBox 8">
            <a:extLst>
              <a:ext uri="{FF2B5EF4-FFF2-40B4-BE49-F238E27FC236}">
                <a16:creationId xmlns:a16="http://schemas.microsoft.com/office/drawing/2014/main" id="{8587DFA5-5AC8-4EC4-98C6-99FD8C347173}"/>
              </a:ext>
            </a:extLst>
          </p:cNvPr>
          <p:cNvSpPr txBox="1"/>
          <p:nvPr/>
        </p:nvSpPr>
        <p:spPr>
          <a:xfrm>
            <a:off x="5580112" y="1015784"/>
            <a:ext cx="1845377" cy="369332"/>
          </a:xfrm>
          <a:prstGeom prst="rect">
            <a:avLst/>
          </a:prstGeom>
          <a:solidFill>
            <a:schemeClr val="accent3">
              <a:lumMod val="60000"/>
              <a:lumOff val="40000"/>
            </a:schemeClr>
          </a:solidFill>
          <a:ln>
            <a:solidFill>
              <a:schemeClr val="accent3">
                <a:lumMod val="60000"/>
                <a:lumOff val="40000"/>
              </a:schemeClr>
            </a:solidFill>
          </a:ln>
        </p:spPr>
        <p:txBody>
          <a:bodyPr wrap="none" rtlCol="0">
            <a:spAutoFit/>
          </a:bodyPr>
          <a:lstStyle/>
          <a:p>
            <a:r>
              <a:rPr lang="en-US" dirty="0"/>
              <a:t>Image Captioning</a:t>
            </a:r>
          </a:p>
        </p:txBody>
      </p:sp>
      <p:sp>
        <p:nvSpPr>
          <p:cNvPr id="10" name="TextBox 9">
            <a:extLst>
              <a:ext uri="{FF2B5EF4-FFF2-40B4-BE49-F238E27FC236}">
                <a16:creationId xmlns:a16="http://schemas.microsoft.com/office/drawing/2014/main" id="{1089DA74-65A0-4A31-B306-86AAD89527D8}"/>
              </a:ext>
            </a:extLst>
          </p:cNvPr>
          <p:cNvSpPr txBox="1"/>
          <p:nvPr/>
        </p:nvSpPr>
        <p:spPr>
          <a:xfrm>
            <a:off x="5580112" y="2280570"/>
            <a:ext cx="1845376" cy="369332"/>
          </a:xfrm>
          <a:prstGeom prst="rect">
            <a:avLst/>
          </a:prstGeom>
          <a:solidFill>
            <a:schemeClr val="accent3">
              <a:lumMod val="60000"/>
              <a:lumOff val="40000"/>
            </a:schemeClr>
          </a:solidFill>
        </p:spPr>
        <p:txBody>
          <a:bodyPr wrap="square" rtlCol="0">
            <a:spAutoFit/>
          </a:bodyPr>
          <a:lstStyle/>
          <a:p>
            <a:r>
              <a:rPr lang="en-US" dirty="0"/>
              <a:t>NLP Chatbot</a:t>
            </a:r>
          </a:p>
        </p:txBody>
      </p:sp>
      <p:cxnSp>
        <p:nvCxnSpPr>
          <p:cNvPr id="12" name="Straight Arrow Connector 11">
            <a:extLst>
              <a:ext uri="{FF2B5EF4-FFF2-40B4-BE49-F238E27FC236}">
                <a16:creationId xmlns:a16="http://schemas.microsoft.com/office/drawing/2014/main" id="{8B82D2CA-F5B6-42ED-B6ED-5A7E3461E78A}"/>
              </a:ext>
            </a:extLst>
          </p:cNvPr>
          <p:cNvCxnSpPr>
            <a:stCxn id="8" idx="3"/>
            <a:endCxn id="9" idx="1"/>
          </p:cNvCxnSpPr>
          <p:nvPr/>
        </p:nvCxnSpPr>
        <p:spPr>
          <a:xfrm flipV="1">
            <a:off x="2139747" y="1200450"/>
            <a:ext cx="3440365" cy="763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1CD8449-EE6B-427B-B1C7-DC8130B01521}"/>
              </a:ext>
            </a:extLst>
          </p:cNvPr>
          <p:cNvSpPr txBox="1"/>
          <p:nvPr/>
        </p:nvSpPr>
        <p:spPr>
          <a:xfrm rot="20818717">
            <a:off x="2658442" y="1193196"/>
            <a:ext cx="2376264" cy="369332"/>
          </a:xfrm>
          <a:prstGeom prst="rect">
            <a:avLst/>
          </a:prstGeom>
          <a:noFill/>
        </p:spPr>
        <p:txBody>
          <a:bodyPr wrap="square" rtlCol="0">
            <a:spAutoFit/>
          </a:bodyPr>
          <a:lstStyle/>
          <a:p>
            <a:r>
              <a:rPr lang="en-US" dirty="0"/>
              <a:t>Successfully applied</a:t>
            </a:r>
          </a:p>
        </p:txBody>
      </p:sp>
      <p:cxnSp>
        <p:nvCxnSpPr>
          <p:cNvPr id="16" name="Straight Arrow Connector 15">
            <a:extLst>
              <a:ext uri="{FF2B5EF4-FFF2-40B4-BE49-F238E27FC236}">
                <a16:creationId xmlns:a16="http://schemas.microsoft.com/office/drawing/2014/main" id="{897A6448-6939-4E9D-BDB6-26A8D2D07D90}"/>
              </a:ext>
            </a:extLst>
          </p:cNvPr>
          <p:cNvCxnSpPr>
            <a:cxnSpLocks/>
            <a:stCxn id="8" idx="3"/>
            <a:endCxn id="10" idx="1"/>
          </p:cNvCxnSpPr>
          <p:nvPr/>
        </p:nvCxnSpPr>
        <p:spPr>
          <a:xfrm>
            <a:off x="2139747" y="1964328"/>
            <a:ext cx="3440365" cy="500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27B743E-BEFA-467E-AEDF-F5E2F1C6307B}"/>
              </a:ext>
            </a:extLst>
          </p:cNvPr>
          <p:cNvSpPr txBox="1"/>
          <p:nvPr/>
        </p:nvSpPr>
        <p:spPr>
          <a:xfrm rot="525558">
            <a:off x="2890111" y="2231512"/>
            <a:ext cx="2376264" cy="369332"/>
          </a:xfrm>
          <a:prstGeom prst="rect">
            <a:avLst/>
          </a:prstGeom>
          <a:noFill/>
        </p:spPr>
        <p:txBody>
          <a:bodyPr wrap="square" rtlCol="0">
            <a:spAutoFit/>
          </a:bodyPr>
          <a:lstStyle/>
          <a:p>
            <a:r>
              <a:rPr lang="en-US" dirty="0"/>
              <a:t>Successfully applied</a:t>
            </a:r>
          </a:p>
        </p:txBody>
      </p:sp>
      <p:sp>
        <p:nvSpPr>
          <p:cNvPr id="21" name="TextBox 20">
            <a:extLst>
              <a:ext uri="{FF2B5EF4-FFF2-40B4-BE49-F238E27FC236}">
                <a16:creationId xmlns:a16="http://schemas.microsoft.com/office/drawing/2014/main" id="{3D4B4953-15F4-43A0-9662-22A152606A9F}"/>
              </a:ext>
            </a:extLst>
          </p:cNvPr>
          <p:cNvSpPr txBox="1"/>
          <p:nvPr/>
        </p:nvSpPr>
        <p:spPr>
          <a:xfrm rot="531209">
            <a:off x="3383867" y="2010060"/>
            <a:ext cx="2376264" cy="369332"/>
          </a:xfrm>
          <a:prstGeom prst="rect">
            <a:avLst/>
          </a:prstGeom>
          <a:noFill/>
        </p:spPr>
        <p:txBody>
          <a:bodyPr wrap="square" rtlCol="0">
            <a:spAutoFit/>
          </a:bodyPr>
          <a:lstStyle/>
          <a:p>
            <a:r>
              <a:rPr lang="en-US" dirty="0"/>
              <a:t>In this thesis</a:t>
            </a:r>
          </a:p>
        </p:txBody>
      </p:sp>
      <p:sp>
        <p:nvSpPr>
          <p:cNvPr id="25" name="TextBox 24">
            <a:extLst>
              <a:ext uri="{FF2B5EF4-FFF2-40B4-BE49-F238E27FC236}">
                <a16:creationId xmlns:a16="http://schemas.microsoft.com/office/drawing/2014/main" id="{741AFDBA-A681-45DA-9102-6D6F22754FB3}"/>
              </a:ext>
            </a:extLst>
          </p:cNvPr>
          <p:cNvSpPr txBox="1"/>
          <p:nvPr/>
        </p:nvSpPr>
        <p:spPr>
          <a:xfrm>
            <a:off x="1957158" y="3323934"/>
            <a:ext cx="3281668" cy="369332"/>
          </a:xfrm>
          <a:prstGeom prst="rect">
            <a:avLst/>
          </a:prstGeom>
          <a:solidFill>
            <a:schemeClr val="accent3">
              <a:lumMod val="40000"/>
              <a:lumOff val="60000"/>
            </a:schemeClr>
          </a:solidFill>
        </p:spPr>
        <p:txBody>
          <a:bodyPr wrap="none" rtlCol="0">
            <a:spAutoFit/>
          </a:bodyPr>
          <a:lstStyle/>
          <a:p>
            <a:r>
              <a:rPr lang="en-US" dirty="0"/>
              <a:t>Answer question from user input </a:t>
            </a:r>
          </a:p>
        </p:txBody>
      </p:sp>
      <p:cxnSp>
        <p:nvCxnSpPr>
          <p:cNvPr id="27" name="Straight Arrow Connector 26">
            <a:extLst>
              <a:ext uri="{FF2B5EF4-FFF2-40B4-BE49-F238E27FC236}">
                <a16:creationId xmlns:a16="http://schemas.microsoft.com/office/drawing/2014/main" id="{D781469A-FC73-4B43-9B90-E4FCA2EA8B90}"/>
              </a:ext>
            </a:extLst>
          </p:cNvPr>
          <p:cNvCxnSpPr>
            <a:stCxn id="10" idx="2"/>
            <a:endCxn id="25" idx="0"/>
          </p:cNvCxnSpPr>
          <p:nvPr/>
        </p:nvCxnSpPr>
        <p:spPr>
          <a:xfrm flipH="1">
            <a:off x="3597992" y="2649902"/>
            <a:ext cx="2904808" cy="674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622852"/>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455" y="2283718"/>
            <a:ext cx="9144000" cy="576064"/>
          </a:xfrm>
        </p:spPr>
        <p:txBody>
          <a:bodyPr>
            <a:normAutofit fontScale="92500" lnSpcReduction="10000"/>
          </a:bodyPr>
          <a:lstStyle/>
          <a:p>
            <a:r>
              <a:rPr lang="en-US" altLang="ko-KR" b="1" dirty="0"/>
              <a:t>Demo</a:t>
            </a:r>
            <a:endParaRPr lang="ko-KR" altLang="en-US" b="1" dirty="0"/>
          </a:p>
        </p:txBody>
      </p:sp>
      <p:sp>
        <p:nvSpPr>
          <p:cNvPr id="7" name="Slide Number Placeholder 2">
            <a:extLst>
              <a:ext uri="{FF2B5EF4-FFF2-40B4-BE49-F238E27FC236}">
                <a16:creationId xmlns:a16="http://schemas.microsoft.com/office/drawing/2014/main" id="{1E61D8A6-CD89-4C7C-9656-F0D782CBDE0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38</a:t>
            </a:fld>
            <a:endParaRPr lang="vi-VN" sz="1400" dirty="0">
              <a:latin typeface="+mj-lt"/>
            </a:endParaRPr>
          </a:p>
        </p:txBody>
      </p:sp>
    </p:spTree>
    <p:extLst>
      <p:ext uri="{BB962C8B-B14F-4D97-AF65-F5344CB8AC3E}">
        <p14:creationId xmlns:p14="http://schemas.microsoft.com/office/powerpoint/2010/main" val="2565157830"/>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48249" y="1779662"/>
            <a:ext cx="6447501" cy="1178222"/>
          </a:xfrm>
        </p:spPr>
        <p:txBody>
          <a:bodyPr>
            <a:normAutofit/>
          </a:bodyPr>
          <a:lstStyle/>
          <a:p>
            <a:pPr algn="ctr"/>
            <a:r>
              <a:rPr lang="en-US" altLang="ko-KR" sz="2800" b="1" dirty="0" err="1">
                <a:latin typeface="Georgia" panose="02040502050405020303" pitchFamily="18" charset="0"/>
              </a:rPr>
              <a:t>Cảm</a:t>
            </a:r>
            <a:r>
              <a:rPr lang="en-US" altLang="ko-KR" sz="2800" b="1" dirty="0">
                <a:latin typeface="Georgia" panose="02040502050405020303" pitchFamily="18" charset="0"/>
              </a:rPr>
              <a:t> </a:t>
            </a:r>
            <a:r>
              <a:rPr lang="vi-VN" altLang="ko-KR" sz="2800" b="1" dirty="0">
                <a:latin typeface="Georgia" panose="02040502050405020303" pitchFamily="18" charset="0"/>
              </a:rPr>
              <a:t>ơ</a:t>
            </a:r>
            <a:r>
              <a:rPr lang="en-US" altLang="ko-KR" sz="2800" b="1" dirty="0">
                <a:latin typeface="Georgia" panose="02040502050405020303" pitchFamily="18" charset="0"/>
              </a:rPr>
              <a:t>n </a:t>
            </a:r>
            <a:r>
              <a:rPr lang="en-US" altLang="ko-KR" sz="2800" b="1" dirty="0" err="1">
                <a:latin typeface="Georgia" panose="02040502050405020303" pitchFamily="18" charset="0"/>
              </a:rPr>
              <a:t>mọi</a:t>
            </a:r>
            <a:r>
              <a:rPr lang="en-US" altLang="ko-KR" sz="2800" b="1" dirty="0">
                <a:latin typeface="Georgia" panose="02040502050405020303" pitchFamily="18" charset="0"/>
              </a:rPr>
              <a:t> ng</a:t>
            </a:r>
            <a:r>
              <a:rPr lang="vi-VN" altLang="ko-KR" sz="2800" b="1" dirty="0">
                <a:latin typeface="Georgia" panose="02040502050405020303" pitchFamily="18" charset="0"/>
              </a:rPr>
              <a:t>ư</a:t>
            </a:r>
            <a:r>
              <a:rPr lang="en-US" altLang="ko-KR" sz="2800" b="1" dirty="0" err="1">
                <a:latin typeface="Georgia" panose="02040502050405020303" pitchFamily="18" charset="0"/>
              </a:rPr>
              <a:t>ời</a:t>
            </a:r>
            <a:r>
              <a:rPr lang="en-US" altLang="ko-KR" sz="2800" b="1" dirty="0">
                <a:latin typeface="Georgia" panose="02040502050405020303" pitchFamily="18" charset="0"/>
              </a:rPr>
              <a:t> </a:t>
            </a:r>
            <a:r>
              <a:rPr lang="en-US" altLang="ko-KR" sz="2800" b="1" dirty="0" err="1">
                <a:latin typeface="Georgia" panose="02040502050405020303" pitchFamily="18" charset="0"/>
              </a:rPr>
              <a:t>đã</a:t>
            </a:r>
            <a:r>
              <a:rPr lang="en-US" altLang="ko-KR" sz="2800" b="1" dirty="0">
                <a:latin typeface="Georgia" panose="02040502050405020303" pitchFamily="18" charset="0"/>
              </a:rPr>
              <a:t> </a:t>
            </a:r>
            <a:r>
              <a:rPr lang="en-US" altLang="ko-KR" sz="2800" b="1" dirty="0" err="1">
                <a:latin typeface="Georgia" panose="02040502050405020303" pitchFamily="18" charset="0"/>
              </a:rPr>
              <a:t>lắng</a:t>
            </a:r>
            <a:r>
              <a:rPr lang="en-US" altLang="ko-KR" sz="2800" b="1" dirty="0">
                <a:latin typeface="Georgia" panose="02040502050405020303" pitchFamily="18" charset="0"/>
              </a:rPr>
              <a:t> </a:t>
            </a:r>
            <a:r>
              <a:rPr lang="en-US" altLang="ko-KR" sz="2800" b="1" dirty="0" err="1">
                <a:latin typeface="Georgia" panose="02040502050405020303" pitchFamily="18" charset="0"/>
              </a:rPr>
              <a:t>nghe</a:t>
            </a:r>
            <a:endParaRPr lang="ko-KR" altLang="en-US" sz="2800" b="1" dirty="0">
              <a:latin typeface="Georgia" panose="02040502050405020303" pitchFamily="18" charset="0"/>
            </a:endParaRPr>
          </a:p>
        </p:txBody>
      </p:sp>
      <p:sp>
        <p:nvSpPr>
          <p:cNvPr id="4" name="Slide Number Placeholder 2">
            <a:extLst>
              <a:ext uri="{FF2B5EF4-FFF2-40B4-BE49-F238E27FC236}">
                <a16:creationId xmlns:a16="http://schemas.microsoft.com/office/drawing/2014/main" id="{B005B0EA-8541-4350-9647-CD9F7E52CBC3}"/>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pPr/>
              <a:t>39</a:t>
            </a:fld>
            <a:endParaRPr lang="vi-VN" sz="1400" dirty="0"/>
          </a:p>
        </p:txBody>
      </p:sp>
    </p:spTree>
    <p:extLst>
      <p:ext uri="{BB962C8B-B14F-4D97-AF65-F5344CB8AC3E}">
        <p14:creationId xmlns:p14="http://schemas.microsoft.com/office/powerpoint/2010/main" val="614559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Times New Roman" panose="02020603050405020304" pitchFamily="18" charset="0"/>
                <a:cs typeface="Times New Roman" panose="02020603050405020304" pitchFamily="18" charset="0"/>
              </a:rPr>
              <a:t>Mở Đầu</a:t>
            </a:r>
            <a:endParaRPr lang="ko-KR" altLang="en-US">
              <a:latin typeface="Times New Roman" panose="02020603050405020304" pitchFamily="18" charset="0"/>
              <a:cs typeface="Times New Roman" panose="02020603050405020304" pitchFamily="18" charset="0"/>
            </a:endParaRPr>
          </a:p>
        </p:txBody>
      </p:sp>
      <p:sp>
        <p:nvSpPr>
          <p:cNvPr id="13" name="TextBox 12"/>
          <p:cNvSpPr txBox="1"/>
          <p:nvPr/>
        </p:nvSpPr>
        <p:spPr>
          <a:xfrm>
            <a:off x="115992" y="2310216"/>
            <a:ext cx="938184" cy="1200329"/>
          </a:xfrm>
          <a:prstGeom prst="rect">
            <a:avLst/>
          </a:prstGeom>
          <a:noFill/>
        </p:spPr>
        <p:txBody>
          <a:bodyPr wrap="square" rtlCol="0">
            <a:spAutoFit/>
          </a:bodyPr>
          <a:lstStyle/>
          <a:p>
            <a:pPr algn="ctr"/>
            <a:r>
              <a:rPr lang="en-US" altLang="ko-KR" sz="2400" b="1" dirty="0" err="1">
                <a:latin typeface="Times New Roman" panose="02020603050405020304" pitchFamily="18" charset="0"/>
                <a:cs typeface="Times New Roman" panose="02020603050405020304" pitchFamily="18" charset="0"/>
              </a:rPr>
              <a:t>Tính</a:t>
            </a:r>
            <a:r>
              <a:rPr lang="en-US" altLang="ko-KR" sz="2400" b="1" dirty="0">
                <a:latin typeface="Times New Roman" panose="02020603050405020304" pitchFamily="18" charset="0"/>
                <a:cs typeface="Times New Roman" panose="02020603050405020304" pitchFamily="18" charset="0"/>
              </a:rPr>
              <a:t> </a:t>
            </a:r>
          </a:p>
          <a:p>
            <a:pPr algn="ctr"/>
            <a:r>
              <a:rPr lang="en-US" altLang="ko-KR" sz="2400" b="1" dirty="0" err="1">
                <a:latin typeface="Times New Roman" panose="02020603050405020304" pitchFamily="18" charset="0"/>
                <a:cs typeface="Times New Roman" panose="02020603050405020304" pitchFamily="18" charset="0"/>
              </a:rPr>
              <a:t>cấp</a:t>
            </a:r>
            <a:r>
              <a:rPr lang="en-US" altLang="ko-KR" sz="2400" b="1" dirty="0">
                <a:latin typeface="Times New Roman" panose="02020603050405020304" pitchFamily="18" charset="0"/>
                <a:cs typeface="Times New Roman" panose="02020603050405020304" pitchFamily="18" charset="0"/>
              </a:rPr>
              <a:t> </a:t>
            </a:r>
          </a:p>
          <a:p>
            <a:pPr algn="ctr"/>
            <a:r>
              <a:rPr lang="en-US" altLang="ko-KR" sz="2400" b="1" dirty="0" err="1">
                <a:latin typeface="Times New Roman" panose="02020603050405020304" pitchFamily="18" charset="0"/>
                <a:cs typeface="Times New Roman" panose="02020603050405020304" pitchFamily="18" charset="0"/>
              </a:rPr>
              <a:t>thiết</a:t>
            </a:r>
            <a:endParaRPr lang="ko-KR" altLang="en-US" sz="2400" b="1" dirty="0">
              <a:latin typeface="Times New Roman" panose="02020603050405020304" pitchFamily="18" charset="0"/>
              <a:cs typeface="Times New Roman" panose="02020603050405020304" pitchFamily="18" charset="0"/>
            </a:endParaRPr>
          </a:p>
        </p:txBody>
      </p:sp>
      <p:sp>
        <p:nvSpPr>
          <p:cNvPr id="8" name="Rectangle 7"/>
          <p:cNvSpPr/>
          <p:nvPr/>
        </p:nvSpPr>
        <p:spPr>
          <a:xfrm>
            <a:off x="1191975" y="1647441"/>
            <a:ext cx="36000" cy="27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052" name="Picture 4" descr="Image result for trá»£ lÃ½ áº£o">
            <a:extLst>
              <a:ext uri="{FF2B5EF4-FFF2-40B4-BE49-F238E27FC236}">
                <a16:creationId xmlns:a16="http://schemas.microsoft.com/office/drawing/2014/main" id="{DA2D0280-07FB-4542-9E57-111BB0C6DE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850829"/>
            <a:ext cx="2483704" cy="17984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60" name="Picture 12" descr="Image result for trá»£ lÃ½ áº£o amazon alexa">
            <a:extLst>
              <a:ext uri="{FF2B5EF4-FFF2-40B4-BE49-F238E27FC236}">
                <a16:creationId xmlns:a16="http://schemas.microsoft.com/office/drawing/2014/main" id="{4E6B9578-BA4B-47F9-B8D4-0CC87B0D5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1992" y="1815666"/>
            <a:ext cx="2486016" cy="16948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62" name="Picture 14" descr="Related image">
            <a:extLst>
              <a:ext uri="{FF2B5EF4-FFF2-40B4-BE49-F238E27FC236}">
                <a16:creationId xmlns:a16="http://schemas.microsoft.com/office/drawing/2014/main" id="{31D3985B-A4DF-44D3-9529-D608497325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8423" y="968226"/>
            <a:ext cx="2493577" cy="16948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1" name="Slide Number Placeholder 2">
            <a:extLst>
              <a:ext uri="{FF2B5EF4-FFF2-40B4-BE49-F238E27FC236}">
                <a16:creationId xmlns:a16="http://schemas.microsoft.com/office/drawing/2014/main" id="{F8C668B4-A174-485D-B4FF-E63E0AF2B0B2}"/>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4</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9211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0"/>
                                        </p:tgtEl>
                                        <p:attrNameLst>
                                          <p:attrName>style.visibility</p:attrName>
                                        </p:attrNameLst>
                                      </p:cBhvr>
                                      <p:to>
                                        <p:strVal val="visible"/>
                                      </p:to>
                                    </p:set>
                                    <p:animEffect transition="in" filter="fade">
                                      <p:cBhvr>
                                        <p:cTn id="7" dur="500"/>
                                        <p:tgtEl>
                                          <p:spTgt spid="2060"/>
                                        </p:tgtEl>
                                      </p:cBhvr>
                                    </p:animEffect>
                                  </p:childTnLst>
                                </p:cTn>
                              </p:par>
                              <p:par>
                                <p:cTn id="8" presetID="10" presetClass="entr" presetSubtype="0" fill="hold" nodeType="withEffect">
                                  <p:stCondLst>
                                    <p:cond delay="0"/>
                                  </p:stCondLst>
                                  <p:childTnLst>
                                    <p:set>
                                      <p:cBhvr>
                                        <p:cTn id="9" dur="1" fill="hold">
                                          <p:stCondLst>
                                            <p:cond delay="0"/>
                                          </p:stCondLst>
                                        </p:cTn>
                                        <p:tgtEl>
                                          <p:spTgt spid="2062"/>
                                        </p:tgtEl>
                                        <p:attrNameLst>
                                          <p:attrName>style.visibility</p:attrName>
                                        </p:attrNameLst>
                                      </p:cBhvr>
                                      <p:to>
                                        <p:strVal val="visible"/>
                                      </p:to>
                                    </p:set>
                                    <p:animEffect transition="in" filter="fade">
                                      <p:cBhvr>
                                        <p:cTn id="10" dur="500"/>
                                        <p:tgtEl>
                                          <p:spTgt spid="2062"/>
                                        </p:tgtEl>
                                      </p:cBhvr>
                                    </p:animEffect>
                                  </p:childTnLst>
                                </p:cTn>
                              </p:par>
                              <p:par>
                                <p:cTn id="11" presetID="10"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500"/>
                                        <p:tgtEl>
                                          <p:spTgt spid="205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500"/>
                                        <p:tgtEl>
                                          <p:spTgt spid="2">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3" grpId="0"/>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Tham Khảo</a:t>
            </a:r>
            <a:endParaRPr lang="ko-KR" altLang="en-US"/>
          </a:p>
        </p:txBody>
      </p:sp>
      <p:sp>
        <p:nvSpPr>
          <p:cNvPr id="7" name="TextBox 6">
            <a:extLst>
              <a:ext uri="{FF2B5EF4-FFF2-40B4-BE49-F238E27FC236}">
                <a16:creationId xmlns:a16="http://schemas.microsoft.com/office/drawing/2014/main" id="{EECE1680-CC3F-453D-AA9B-C28A39D73C6A}"/>
              </a:ext>
            </a:extLst>
          </p:cNvPr>
          <p:cNvSpPr txBox="1"/>
          <p:nvPr/>
        </p:nvSpPr>
        <p:spPr>
          <a:xfrm>
            <a:off x="107504" y="715770"/>
            <a:ext cx="9036496" cy="3754874"/>
          </a:xfrm>
          <a:prstGeom prst="rect">
            <a:avLst/>
          </a:prstGeom>
          <a:noFill/>
        </p:spPr>
        <p:txBody>
          <a:bodyPr wrap="square" rtlCol="0">
            <a:spAutoFit/>
          </a:bodyPr>
          <a:lstStyle/>
          <a:p>
            <a:pPr algn="just"/>
            <a:r>
              <a:rPr lang="en-US" sz="1400" dirty="0">
                <a:latin typeface="+mj-lt"/>
              </a:rPr>
              <a:t>1. </a:t>
            </a:r>
            <a:r>
              <a:rPr lang="en-US" sz="1400" dirty="0" err="1">
                <a:latin typeface="+mj-lt"/>
              </a:rPr>
              <a:t>Ranzato</a:t>
            </a:r>
            <a:r>
              <a:rPr lang="en-US" sz="1400" dirty="0">
                <a:latin typeface="+mj-lt"/>
              </a:rPr>
              <a:t>, M. A., Chopra, S., </a:t>
            </a:r>
            <a:r>
              <a:rPr lang="en-US" sz="1400" dirty="0" err="1">
                <a:latin typeface="+mj-lt"/>
              </a:rPr>
              <a:t>Auli</a:t>
            </a:r>
            <a:r>
              <a:rPr lang="en-US" sz="1400" dirty="0">
                <a:latin typeface="+mj-lt"/>
              </a:rPr>
              <a:t>, M., &amp; Zaremba, W., "Sequence level training with recurrent neural networks," </a:t>
            </a:r>
            <a:r>
              <a:rPr lang="en-US" sz="1400" dirty="0" err="1">
                <a:latin typeface="+mj-lt"/>
              </a:rPr>
              <a:t>arXiv</a:t>
            </a:r>
            <a:r>
              <a:rPr lang="en-US" sz="1400" dirty="0">
                <a:latin typeface="+mj-lt"/>
              </a:rPr>
              <a:t> preprint arXiv:1511.06732., 2015.</a:t>
            </a:r>
          </a:p>
          <a:p>
            <a:pPr algn="just"/>
            <a:endParaRPr lang="vi-VN" sz="1400" dirty="0">
              <a:latin typeface="+mj-lt"/>
              <a:ea typeface="Times New Roman" panose="02020603050405020304" pitchFamily="18" charset="0"/>
            </a:endParaRPr>
          </a:p>
          <a:p>
            <a:pPr algn="just"/>
            <a:r>
              <a:rPr lang="en-US" sz="1400" dirty="0">
                <a:latin typeface="+mj-lt"/>
              </a:rPr>
              <a:t>2. Rennie, S. J., </a:t>
            </a:r>
            <a:r>
              <a:rPr lang="en-US" sz="1400" dirty="0" err="1">
                <a:latin typeface="+mj-lt"/>
              </a:rPr>
              <a:t>Marcheret</a:t>
            </a:r>
            <a:r>
              <a:rPr lang="en-US" sz="1400" dirty="0">
                <a:latin typeface="+mj-lt"/>
              </a:rPr>
              <a:t>, E., </a:t>
            </a:r>
            <a:r>
              <a:rPr lang="en-US" sz="1400" dirty="0" err="1">
                <a:latin typeface="+mj-lt"/>
              </a:rPr>
              <a:t>Mroueh</a:t>
            </a:r>
            <a:r>
              <a:rPr lang="en-US" sz="1400" dirty="0">
                <a:latin typeface="+mj-lt"/>
              </a:rPr>
              <a:t>, Y., Ross, J., &amp; Goel, V, "Self-critical sequence training for image captioning," Proceedings of the IEEE Conference on Computer Vision and Pattern Recognition, pp. 7008-7024, 2017. </a:t>
            </a:r>
          </a:p>
          <a:p>
            <a:pPr algn="just"/>
            <a:endParaRPr lang="en-US" sz="1400" dirty="0">
              <a:latin typeface="+mj-lt"/>
            </a:endParaRPr>
          </a:p>
          <a:p>
            <a:pPr algn="just"/>
            <a:r>
              <a:rPr lang="en-US" sz="1400" dirty="0">
                <a:latin typeface="+mj-lt"/>
              </a:rPr>
              <a:t>3. </a:t>
            </a:r>
            <a:r>
              <a:rPr lang="en-US" sz="1400" dirty="0" err="1">
                <a:latin typeface="+mj-lt"/>
              </a:rPr>
              <a:t>Sutskever</a:t>
            </a:r>
            <a:r>
              <a:rPr lang="en-US" sz="1400" dirty="0">
                <a:latin typeface="+mj-lt"/>
              </a:rPr>
              <a:t>, I., </a:t>
            </a:r>
            <a:r>
              <a:rPr lang="en-US" sz="1400" dirty="0" err="1">
                <a:latin typeface="+mj-lt"/>
              </a:rPr>
              <a:t>Vinyals</a:t>
            </a:r>
            <a:r>
              <a:rPr lang="en-US" sz="1400" dirty="0">
                <a:latin typeface="+mj-lt"/>
              </a:rPr>
              <a:t>, O., &amp; Le, Q. V., "Sequence to sequence learning with neural networks," Advances in neural information processing systems, pp. 3104-3112, 2014. </a:t>
            </a:r>
          </a:p>
          <a:p>
            <a:pPr algn="just"/>
            <a:endParaRPr lang="en-US" sz="1400" dirty="0">
              <a:latin typeface="+mj-lt"/>
            </a:endParaRPr>
          </a:p>
          <a:p>
            <a:pPr algn="just"/>
            <a:r>
              <a:rPr lang="en-US" sz="1400" dirty="0">
                <a:latin typeface="+mj-lt"/>
              </a:rPr>
              <a:t>4. </a:t>
            </a:r>
            <a:r>
              <a:rPr lang="en-US" sz="1400" dirty="0" err="1">
                <a:latin typeface="+mj-lt"/>
              </a:rPr>
              <a:t>Sordoni</a:t>
            </a:r>
            <a:r>
              <a:rPr lang="en-US" sz="1400" dirty="0">
                <a:latin typeface="+mj-lt"/>
              </a:rPr>
              <a:t>, A., Galley, M., </a:t>
            </a:r>
            <a:r>
              <a:rPr lang="en-US" sz="1400" dirty="0" err="1">
                <a:latin typeface="+mj-lt"/>
              </a:rPr>
              <a:t>Auli</a:t>
            </a:r>
            <a:r>
              <a:rPr lang="en-US" sz="1400" dirty="0">
                <a:latin typeface="+mj-lt"/>
              </a:rPr>
              <a:t>, M., Brockett, C., Ji, Y., Mitchell, M., ... &amp; Dolan, B., "A neural network approach to context-sensitive generation of conversational responses," </a:t>
            </a:r>
            <a:r>
              <a:rPr lang="en-US" sz="1400" dirty="0" err="1">
                <a:latin typeface="+mj-lt"/>
              </a:rPr>
              <a:t>arXiv</a:t>
            </a:r>
            <a:r>
              <a:rPr lang="en-US" sz="1400" dirty="0">
                <a:latin typeface="+mj-lt"/>
              </a:rPr>
              <a:t> preprint arXiv:1506.06714., 2015. </a:t>
            </a:r>
          </a:p>
          <a:p>
            <a:pPr algn="just"/>
            <a:endParaRPr lang="en-US" sz="1400" dirty="0">
              <a:latin typeface="+mj-lt"/>
            </a:endParaRPr>
          </a:p>
          <a:p>
            <a:pPr algn="just"/>
            <a:r>
              <a:rPr lang="en-US" sz="1400" dirty="0">
                <a:latin typeface="+mj-lt"/>
              </a:rPr>
              <a:t>5. Ritter, A., Cherry, C., &amp; Dolan, W. B., "Data-driven response generation in social media," Proceedings of the conference on empirical methods in natural language processing, pp. 583-593, 2011. </a:t>
            </a:r>
          </a:p>
          <a:p>
            <a:pPr algn="just"/>
            <a:endParaRPr lang="en-US" sz="1400" dirty="0">
              <a:latin typeface="+mj-lt"/>
            </a:endParaRPr>
          </a:p>
          <a:p>
            <a:pPr algn="just"/>
            <a:r>
              <a:rPr lang="en-US" sz="1400" dirty="0">
                <a:latin typeface="+mj-lt"/>
              </a:rPr>
              <a:t>6. </a:t>
            </a:r>
            <a:r>
              <a:rPr lang="en-US" sz="1400" dirty="0" err="1">
                <a:latin typeface="+mj-lt"/>
              </a:rPr>
              <a:t>Serban</a:t>
            </a:r>
            <a:r>
              <a:rPr lang="en-US" sz="1400" dirty="0">
                <a:latin typeface="+mj-lt"/>
              </a:rPr>
              <a:t>, I. V., </a:t>
            </a:r>
            <a:r>
              <a:rPr lang="en-US" sz="1400" dirty="0" err="1">
                <a:latin typeface="+mj-lt"/>
              </a:rPr>
              <a:t>Sordoni</a:t>
            </a:r>
            <a:r>
              <a:rPr lang="en-US" sz="1400" dirty="0">
                <a:latin typeface="+mj-lt"/>
              </a:rPr>
              <a:t>, A., </a:t>
            </a:r>
            <a:r>
              <a:rPr lang="en-US" sz="1400" dirty="0" err="1">
                <a:latin typeface="+mj-lt"/>
              </a:rPr>
              <a:t>Bengio</a:t>
            </a:r>
            <a:r>
              <a:rPr lang="en-US" sz="1400" dirty="0">
                <a:latin typeface="+mj-lt"/>
              </a:rPr>
              <a:t>, Y., Courville, A., &amp; </a:t>
            </a:r>
            <a:r>
              <a:rPr lang="en-US" sz="1400" dirty="0" err="1">
                <a:latin typeface="+mj-lt"/>
              </a:rPr>
              <a:t>Pineau</a:t>
            </a:r>
            <a:r>
              <a:rPr lang="en-US" sz="1400" dirty="0">
                <a:latin typeface="+mj-lt"/>
              </a:rPr>
              <a:t>, J. , "Building end-to-end dialogue systems using generative hierarchical neural network models," Thirtieth AAAI Conference on Artificial Intelligence, 2016. </a:t>
            </a:r>
          </a:p>
        </p:txBody>
      </p:sp>
      <p:sp>
        <p:nvSpPr>
          <p:cNvPr id="5" name="Slide Number Placeholder 2">
            <a:extLst>
              <a:ext uri="{FF2B5EF4-FFF2-40B4-BE49-F238E27FC236}">
                <a16:creationId xmlns:a16="http://schemas.microsoft.com/office/drawing/2014/main" id="{9CD6651F-0176-437F-9C0D-23B258C4FD9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40</a:t>
            </a:fld>
            <a:endParaRPr lang="vi-VN" sz="1400" dirty="0">
              <a:latin typeface="+mj-lt"/>
            </a:endParaRPr>
          </a:p>
        </p:txBody>
      </p:sp>
    </p:spTree>
    <p:extLst>
      <p:ext uri="{BB962C8B-B14F-4D97-AF65-F5344CB8AC3E}">
        <p14:creationId xmlns:p14="http://schemas.microsoft.com/office/powerpoint/2010/main" val="1049603975"/>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C11667-F151-433D-B63A-B83D1C1281A3}"/>
              </a:ext>
            </a:extLst>
          </p:cNvPr>
          <p:cNvSpPr>
            <a:spLocks noGrp="1"/>
          </p:cNvSpPr>
          <p:nvPr>
            <p:ph type="body" sz="quarter" idx="10"/>
          </p:nvPr>
        </p:nvSpPr>
        <p:spPr/>
        <p:txBody>
          <a:bodyPr>
            <a:normAutofit fontScale="92500" lnSpcReduction="10000"/>
          </a:bodyPr>
          <a:lstStyle/>
          <a:p>
            <a:r>
              <a:rPr lang="en-US" dirty="0">
                <a:solidFill>
                  <a:schemeClr val="tx1"/>
                </a:solidFill>
              </a:rPr>
              <a:t>What is BLEU</a:t>
            </a:r>
          </a:p>
        </p:txBody>
      </p:sp>
      <p:sp>
        <p:nvSpPr>
          <p:cNvPr id="5" name="Slide Number Placeholder 2">
            <a:extLst>
              <a:ext uri="{FF2B5EF4-FFF2-40B4-BE49-F238E27FC236}">
                <a16:creationId xmlns:a16="http://schemas.microsoft.com/office/drawing/2014/main" id="{6692A161-1324-40E0-88C4-E393CC2132A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41</a:t>
            </a:fld>
            <a:endParaRPr lang="vi-VN" sz="1400" dirty="0">
              <a:latin typeface="+mj-lt"/>
            </a:endParaRPr>
          </a:p>
        </p:txBody>
      </p:sp>
      <p:sp>
        <p:nvSpPr>
          <p:cNvPr id="4" name="TextBox 3">
            <a:extLst>
              <a:ext uri="{FF2B5EF4-FFF2-40B4-BE49-F238E27FC236}">
                <a16:creationId xmlns:a16="http://schemas.microsoft.com/office/drawing/2014/main" id="{420FB75A-ED94-44DE-89EE-6DD625A53CA2}"/>
              </a:ext>
            </a:extLst>
          </p:cNvPr>
          <p:cNvSpPr txBox="1"/>
          <p:nvPr/>
        </p:nvSpPr>
        <p:spPr>
          <a:xfrm>
            <a:off x="3298830" y="1566624"/>
            <a:ext cx="902811" cy="369332"/>
          </a:xfrm>
          <a:prstGeom prst="rect">
            <a:avLst/>
          </a:prstGeom>
          <a:solidFill>
            <a:schemeClr val="accent1">
              <a:lumMod val="60000"/>
              <a:lumOff val="40000"/>
            </a:schemeClr>
          </a:solidFill>
        </p:spPr>
        <p:txBody>
          <a:bodyPr wrap="none" rtlCol="0">
            <a:spAutoFit/>
          </a:bodyPr>
          <a:lstStyle/>
          <a:p>
            <a:r>
              <a:rPr lang="en-US" dirty="0"/>
              <a:t>N-gram</a:t>
            </a:r>
          </a:p>
        </p:txBody>
      </p:sp>
      <p:sp>
        <p:nvSpPr>
          <p:cNvPr id="6" name="TextBox 5">
            <a:extLst>
              <a:ext uri="{FF2B5EF4-FFF2-40B4-BE49-F238E27FC236}">
                <a16:creationId xmlns:a16="http://schemas.microsoft.com/office/drawing/2014/main" id="{F685E916-B83E-41FF-8F89-6D8BE684E3F7}"/>
              </a:ext>
            </a:extLst>
          </p:cNvPr>
          <p:cNvSpPr txBox="1"/>
          <p:nvPr/>
        </p:nvSpPr>
        <p:spPr>
          <a:xfrm>
            <a:off x="1475656" y="1566624"/>
            <a:ext cx="787395" cy="369332"/>
          </a:xfrm>
          <a:prstGeom prst="rect">
            <a:avLst/>
          </a:prstGeom>
          <a:solidFill>
            <a:schemeClr val="accent2">
              <a:lumMod val="60000"/>
              <a:lumOff val="40000"/>
            </a:schemeClr>
          </a:solidFill>
        </p:spPr>
        <p:txBody>
          <a:bodyPr wrap="none" rtlCol="0">
            <a:spAutoFit/>
          </a:bodyPr>
          <a:lstStyle/>
          <a:p>
            <a:r>
              <a:rPr lang="en-US" dirty="0"/>
              <a:t>BLEU</a:t>
            </a:r>
          </a:p>
        </p:txBody>
      </p:sp>
      <p:sp>
        <p:nvSpPr>
          <p:cNvPr id="7" name="TextBox 6">
            <a:extLst>
              <a:ext uri="{FF2B5EF4-FFF2-40B4-BE49-F238E27FC236}">
                <a16:creationId xmlns:a16="http://schemas.microsoft.com/office/drawing/2014/main" id="{37B15A01-40AB-49F1-AC47-4575D29033B8}"/>
              </a:ext>
            </a:extLst>
          </p:cNvPr>
          <p:cNvSpPr txBox="1"/>
          <p:nvPr/>
        </p:nvSpPr>
        <p:spPr>
          <a:xfrm>
            <a:off x="4942360" y="1227924"/>
            <a:ext cx="1903085" cy="369332"/>
          </a:xfrm>
          <a:prstGeom prst="rect">
            <a:avLst/>
          </a:prstGeom>
          <a:solidFill>
            <a:schemeClr val="accent3">
              <a:lumMod val="60000"/>
              <a:lumOff val="40000"/>
            </a:schemeClr>
          </a:solidFill>
        </p:spPr>
        <p:txBody>
          <a:bodyPr wrap="none" rtlCol="0">
            <a:spAutoFit/>
          </a:bodyPr>
          <a:lstStyle/>
          <a:p>
            <a:r>
              <a:rPr lang="en-US" dirty="0" err="1"/>
              <a:t>Ouput</a:t>
            </a:r>
            <a:r>
              <a:rPr lang="en-US" dirty="0"/>
              <a:t> from model</a:t>
            </a:r>
          </a:p>
        </p:txBody>
      </p:sp>
      <p:sp>
        <p:nvSpPr>
          <p:cNvPr id="9" name="TextBox 8">
            <a:extLst>
              <a:ext uri="{FF2B5EF4-FFF2-40B4-BE49-F238E27FC236}">
                <a16:creationId xmlns:a16="http://schemas.microsoft.com/office/drawing/2014/main" id="{F937A505-2F08-4884-B752-25F5308201A8}"/>
              </a:ext>
            </a:extLst>
          </p:cNvPr>
          <p:cNvSpPr txBox="1"/>
          <p:nvPr/>
        </p:nvSpPr>
        <p:spPr>
          <a:xfrm>
            <a:off x="4942360" y="1877963"/>
            <a:ext cx="1903085" cy="369332"/>
          </a:xfrm>
          <a:prstGeom prst="rect">
            <a:avLst/>
          </a:prstGeom>
          <a:solidFill>
            <a:schemeClr val="accent3">
              <a:lumMod val="60000"/>
              <a:lumOff val="40000"/>
            </a:schemeClr>
          </a:solidFill>
          <a:ln>
            <a:solidFill>
              <a:schemeClr val="accent3">
                <a:lumMod val="60000"/>
                <a:lumOff val="40000"/>
              </a:schemeClr>
            </a:solidFill>
          </a:ln>
        </p:spPr>
        <p:txBody>
          <a:bodyPr wrap="square" rtlCol="0">
            <a:spAutoFit/>
          </a:bodyPr>
          <a:lstStyle/>
          <a:p>
            <a:r>
              <a:rPr lang="en-US" dirty="0"/>
              <a:t>Reference </a:t>
            </a:r>
            <a:r>
              <a:rPr lang="en-US" dirty="0" err="1"/>
              <a:t>Ouput</a:t>
            </a:r>
            <a:endParaRPr lang="en-US" dirty="0"/>
          </a:p>
        </p:txBody>
      </p:sp>
      <p:pic>
        <p:nvPicPr>
          <p:cNvPr id="10" name="Picture 9">
            <a:extLst>
              <a:ext uri="{FF2B5EF4-FFF2-40B4-BE49-F238E27FC236}">
                <a16:creationId xmlns:a16="http://schemas.microsoft.com/office/drawing/2014/main" id="{523F353E-40AA-4C29-B17A-F277731CF88C}"/>
              </a:ext>
            </a:extLst>
          </p:cNvPr>
          <p:cNvPicPr>
            <a:picLocks noChangeAspect="1"/>
          </p:cNvPicPr>
          <p:nvPr/>
        </p:nvPicPr>
        <p:blipFill>
          <a:blip r:embed="rId2"/>
          <a:stretch>
            <a:fillRect/>
          </a:stretch>
        </p:blipFill>
        <p:spPr>
          <a:xfrm>
            <a:off x="1115616" y="2803038"/>
            <a:ext cx="7236296" cy="1572232"/>
          </a:xfrm>
          <a:prstGeom prst="rect">
            <a:avLst/>
          </a:prstGeom>
        </p:spPr>
      </p:pic>
    </p:spTree>
    <p:extLst>
      <p:ext uri="{BB962C8B-B14F-4D97-AF65-F5344CB8AC3E}">
        <p14:creationId xmlns:p14="http://schemas.microsoft.com/office/powerpoint/2010/main" val="209907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C11667-F151-433D-B63A-B83D1C1281A3}"/>
              </a:ext>
            </a:extLst>
          </p:cNvPr>
          <p:cNvSpPr>
            <a:spLocks noGrp="1"/>
          </p:cNvSpPr>
          <p:nvPr>
            <p:ph type="body" sz="quarter" idx="10"/>
          </p:nvPr>
        </p:nvSpPr>
        <p:spPr/>
        <p:txBody>
          <a:bodyPr>
            <a:normAutofit fontScale="92500" lnSpcReduction="10000"/>
          </a:bodyPr>
          <a:lstStyle/>
          <a:p>
            <a:r>
              <a:rPr lang="en-US" dirty="0">
                <a:solidFill>
                  <a:schemeClr val="tx1"/>
                </a:solidFill>
              </a:rPr>
              <a:t>Cross Entropy</a:t>
            </a:r>
          </a:p>
        </p:txBody>
      </p:sp>
      <p:sp>
        <p:nvSpPr>
          <p:cNvPr id="5" name="Slide Number Placeholder 2">
            <a:extLst>
              <a:ext uri="{FF2B5EF4-FFF2-40B4-BE49-F238E27FC236}">
                <a16:creationId xmlns:a16="http://schemas.microsoft.com/office/drawing/2014/main" id="{6692A161-1324-40E0-88C4-E393CC2132A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42</a:t>
            </a:fld>
            <a:endParaRPr lang="vi-VN" sz="1400" dirty="0">
              <a:latin typeface="+mj-lt"/>
            </a:endParaRPr>
          </a:p>
        </p:txBody>
      </p:sp>
      <p:sp>
        <p:nvSpPr>
          <p:cNvPr id="3" name="TextBox 2">
            <a:extLst>
              <a:ext uri="{FF2B5EF4-FFF2-40B4-BE49-F238E27FC236}">
                <a16:creationId xmlns:a16="http://schemas.microsoft.com/office/drawing/2014/main" id="{DE6F48B0-03FE-4CD7-8827-EE0FF50151B9}"/>
              </a:ext>
            </a:extLst>
          </p:cNvPr>
          <p:cNvSpPr txBox="1"/>
          <p:nvPr/>
        </p:nvSpPr>
        <p:spPr>
          <a:xfrm>
            <a:off x="1547664" y="1381958"/>
            <a:ext cx="6624736" cy="369332"/>
          </a:xfrm>
          <a:prstGeom prst="rect">
            <a:avLst/>
          </a:prstGeom>
          <a:solidFill>
            <a:schemeClr val="accent3">
              <a:lumMod val="40000"/>
              <a:lumOff val="60000"/>
            </a:schemeClr>
          </a:solidFill>
          <a:ln>
            <a:solidFill>
              <a:schemeClr val="accent3">
                <a:lumMod val="60000"/>
                <a:lumOff val="40000"/>
              </a:schemeClr>
            </a:solidFill>
          </a:ln>
        </p:spPr>
        <p:txBody>
          <a:bodyPr wrap="square" rtlCol="0">
            <a:spAutoFit/>
          </a:bodyPr>
          <a:lstStyle/>
          <a:p>
            <a:r>
              <a:rPr lang="en-US" dirty="0"/>
              <a:t>Cross entropy calculate the difference of 2 probability distribution  </a:t>
            </a:r>
          </a:p>
        </p:txBody>
      </p:sp>
      <p:pic>
        <p:nvPicPr>
          <p:cNvPr id="20" name="Picture 19">
            <a:extLst>
              <a:ext uri="{FF2B5EF4-FFF2-40B4-BE49-F238E27FC236}">
                <a16:creationId xmlns:a16="http://schemas.microsoft.com/office/drawing/2014/main" id="{2647AAEE-453B-401F-9D08-0FDFBC99FD0D}"/>
              </a:ext>
            </a:extLst>
          </p:cNvPr>
          <p:cNvPicPr>
            <a:picLocks noChangeAspect="1"/>
          </p:cNvPicPr>
          <p:nvPr/>
        </p:nvPicPr>
        <p:blipFill>
          <a:blip r:embed="rId2"/>
          <a:stretch>
            <a:fillRect/>
          </a:stretch>
        </p:blipFill>
        <p:spPr>
          <a:xfrm>
            <a:off x="3131840" y="2477047"/>
            <a:ext cx="3096057" cy="724001"/>
          </a:xfrm>
          <a:prstGeom prst="rect">
            <a:avLst/>
          </a:prstGeom>
        </p:spPr>
      </p:pic>
      <p:pic>
        <p:nvPicPr>
          <p:cNvPr id="3073" name="DefaultOcx">
            <a:extLst>
              <a:ext uri="{FF2B5EF4-FFF2-40B4-BE49-F238E27FC236}">
                <a16:creationId xmlns:a16="http://schemas.microsoft.com/office/drawing/2014/main" id="{7100CCDB-C51E-482B-A377-E49BE53CCFA0}"/>
              </a:ext>
            </a:extLst>
          </p:cNvPr>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HTMLSelect1">
            <a:extLst>
              <a:ext uri="{FF2B5EF4-FFF2-40B4-BE49-F238E27FC236}">
                <a16:creationId xmlns:a16="http://schemas.microsoft.com/office/drawing/2014/main" id="{008910AE-F8B2-4717-A67F-055E27C82EC3}"/>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HTMLSelect2">
            <a:extLst>
              <a:ext uri="{FF2B5EF4-FFF2-40B4-BE49-F238E27FC236}">
                <a16:creationId xmlns:a16="http://schemas.microsoft.com/office/drawing/2014/main" id="{00F65A72-D51B-48D0-9022-E1D57ECE9477}"/>
              </a:ext>
            </a:extLst>
          </p:cNvPr>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HTMLSelect3">
            <a:extLst>
              <a:ext uri="{FF2B5EF4-FFF2-40B4-BE49-F238E27FC236}">
                <a16:creationId xmlns:a16="http://schemas.microsoft.com/office/drawing/2014/main" id="{04E5E35A-D2A8-4EB8-9C11-C8E2DED213E8}"/>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712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86870"/>
            <a:ext cx="9144000" cy="576064"/>
          </a:xfrm>
          <a:solidFill>
            <a:schemeClr val="bg2"/>
          </a:solidFill>
        </p:spPr>
        <p:txBody>
          <a:bodyPr>
            <a:normAutofit fontScale="92500" lnSpcReduction="10000"/>
          </a:bodyPr>
          <a:lstStyle/>
          <a:p>
            <a:r>
              <a:rPr lang="en-US" altLang="ko-KR" dirty="0" err="1">
                <a:solidFill>
                  <a:schemeClr val="tx1"/>
                </a:solidFill>
                <a:latin typeface="Times New Roman" panose="02020603050405020304" pitchFamily="18" charset="0"/>
                <a:cs typeface="Times New Roman" panose="02020603050405020304" pitchFamily="18" charset="0"/>
              </a:rPr>
              <a:t>Mở</a:t>
            </a:r>
            <a:r>
              <a:rPr lang="en-US" altLang="ko-KR" dirty="0">
                <a:solidFill>
                  <a:schemeClr val="tx1"/>
                </a:solidFill>
                <a:latin typeface="Times New Roman" panose="02020603050405020304" pitchFamily="18" charset="0"/>
                <a:cs typeface="Times New Roman" panose="02020603050405020304" pitchFamily="18" charset="0"/>
              </a:rPr>
              <a:t> </a:t>
            </a:r>
            <a:r>
              <a:rPr lang="en-US" altLang="ko-KR" dirty="0" err="1">
                <a:solidFill>
                  <a:schemeClr val="tx1"/>
                </a:solidFill>
                <a:latin typeface="Times New Roman" panose="02020603050405020304" pitchFamily="18" charset="0"/>
                <a:cs typeface="Times New Roman" panose="02020603050405020304" pitchFamily="18" charset="0"/>
              </a:rPr>
              <a:t>Đầu</a:t>
            </a: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7472" y="2671331"/>
            <a:ext cx="1295925" cy="830997"/>
          </a:xfrm>
          <a:prstGeom prst="rect">
            <a:avLst/>
          </a:prstGeom>
          <a:solidFill>
            <a:schemeClr val="bg2"/>
          </a:solidFill>
        </p:spPr>
        <p:txBody>
          <a:bodyPr wrap="square" rtlCol="0">
            <a:spAutoFit/>
          </a:bodyPr>
          <a:lstStyle/>
          <a:p>
            <a:pPr algn="ctr"/>
            <a:r>
              <a:rPr lang="en-US" altLang="ko-KR" sz="2400" b="1">
                <a:latin typeface="Times New Roman" panose="02020603050405020304" pitchFamily="18" charset="0"/>
                <a:cs typeface="Times New Roman" panose="02020603050405020304" pitchFamily="18" charset="0"/>
              </a:rPr>
              <a:t>Mục</a:t>
            </a:r>
          </a:p>
          <a:p>
            <a:pPr algn="ctr"/>
            <a:r>
              <a:rPr lang="en-US" altLang="ko-KR" sz="2400" b="1">
                <a:latin typeface="Times New Roman" panose="02020603050405020304" pitchFamily="18" charset="0"/>
                <a:cs typeface="Times New Roman" panose="02020603050405020304" pitchFamily="18" charset="0"/>
              </a:rPr>
              <a:t>tiêu</a:t>
            </a:r>
            <a:endParaRPr lang="ko-KR" altLang="en-US" sz="2400" b="1">
              <a:latin typeface="Times New Roman" panose="02020603050405020304" pitchFamily="18" charset="0"/>
              <a:cs typeface="Times New Roman" panose="02020603050405020304" pitchFamily="18" charset="0"/>
            </a:endParaRPr>
          </a:p>
        </p:txBody>
      </p:sp>
      <p:sp>
        <p:nvSpPr>
          <p:cNvPr id="8" name="Rectangle 7"/>
          <p:cNvSpPr/>
          <p:nvPr/>
        </p:nvSpPr>
        <p:spPr>
          <a:xfrm>
            <a:off x="1230614" y="1736830"/>
            <a:ext cx="36000" cy="27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FA553C8-2B76-41DF-AAE0-FF35CD898FFA}"/>
              </a:ext>
            </a:extLst>
          </p:cNvPr>
          <p:cNvSpPr txBox="1"/>
          <p:nvPr/>
        </p:nvSpPr>
        <p:spPr>
          <a:xfrm>
            <a:off x="1648682" y="1635646"/>
            <a:ext cx="6264704" cy="2308324"/>
          </a:xfrm>
          <a:prstGeom prst="rect">
            <a:avLst/>
          </a:prstGeom>
          <a:solidFill>
            <a:schemeClr val="bg2"/>
          </a:solidFill>
        </p:spPr>
        <p:txBody>
          <a:bodyPr wrap="square" rtlCol="0">
            <a:spAutoFit/>
          </a:bodyPr>
          <a:lstStyle/>
          <a:p>
            <a:pPr marL="342900" indent="-342900">
              <a:buFontTx/>
              <a:buChar char="-"/>
            </a:pPr>
            <a:r>
              <a:rPr lang="en-US" altLang="ko-KR" sz="2400" b="1" dirty="0" err="1">
                <a:latin typeface="Times New Roman" panose="02020603050405020304" pitchFamily="18" charset="0"/>
                <a:cs typeface="Times New Roman" panose="02020603050405020304" pitchFamily="18" charset="0"/>
              </a:rPr>
              <a:t>Nghiên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cứu</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mô</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hình</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sinh</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văn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bản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sử</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dụng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phương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pháp</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học</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tăng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cường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và</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tự</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phê</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bình</a:t>
            </a:r>
            <a:endParaRPr lang="en-US" altLang="ko-KR" sz="2400" b="1" dirty="0">
              <a:latin typeface="Times New Roman" panose="02020603050405020304" pitchFamily="18" charset="0"/>
              <a:cs typeface="Times New Roman" panose="02020603050405020304" pitchFamily="18" charset="0"/>
            </a:endParaRPr>
          </a:p>
          <a:p>
            <a:pPr marL="342900" indent="-342900">
              <a:buFontTx/>
              <a:buChar char="-"/>
            </a:pPr>
            <a:endParaRPr lang="en-US" altLang="ko-KR" sz="2400" b="1" dirty="0">
              <a:latin typeface="Times New Roman" panose="02020603050405020304" pitchFamily="18" charset="0"/>
              <a:cs typeface="Times New Roman" panose="02020603050405020304" pitchFamily="18" charset="0"/>
            </a:endParaRPr>
          </a:p>
          <a:p>
            <a:pPr marL="342900" indent="-342900">
              <a:buFontTx/>
              <a:buChar char="-"/>
            </a:pPr>
            <a:r>
              <a:rPr lang="en-US" altLang="ko-KR" sz="2400" b="1" dirty="0" err="1">
                <a:latin typeface="Times New Roman" panose="02020603050405020304" pitchFamily="18" charset="0"/>
                <a:cs typeface="Times New Roman" panose="02020603050405020304" pitchFamily="18" charset="0"/>
              </a:rPr>
              <a:t>Cài</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đặt</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thử</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nghiệm</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mô</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hình</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trên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tập</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dữ</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liệu</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tiếng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Việt</a:t>
            </a:r>
            <a:endParaRPr lang="ko-KR" altLang="en-US" sz="2400" b="1" dirty="0">
              <a:latin typeface="Times New Roman" panose="02020603050405020304" pitchFamily="18" charset="0"/>
              <a:cs typeface="Times New Roman" panose="02020603050405020304" pitchFamily="18" charset="0"/>
            </a:endParaRPr>
          </a:p>
        </p:txBody>
      </p:sp>
      <p:sp>
        <p:nvSpPr>
          <p:cNvPr id="11" name="Slide Number Placeholder 2">
            <a:extLst>
              <a:ext uri="{FF2B5EF4-FFF2-40B4-BE49-F238E27FC236}">
                <a16:creationId xmlns:a16="http://schemas.microsoft.com/office/drawing/2014/main" id="{71E3528F-D6A0-4D31-9577-D1B657DB83F7}"/>
              </a:ext>
            </a:extLst>
          </p:cNvPr>
          <p:cNvSpPr txBox="1">
            <a:spLocks/>
          </p:cNvSpPr>
          <p:nvPr/>
        </p:nvSpPr>
        <p:spPr>
          <a:xfrm>
            <a:off x="7674171" y="4650807"/>
            <a:ext cx="792088" cy="274637"/>
          </a:xfrm>
          <a:prstGeom prst="rect">
            <a:avLst/>
          </a:prstGeom>
          <a:solidFill>
            <a:schemeClr val="bg2"/>
          </a:solidFill>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5</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5690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13" grpId="0" animBg="1"/>
      <p:bldP spid="8"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86" y="153234"/>
            <a:ext cx="9144000" cy="576064"/>
          </a:xfrm>
        </p:spPr>
        <p:txBody>
          <a:bodyPr>
            <a:normAutofit fontScale="92500" lnSpcReduction="10000"/>
          </a:bodyPr>
          <a:lstStyle/>
          <a:p>
            <a:r>
              <a:rPr lang="en-US" altLang="ko-KR">
                <a:solidFill>
                  <a:schemeClr val="tx1"/>
                </a:solidFill>
              </a:rPr>
              <a:t>Mở Đầu</a:t>
            </a:r>
            <a:endParaRPr lang="ko-KR" altLang="en-US">
              <a:solidFill>
                <a:schemeClr val="tx1"/>
              </a:solidFill>
            </a:endParaRPr>
          </a:p>
        </p:txBody>
      </p:sp>
      <p:sp>
        <p:nvSpPr>
          <p:cNvPr id="13" name="TextBox 12"/>
          <p:cNvSpPr txBox="1"/>
          <p:nvPr/>
        </p:nvSpPr>
        <p:spPr>
          <a:xfrm>
            <a:off x="457648" y="2433603"/>
            <a:ext cx="1295925" cy="1200329"/>
          </a:xfrm>
          <a:prstGeom prst="rect">
            <a:avLst/>
          </a:prstGeom>
          <a:noFill/>
        </p:spPr>
        <p:txBody>
          <a:bodyPr wrap="square" rtlCol="0">
            <a:spAutoFit/>
          </a:bodyPr>
          <a:lstStyle/>
          <a:p>
            <a:pPr algn="ctr"/>
            <a:r>
              <a:rPr lang="en-US" altLang="ko-KR" sz="2400" dirty="0" err="1">
                <a:ln w="0"/>
                <a:effectLst>
                  <a:outerShdw blurRad="38100" dist="25400" dir="5400000" algn="ctr" rotWithShape="0">
                    <a:srgbClr val="6E747A">
                      <a:alpha val="43000"/>
                    </a:srgbClr>
                  </a:outerShdw>
                </a:effectLst>
                <a:latin typeface="+mj-lt"/>
                <a:cs typeface="Arial" pitchFamily="34" charset="0"/>
              </a:rPr>
              <a:t>Nghiên</a:t>
            </a:r>
            <a:r>
              <a:rPr lang="en-US" altLang="ko-KR" sz="2400" dirty="0">
                <a:ln w="0"/>
                <a:effectLst>
                  <a:outerShdw blurRad="38100" dist="25400" dir="5400000" algn="ctr" rotWithShape="0">
                    <a:srgbClr val="6E747A">
                      <a:alpha val="43000"/>
                    </a:srgbClr>
                  </a:outerShdw>
                </a:effectLst>
                <a:latin typeface="+mj-lt"/>
                <a:cs typeface="Arial" pitchFamily="34" charset="0"/>
              </a:rPr>
              <a:t> </a:t>
            </a:r>
            <a:r>
              <a:rPr lang="en-US" altLang="ko-KR" sz="2400" dirty="0" err="1">
                <a:ln w="0"/>
                <a:effectLst>
                  <a:outerShdw blurRad="38100" dist="25400" dir="5400000" algn="ctr" rotWithShape="0">
                    <a:srgbClr val="6E747A">
                      <a:alpha val="43000"/>
                    </a:srgbClr>
                  </a:outerShdw>
                </a:effectLst>
                <a:latin typeface="+mj-lt"/>
                <a:cs typeface="Arial" pitchFamily="34" charset="0"/>
              </a:rPr>
              <a:t>cứu</a:t>
            </a:r>
            <a:r>
              <a:rPr lang="en-US" altLang="ko-KR" sz="2400" dirty="0">
                <a:ln w="0"/>
                <a:effectLst>
                  <a:outerShdw blurRad="38100" dist="25400" dir="5400000" algn="ctr" rotWithShape="0">
                    <a:srgbClr val="6E747A">
                      <a:alpha val="43000"/>
                    </a:srgbClr>
                  </a:outerShdw>
                </a:effectLst>
                <a:latin typeface="+mj-lt"/>
                <a:cs typeface="Arial" pitchFamily="34" charset="0"/>
              </a:rPr>
              <a:t> </a:t>
            </a:r>
            <a:r>
              <a:rPr lang="en-US" altLang="ko-KR" sz="2400" dirty="0" err="1">
                <a:ln w="0"/>
                <a:effectLst>
                  <a:outerShdw blurRad="38100" dist="25400" dir="5400000" algn="ctr" rotWithShape="0">
                    <a:srgbClr val="6E747A">
                      <a:alpha val="43000"/>
                    </a:srgbClr>
                  </a:outerShdw>
                </a:effectLst>
                <a:latin typeface="+mj-lt"/>
                <a:cs typeface="Arial" pitchFamily="34" charset="0"/>
              </a:rPr>
              <a:t>liên</a:t>
            </a:r>
            <a:r>
              <a:rPr lang="en-US" altLang="ko-KR" sz="2400" dirty="0">
                <a:ln w="0"/>
                <a:effectLst>
                  <a:outerShdw blurRad="38100" dist="25400" dir="5400000" algn="ctr" rotWithShape="0">
                    <a:srgbClr val="6E747A">
                      <a:alpha val="43000"/>
                    </a:srgbClr>
                  </a:outerShdw>
                </a:effectLst>
                <a:latin typeface="+mj-lt"/>
                <a:cs typeface="Arial" pitchFamily="34" charset="0"/>
              </a:rPr>
              <a:t> </a:t>
            </a:r>
            <a:r>
              <a:rPr lang="en-US" altLang="ko-KR" sz="2400" dirty="0" err="1">
                <a:ln w="0"/>
                <a:effectLst>
                  <a:outerShdw blurRad="38100" dist="25400" dir="5400000" algn="ctr" rotWithShape="0">
                    <a:srgbClr val="6E747A">
                      <a:alpha val="43000"/>
                    </a:srgbClr>
                  </a:outerShdw>
                </a:effectLst>
                <a:latin typeface="+mj-lt"/>
                <a:cs typeface="Arial" pitchFamily="34" charset="0"/>
              </a:rPr>
              <a:t>quan</a:t>
            </a:r>
            <a:endParaRPr lang="ko-KR" altLang="en-US" sz="2400" dirty="0">
              <a:ln w="0"/>
              <a:effectLst>
                <a:outerShdw blurRad="38100" dist="25400" dir="5400000" algn="ctr" rotWithShape="0">
                  <a:srgbClr val="6E747A">
                    <a:alpha val="43000"/>
                  </a:srgbClr>
                </a:outerShdw>
              </a:effectLst>
              <a:latin typeface="+mj-lt"/>
              <a:cs typeface="Arial" pitchFamily="34"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0910" y="688149"/>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FC8FE689-4F20-44E0-B7F6-04C51B8B35FF}"/>
              </a:ext>
            </a:extLst>
          </p:cNvPr>
          <p:cNvSpPr/>
          <p:nvPr/>
        </p:nvSpPr>
        <p:spPr>
          <a:xfrm>
            <a:off x="2918978" y="1501846"/>
            <a:ext cx="1476168" cy="637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a:solidFill>
                  <a:schemeClr val="tx1"/>
                </a:solidFill>
                <a:latin typeface="+mj-lt"/>
                <a:cs typeface="Arial" pitchFamily="34" charset="0"/>
              </a:rPr>
              <a:t>Rennie 2016</a:t>
            </a:r>
          </a:p>
        </p:txBody>
      </p:sp>
      <p:sp>
        <p:nvSpPr>
          <p:cNvPr id="10" name="Rectangle 9">
            <a:extLst>
              <a:ext uri="{FF2B5EF4-FFF2-40B4-BE49-F238E27FC236}">
                <a16:creationId xmlns:a16="http://schemas.microsoft.com/office/drawing/2014/main" id="{3B0B294B-5A89-45A4-ACB1-55A083D92E7F}"/>
              </a:ext>
            </a:extLst>
          </p:cNvPr>
          <p:cNvSpPr/>
          <p:nvPr/>
        </p:nvSpPr>
        <p:spPr>
          <a:xfrm>
            <a:off x="2017761" y="1762665"/>
            <a:ext cx="36000" cy="270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n w="0"/>
              <a:solidFill>
                <a:schemeClr val="tx1"/>
              </a:solidFill>
              <a:effectLst>
                <a:outerShdw blurRad="38100" dist="25400" dir="5400000" algn="ctr" rotWithShape="0">
                  <a:srgbClr val="6E747A">
                    <a:alpha val="43000"/>
                  </a:srgbClr>
                </a:outerShdw>
              </a:effectLst>
              <a:latin typeface="+mj-lt"/>
            </a:endParaRPr>
          </a:p>
        </p:txBody>
      </p:sp>
      <p:sp>
        <p:nvSpPr>
          <p:cNvPr id="5" name="Rectangle 4">
            <a:extLst>
              <a:ext uri="{FF2B5EF4-FFF2-40B4-BE49-F238E27FC236}">
                <a16:creationId xmlns:a16="http://schemas.microsoft.com/office/drawing/2014/main" id="{80AD2FE4-276C-4EDA-AAB2-3377EF661D94}"/>
              </a:ext>
            </a:extLst>
          </p:cNvPr>
          <p:cNvSpPr/>
          <p:nvPr/>
        </p:nvSpPr>
        <p:spPr>
          <a:xfrm>
            <a:off x="5333682" y="1319754"/>
            <a:ext cx="2232268" cy="50061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Image Captioning</a:t>
            </a:r>
          </a:p>
        </p:txBody>
      </p:sp>
      <p:sp>
        <p:nvSpPr>
          <p:cNvPr id="12" name="Rectangle 11">
            <a:extLst>
              <a:ext uri="{FF2B5EF4-FFF2-40B4-BE49-F238E27FC236}">
                <a16:creationId xmlns:a16="http://schemas.microsoft.com/office/drawing/2014/main" id="{E96F7A6D-072A-44A3-9CDC-E019E034C0B9}"/>
              </a:ext>
            </a:extLst>
          </p:cNvPr>
          <p:cNvSpPr/>
          <p:nvPr/>
        </p:nvSpPr>
        <p:spPr>
          <a:xfrm>
            <a:off x="5333682" y="2100282"/>
            <a:ext cx="2232268" cy="8693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Self-critic for </a:t>
            </a:r>
          </a:p>
          <a:p>
            <a:pPr algn="ctr"/>
            <a:r>
              <a:rPr lang="en-US" dirty="0">
                <a:solidFill>
                  <a:schemeClr val="tx1"/>
                </a:solidFill>
                <a:latin typeface="+mj-lt"/>
              </a:rPr>
              <a:t>sequence training</a:t>
            </a:r>
          </a:p>
          <a:p>
            <a:pPr algn="ctr"/>
            <a:r>
              <a:rPr lang="en-US" dirty="0">
                <a:solidFill>
                  <a:schemeClr val="tx1"/>
                </a:solidFill>
                <a:latin typeface="+mj-lt"/>
              </a:rPr>
              <a:t>SCST</a:t>
            </a:r>
          </a:p>
        </p:txBody>
      </p:sp>
      <p:sp>
        <p:nvSpPr>
          <p:cNvPr id="14" name="Rectangle 13">
            <a:extLst>
              <a:ext uri="{FF2B5EF4-FFF2-40B4-BE49-F238E27FC236}">
                <a16:creationId xmlns:a16="http://schemas.microsoft.com/office/drawing/2014/main" id="{61F81667-018E-44BE-9DA1-732A42037CDC}"/>
              </a:ext>
            </a:extLst>
          </p:cNvPr>
          <p:cNvSpPr/>
          <p:nvPr/>
        </p:nvSpPr>
        <p:spPr>
          <a:xfrm>
            <a:off x="5333682" y="3223943"/>
            <a:ext cx="2232268" cy="3721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Seq2Seq</a:t>
            </a:r>
          </a:p>
        </p:txBody>
      </p:sp>
      <p:sp>
        <p:nvSpPr>
          <p:cNvPr id="15" name="Rectangle 14">
            <a:extLst>
              <a:ext uri="{FF2B5EF4-FFF2-40B4-BE49-F238E27FC236}">
                <a16:creationId xmlns:a16="http://schemas.microsoft.com/office/drawing/2014/main" id="{A854BD9F-4895-4FB6-9AFE-6E413B90DC4A}"/>
              </a:ext>
            </a:extLst>
          </p:cNvPr>
          <p:cNvSpPr/>
          <p:nvPr/>
        </p:nvSpPr>
        <p:spPr>
          <a:xfrm>
            <a:off x="5352707" y="3879954"/>
            <a:ext cx="2232268" cy="2949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LSTM</a:t>
            </a:r>
          </a:p>
        </p:txBody>
      </p:sp>
      <p:cxnSp>
        <p:nvCxnSpPr>
          <p:cNvPr id="9" name="Straight Connector 8">
            <a:extLst>
              <a:ext uri="{FF2B5EF4-FFF2-40B4-BE49-F238E27FC236}">
                <a16:creationId xmlns:a16="http://schemas.microsoft.com/office/drawing/2014/main" id="{DB518EE0-2C14-4281-BA1D-65B92702E4BA}"/>
              </a:ext>
            </a:extLst>
          </p:cNvPr>
          <p:cNvCxnSpPr>
            <a:cxnSpLocks/>
            <a:stCxn id="4" idx="6"/>
            <a:endCxn id="5" idx="1"/>
          </p:cNvCxnSpPr>
          <p:nvPr/>
        </p:nvCxnSpPr>
        <p:spPr>
          <a:xfrm flipV="1">
            <a:off x="4395146" y="1570062"/>
            <a:ext cx="938536" cy="250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0F98EF8-1CC9-48CB-A8BB-8923CAF9BA37}"/>
              </a:ext>
            </a:extLst>
          </p:cNvPr>
          <p:cNvCxnSpPr>
            <a:cxnSpLocks/>
            <a:stCxn id="4" idx="6"/>
            <a:endCxn id="12" idx="1"/>
          </p:cNvCxnSpPr>
          <p:nvPr/>
        </p:nvCxnSpPr>
        <p:spPr>
          <a:xfrm>
            <a:off x="4395146" y="1820370"/>
            <a:ext cx="938536" cy="714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22E7F45-1599-422D-93EC-4F4147BCC415}"/>
              </a:ext>
            </a:extLst>
          </p:cNvPr>
          <p:cNvCxnSpPr>
            <a:stCxn id="4" idx="6"/>
            <a:endCxn id="4" idx="6"/>
          </p:cNvCxnSpPr>
          <p:nvPr/>
        </p:nvCxnSpPr>
        <p:spPr>
          <a:xfrm>
            <a:off x="4395146" y="182037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295C38-54EE-446E-B02E-5246B97BC257}"/>
              </a:ext>
            </a:extLst>
          </p:cNvPr>
          <p:cNvCxnSpPr>
            <a:cxnSpLocks/>
            <a:stCxn id="4" idx="6"/>
            <a:endCxn id="14" idx="1"/>
          </p:cNvCxnSpPr>
          <p:nvPr/>
        </p:nvCxnSpPr>
        <p:spPr>
          <a:xfrm>
            <a:off x="4395146" y="1820370"/>
            <a:ext cx="938536" cy="1589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2592EBF-3ED0-4CD1-8668-F85402E055C4}"/>
              </a:ext>
            </a:extLst>
          </p:cNvPr>
          <p:cNvCxnSpPr>
            <a:cxnSpLocks/>
            <a:stCxn id="4" idx="6"/>
            <a:endCxn id="15" idx="1"/>
          </p:cNvCxnSpPr>
          <p:nvPr/>
        </p:nvCxnSpPr>
        <p:spPr>
          <a:xfrm>
            <a:off x="4395146" y="1820370"/>
            <a:ext cx="957561" cy="2207054"/>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7A9EB8E1-0BD7-4EE8-95E4-D3D5A6FB2623}"/>
              </a:ext>
            </a:extLst>
          </p:cNvPr>
          <p:cNvPicPr>
            <a:picLocks noChangeAspect="1"/>
          </p:cNvPicPr>
          <p:nvPr/>
        </p:nvPicPr>
        <p:blipFill>
          <a:blip r:embed="rId3"/>
          <a:stretch>
            <a:fillRect/>
          </a:stretch>
        </p:blipFill>
        <p:spPr>
          <a:xfrm>
            <a:off x="2492513" y="2986141"/>
            <a:ext cx="2276793" cy="1295581"/>
          </a:xfrm>
          <a:prstGeom prst="rect">
            <a:avLst/>
          </a:prstGeom>
        </p:spPr>
      </p:pic>
      <p:sp>
        <p:nvSpPr>
          <p:cNvPr id="18" name="Slide Number Placeholder 2">
            <a:extLst>
              <a:ext uri="{FF2B5EF4-FFF2-40B4-BE49-F238E27FC236}">
                <a16:creationId xmlns:a16="http://schemas.microsoft.com/office/drawing/2014/main" id="{7DAA2A90-26B2-48EB-843B-AD9D89FC380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6</a:t>
            </a:fld>
            <a:endParaRPr lang="vi-VN" sz="1400" dirty="0">
              <a:latin typeface="+mj-lt"/>
            </a:endParaRPr>
          </a:p>
        </p:txBody>
      </p:sp>
    </p:spTree>
    <p:extLst>
      <p:ext uri="{BB962C8B-B14F-4D97-AF65-F5344CB8AC3E}">
        <p14:creationId xmlns:p14="http://schemas.microsoft.com/office/powerpoint/2010/main" val="4074866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3" grpId="0"/>
      <p:bldP spid="4" grpId="0" animBg="1"/>
      <p:bldP spid="10" grpId="0" animBg="1"/>
      <p:bldP spid="5" grpId="0" animBg="1"/>
      <p:bldP spid="12"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79712" y="1995686"/>
            <a:ext cx="4896544" cy="576064"/>
          </a:xfrm>
        </p:spPr>
        <p:txBody>
          <a:bodyPr>
            <a:normAutofit fontScale="92500" lnSpcReduction="10000"/>
          </a:bodyPr>
          <a:lstStyle/>
          <a:p>
            <a:r>
              <a:rPr lang="en-US" altLang="ko-KR" b="1">
                <a:solidFill>
                  <a:schemeClr val="tx1"/>
                </a:solidFill>
              </a:rPr>
              <a:t>Nội Dung</a:t>
            </a:r>
            <a:endParaRPr lang="ko-KR" altLang="en-US" b="1">
              <a:solidFill>
                <a:schemeClr val="tx1"/>
              </a:solidFill>
            </a:endParaRPr>
          </a:p>
        </p:txBody>
      </p:sp>
      <p:sp>
        <p:nvSpPr>
          <p:cNvPr id="4" name="Slide Number Placeholder 2">
            <a:extLst>
              <a:ext uri="{FF2B5EF4-FFF2-40B4-BE49-F238E27FC236}">
                <a16:creationId xmlns:a16="http://schemas.microsoft.com/office/drawing/2014/main" id="{486A1AAB-88CA-4B09-876E-8C06A9794FCE}"/>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7</a:t>
            </a:fld>
            <a:endParaRPr lang="vi-VN" sz="1400" dirty="0">
              <a:latin typeface="+mj-lt"/>
            </a:endParaRPr>
          </a:p>
        </p:txBody>
      </p:sp>
    </p:spTree>
    <p:extLst>
      <p:ext uri="{BB962C8B-B14F-4D97-AF65-F5344CB8AC3E}">
        <p14:creationId xmlns:p14="http://schemas.microsoft.com/office/powerpoint/2010/main" val="390026094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Nội Dung</a:t>
            </a:r>
            <a:endParaRPr lang="ko-KR" altLang="en-US">
              <a:solidFill>
                <a:schemeClr val="tx1"/>
              </a:solidFill>
            </a:endParaRPr>
          </a:p>
        </p:txBody>
      </p:sp>
      <p:grpSp>
        <p:nvGrpSpPr>
          <p:cNvPr id="12" name="Group 11">
            <a:extLst>
              <a:ext uri="{FF2B5EF4-FFF2-40B4-BE49-F238E27FC236}">
                <a16:creationId xmlns:a16="http://schemas.microsoft.com/office/drawing/2014/main" id="{8FC2D318-2B8E-4167-BF8A-9FACCAA3EFEB}"/>
              </a:ext>
            </a:extLst>
          </p:cNvPr>
          <p:cNvGrpSpPr/>
          <p:nvPr/>
        </p:nvGrpSpPr>
        <p:grpSpPr>
          <a:xfrm>
            <a:off x="415675" y="1201832"/>
            <a:ext cx="3705951" cy="798743"/>
            <a:chOff x="683568" y="1978118"/>
            <a:chExt cx="3705951" cy="798743"/>
          </a:xfrm>
        </p:grpSpPr>
        <p:sp>
          <p:nvSpPr>
            <p:cNvPr id="20" name="Rectangle 19"/>
            <p:cNvSpPr/>
            <p:nvPr/>
          </p:nvSpPr>
          <p:spPr>
            <a:xfrm>
              <a:off x="683568" y="201382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30" name="TextBox 29"/>
            <p:cNvSpPr txBox="1"/>
            <p:nvPr/>
          </p:nvSpPr>
          <p:spPr>
            <a:xfrm>
              <a:off x="1503090" y="2002995"/>
              <a:ext cx="2371794" cy="400110"/>
            </a:xfrm>
            <a:prstGeom prst="rect">
              <a:avLst/>
            </a:prstGeom>
            <a:noFill/>
          </p:spPr>
          <p:txBody>
            <a:bodyPr wrap="square" rtlCol="0">
              <a:spAutoFit/>
            </a:bodyPr>
            <a:lstStyle/>
            <a:p>
              <a:pPr algn="r"/>
              <a:r>
                <a:rPr lang="en-US" altLang="ko-KR" sz="2000" b="1" dirty="0" err="1">
                  <a:latin typeface="+mj-lt"/>
                  <a:cs typeface="Arial" pitchFamily="34" charset="0"/>
                </a:rPr>
                <a:t>ChatBot</a:t>
              </a:r>
              <a:endParaRPr lang="ko-KR" altLang="en-US" sz="2000" b="1" dirty="0">
                <a:latin typeface="+mj-lt"/>
                <a:cs typeface="Arial" pitchFamily="34" charset="0"/>
              </a:endParaRPr>
            </a:p>
          </p:txBody>
        </p:sp>
        <p:sp>
          <p:nvSpPr>
            <p:cNvPr id="37" name="TextBox 36"/>
            <p:cNvSpPr txBox="1"/>
            <p:nvPr/>
          </p:nvSpPr>
          <p:spPr>
            <a:xfrm>
              <a:off x="786278" y="2407529"/>
              <a:ext cx="3399605" cy="369332"/>
            </a:xfrm>
            <a:prstGeom prst="rect">
              <a:avLst/>
            </a:prstGeom>
            <a:noFill/>
          </p:spPr>
          <p:txBody>
            <a:bodyPr wrap="square" rtlCol="0">
              <a:spAutoFit/>
            </a:bodyPr>
            <a:lstStyle/>
            <a:p>
              <a:pPr algn="r"/>
              <a:r>
                <a:rPr lang="en-US" altLang="ko-KR" dirty="0" err="1">
                  <a:latin typeface="+mj-lt"/>
                  <a:cs typeface="Arial" pitchFamily="34" charset="0"/>
                </a:rPr>
                <a:t>Giới</a:t>
              </a:r>
              <a:r>
                <a:rPr lang="en-US" altLang="ko-KR" dirty="0">
                  <a:latin typeface="+mj-lt"/>
                  <a:cs typeface="Arial" pitchFamily="34" charset="0"/>
                </a:rPr>
                <a:t> </a:t>
              </a:r>
              <a:r>
                <a:rPr lang="en-US" altLang="ko-KR" dirty="0" err="1">
                  <a:latin typeface="+mj-lt"/>
                  <a:cs typeface="Arial" pitchFamily="34" charset="0"/>
                </a:rPr>
                <a:t>thiệu</a:t>
              </a:r>
              <a:r>
                <a:rPr lang="en-US" altLang="ko-KR" dirty="0">
                  <a:latin typeface="+mj-lt"/>
                  <a:cs typeface="Arial" pitchFamily="34" charset="0"/>
                </a:rPr>
                <a:t> </a:t>
              </a:r>
              <a:r>
                <a:rPr lang="en-US" altLang="ko-KR" dirty="0" err="1">
                  <a:latin typeface="+mj-lt"/>
                  <a:cs typeface="Arial" pitchFamily="34" charset="0"/>
                </a:rPr>
                <a:t>tổng</a:t>
              </a:r>
              <a:r>
                <a:rPr lang="en-US" altLang="ko-KR" dirty="0">
                  <a:latin typeface="+mj-lt"/>
                  <a:cs typeface="Arial" pitchFamily="34" charset="0"/>
                </a:rPr>
                <a:t> </a:t>
              </a:r>
              <a:r>
                <a:rPr lang="en-US" altLang="ko-KR" dirty="0" err="1">
                  <a:latin typeface="+mj-lt"/>
                  <a:cs typeface="Arial" pitchFamily="34" charset="0"/>
                </a:rPr>
                <a:t>quan</a:t>
              </a:r>
              <a:r>
                <a:rPr lang="en-US" altLang="ko-KR" dirty="0">
                  <a:latin typeface="+mj-lt"/>
                  <a:cs typeface="Arial" pitchFamily="34" charset="0"/>
                </a:rPr>
                <a:t> </a:t>
              </a:r>
              <a:r>
                <a:rPr lang="en-US" altLang="ko-KR" dirty="0" err="1">
                  <a:latin typeface="+mj-lt"/>
                  <a:cs typeface="Arial" pitchFamily="34" charset="0"/>
                </a:rPr>
                <a:t>về</a:t>
              </a:r>
              <a:r>
                <a:rPr lang="en-US" altLang="ko-KR" dirty="0">
                  <a:latin typeface="+mj-lt"/>
                  <a:cs typeface="Arial" pitchFamily="34" charset="0"/>
                </a:rPr>
                <a:t> chatbot</a:t>
              </a:r>
              <a:endParaRPr lang="ko-KR" altLang="en-US" dirty="0">
                <a:latin typeface="+mj-lt"/>
                <a:cs typeface="Arial" pitchFamily="34" charset="0"/>
              </a:endParaRPr>
            </a:p>
          </p:txBody>
        </p:sp>
        <p:sp>
          <p:nvSpPr>
            <p:cNvPr id="42" name="Oval 41">
              <a:extLst>
                <a:ext uri="{FF2B5EF4-FFF2-40B4-BE49-F238E27FC236}">
                  <a16:creationId xmlns:a16="http://schemas.microsoft.com/office/drawing/2014/main" id="{7E81DB97-C385-42D8-9C98-1945FF1F2179}"/>
                </a:ext>
              </a:extLst>
            </p:cNvPr>
            <p:cNvSpPr/>
            <p:nvPr/>
          </p:nvSpPr>
          <p:spPr>
            <a:xfrm>
              <a:off x="3885442" y="2029450"/>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41" name="TextBox 40">
              <a:extLst>
                <a:ext uri="{FF2B5EF4-FFF2-40B4-BE49-F238E27FC236}">
                  <a16:creationId xmlns:a16="http://schemas.microsoft.com/office/drawing/2014/main" id="{F73DDA2F-2166-44C6-B4E9-44A3C1C0B6E7}"/>
                </a:ext>
              </a:extLst>
            </p:cNvPr>
            <p:cNvSpPr txBox="1"/>
            <p:nvPr/>
          </p:nvSpPr>
          <p:spPr>
            <a:xfrm>
              <a:off x="3845684" y="1978118"/>
              <a:ext cx="533522" cy="400110"/>
            </a:xfrm>
            <a:prstGeom prst="rect">
              <a:avLst/>
            </a:prstGeom>
            <a:noFill/>
          </p:spPr>
          <p:txBody>
            <a:bodyPr wrap="square" rtlCol="0">
              <a:spAutoFit/>
            </a:bodyPr>
            <a:lstStyle/>
            <a:p>
              <a:pPr algn="ctr"/>
              <a:r>
                <a:rPr lang="en-US" altLang="ko-KR" sz="2000" b="1" dirty="0">
                  <a:latin typeface="+mj-lt"/>
                  <a:cs typeface="Arial" pitchFamily="34" charset="0"/>
                </a:rPr>
                <a:t>01</a:t>
              </a:r>
              <a:endParaRPr lang="ko-KR" altLang="en-US" sz="2000" b="1" dirty="0">
                <a:latin typeface="+mj-lt"/>
                <a:cs typeface="Arial" pitchFamily="34" charset="0"/>
              </a:endParaRPr>
            </a:p>
          </p:txBody>
        </p:sp>
      </p:grpSp>
      <p:sp>
        <p:nvSpPr>
          <p:cNvPr id="44" name="Oval 43">
            <a:extLst>
              <a:ext uri="{FF2B5EF4-FFF2-40B4-BE49-F238E27FC236}">
                <a16:creationId xmlns:a16="http://schemas.microsoft.com/office/drawing/2014/main" id="{BB1E95EB-7461-47EA-A78E-7D05CF37FF5B}"/>
              </a:ext>
            </a:extLst>
          </p:cNvPr>
          <p:cNvSpPr/>
          <p:nvPr/>
        </p:nvSpPr>
        <p:spPr>
          <a:xfrm>
            <a:off x="4880389" y="2754304"/>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grpSp>
        <p:nvGrpSpPr>
          <p:cNvPr id="5" name="Group 4">
            <a:extLst>
              <a:ext uri="{FF2B5EF4-FFF2-40B4-BE49-F238E27FC236}">
                <a16:creationId xmlns:a16="http://schemas.microsoft.com/office/drawing/2014/main" id="{BFF29600-DEA6-42B7-880D-E0D95F747388}"/>
              </a:ext>
            </a:extLst>
          </p:cNvPr>
          <p:cNvGrpSpPr/>
          <p:nvPr/>
        </p:nvGrpSpPr>
        <p:grpSpPr>
          <a:xfrm>
            <a:off x="4146092" y="2166975"/>
            <a:ext cx="4242332" cy="795168"/>
            <a:chOff x="4844467" y="2706952"/>
            <a:chExt cx="4242332" cy="795168"/>
          </a:xfrm>
        </p:grpSpPr>
        <p:sp>
          <p:nvSpPr>
            <p:cNvPr id="25" name="Rectangle 24"/>
            <p:cNvSpPr/>
            <p:nvPr/>
          </p:nvSpPr>
          <p:spPr>
            <a:xfrm>
              <a:off x="4872859" y="2738677"/>
              <a:ext cx="421394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4" name="Group 3">
              <a:extLst>
                <a:ext uri="{FF2B5EF4-FFF2-40B4-BE49-F238E27FC236}">
                  <a16:creationId xmlns:a16="http://schemas.microsoft.com/office/drawing/2014/main" id="{31BF603F-DD5A-40C7-A5F9-3A1ECBD394AE}"/>
                </a:ext>
              </a:extLst>
            </p:cNvPr>
            <p:cNvGrpSpPr/>
            <p:nvPr/>
          </p:nvGrpSpPr>
          <p:grpSpPr>
            <a:xfrm>
              <a:off x="4844467" y="2706952"/>
              <a:ext cx="3944336" cy="795168"/>
              <a:chOff x="4844467" y="2706952"/>
              <a:chExt cx="3944336" cy="795168"/>
            </a:xfrm>
          </p:grpSpPr>
          <p:sp>
            <p:nvSpPr>
              <p:cNvPr id="28" name="TextBox 27"/>
              <p:cNvSpPr txBox="1"/>
              <p:nvPr/>
            </p:nvSpPr>
            <p:spPr>
              <a:xfrm>
                <a:off x="5337399" y="2718621"/>
                <a:ext cx="2691053" cy="400110"/>
              </a:xfrm>
              <a:prstGeom prst="rect">
                <a:avLst/>
              </a:prstGeom>
              <a:noFill/>
            </p:spPr>
            <p:txBody>
              <a:bodyPr wrap="square" rtlCol="0">
                <a:spAutoFit/>
              </a:bodyPr>
              <a:lstStyle/>
              <a:p>
                <a:r>
                  <a:rPr lang="vi-VN" altLang="ko-KR" sz="2000" b="1" dirty="0">
                    <a:latin typeface="+mj-lt"/>
                    <a:cs typeface="Arial" pitchFamily="34" charset="0"/>
                  </a:rPr>
                  <a:t>Cơ sở lý thuyết</a:t>
                </a:r>
                <a:endParaRPr lang="ko-KR" altLang="en-US" sz="2000" b="1" dirty="0">
                  <a:latin typeface="+mj-lt"/>
                  <a:cs typeface="Arial" pitchFamily="34" charset="0"/>
                </a:endParaRPr>
              </a:p>
            </p:txBody>
          </p:sp>
          <p:sp>
            <p:nvSpPr>
              <p:cNvPr id="35" name="TextBox 34"/>
              <p:cNvSpPr txBox="1"/>
              <p:nvPr/>
            </p:nvSpPr>
            <p:spPr>
              <a:xfrm>
                <a:off x="4874965" y="3132788"/>
                <a:ext cx="3913838" cy="369332"/>
              </a:xfrm>
              <a:prstGeom prst="rect">
                <a:avLst/>
              </a:prstGeom>
              <a:noFill/>
            </p:spPr>
            <p:txBody>
              <a:bodyPr wrap="square" rtlCol="0">
                <a:spAutoFit/>
              </a:bodyPr>
              <a:lstStyle/>
              <a:p>
                <a:r>
                  <a:rPr lang="vi-VN" altLang="ko-KR" dirty="0">
                    <a:latin typeface="+mj-lt"/>
                    <a:cs typeface="Arial" pitchFamily="34" charset="0"/>
                  </a:rPr>
                  <a:t>C</a:t>
                </a:r>
                <a:r>
                  <a:rPr lang="en-US" altLang="ko-KR" dirty="0">
                    <a:latin typeface="+mj-lt"/>
                    <a:cs typeface="Arial" pitchFamily="34" charset="0"/>
                  </a:rPr>
                  <a:t>ơ</a:t>
                </a:r>
                <a:r>
                  <a:rPr lang="vi-VN" altLang="ko-KR" dirty="0">
                    <a:latin typeface="+mj-lt"/>
                    <a:cs typeface="Arial" pitchFamily="34" charset="0"/>
                  </a:rPr>
                  <a:t> sở lý thuyết để xây dựng mô hình</a:t>
                </a:r>
                <a:endParaRPr lang="ko-KR" altLang="en-US" dirty="0">
                  <a:latin typeface="+mj-lt"/>
                  <a:cs typeface="Arial" pitchFamily="34" charset="0"/>
                </a:endParaRPr>
              </a:p>
            </p:txBody>
          </p:sp>
          <p:sp>
            <p:nvSpPr>
              <p:cNvPr id="43" name="TextBox 42">
                <a:extLst>
                  <a:ext uri="{FF2B5EF4-FFF2-40B4-BE49-F238E27FC236}">
                    <a16:creationId xmlns:a16="http://schemas.microsoft.com/office/drawing/2014/main" id="{25C186B1-AE23-4ED8-B6C5-7692BF8E95F6}"/>
                  </a:ext>
                </a:extLst>
              </p:cNvPr>
              <p:cNvSpPr txBox="1"/>
              <p:nvPr/>
            </p:nvSpPr>
            <p:spPr>
              <a:xfrm>
                <a:off x="4844467" y="2706952"/>
                <a:ext cx="533522" cy="400110"/>
              </a:xfrm>
              <a:prstGeom prst="rect">
                <a:avLst/>
              </a:prstGeom>
              <a:noFill/>
            </p:spPr>
            <p:txBody>
              <a:bodyPr wrap="square" rtlCol="0">
                <a:spAutoFit/>
              </a:bodyPr>
              <a:lstStyle/>
              <a:p>
                <a:pPr algn="ctr"/>
                <a:r>
                  <a:rPr lang="en-US" altLang="ko-KR" sz="2000" b="1" dirty="0">
                    <a:latin typeface="+mj-lt"/>
                    <a:cs typeface="Arial" pitchFamily="34" charset="0"/>
                  </a:rPr>
                  <a:t>02</a:t>
                </a:r>
                <a:endParaRPr lang="ko-KR" altLang="en-US" sz="2000" b="1" dirty="0">
                  <a:latin typeface="+mj-lt"/>
                  <a:cs typeface="Arial" pitchFamily="34" charset="0"/>
                </a:endParaRPr>
              </a:p>
            </p:txBody>
          </p:sp>
        </p:grpSp>
      </p:grpSp>
      <p:grpSp>
        <p:nvGrpSpPr>
          <p:cNvPr id="14" name="Group 13">
            <a:extLst>
              <a:ext uri="{FF2B5EF4-FFF2-40B4-BE49-F238E27FC236}">
                <a16:creationId xmlns:a16="http://schemas.microsoft.com/office/drawing/2014/main" id="{63D1768F-91FF-4108-825C-AE972637328B}"/>
              </a:ext>
            </a:extLst>
          </p:cNvPr>
          <p:cNvGrpSpPr/>
          <p:nvPr/>
        </p:nvGrpSpPr>
        <p:grpSpPr>
          <a:xfrm>
            <a:off x="317069" y="3133344"/>
            <a:ext cx="3817300" cy="1106306"/>
            <a:chOff x="572219" y="3426190"/>
            <a:chExt cx="3817300" cy="1106306"/>
          </a:xfrm>
        </p:grpSpPr>
        <p:sp>
          <p:nvSpPr>
            <p:cNvPr id="23" name="Rectangle 22"/>
            <p:cNvSpPr/>
            <p:nvPr/>
          </p:nvSpPr>
          <p:spPr>
            <a:xfrm>
              <a:off x="683568" y="349040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32" name="TextBox 31"/>
            <p:cNvSpPr txBox="1"/>
            <p:nvPr/>
          </p:nvSpPr>
          <p:spPr>
            <a:xfrm>
              <a:off x="689309" y="3450293"/>
              <a:ext cx="3277196" cy="400110"/>
            </a:xfrm>
            <a:prstGeom prst="rect">
              <a:avLst/>
            </a:prstGeom>
            <a:noFill/>
          </p:spPr>
          <p:txBody>
            <a:bodyPr wrap="square" rtlCol="0">
              <a:spAutoFit/>
            </a:bodyPr>
            <a:lstStyle/>
            <a:p>
              <a:r>
                <a:rPr lang="en-US" altLang="ko-KR" sz="2000" b="1" dirty="0">
                  <a:latin typeface="+mj-lt"/>
                  <a:cs typeface="Arial" pitchFamily="34" charset="0"/>
                </a:rPr>
                <a:t>Ph</a:t>
              </a:r>
              <a:r>
                <a:rPr lang="vi-VN" altLang="ko-KR" sz="2000" b="1" dirty="0">
                  <a:latin typeface="+mj-lt"/>
                  <a:cs typeface="Arial" pitchFamily="34" charset="0"/>
                </a:rPr>
                <a:t>ư</a:t>
              </a:r>
              <a:r>
                <a:rPr lang="en-US" altLang="ko-KR" sz="2000" b="1" dirty="0" err="1">
                  <a:latin typeface="+mj-lt"/>
                  <a:cs typeface="Arial" pitchFamily="34" charset="0"/>
                </a:rPr>
                <a:t>ơng</a:t>
              </a:r>
              <a:r>
                <a:rPr lang="en-US" altLang="ko-KR" sz="2000" b="1" dirty="0">
                  <a:latin typeface="+mj-lt"/>
                  <a:cs typeface="Arial" pitchFamily="34" charset="0"/>
                </a:rPr>
                <a:t> </a:t>
              </a:r>
              <a:r>
                <a:rPr lang="en-US" altLang="ko-KR" sz="2000" b="1" dirty="0" err="1">
                  <a:latin typeface="+mj-lt"/>
                  <a:cs typeface="Arial" pitchFamily="34" charset="0"/>
                </a:rPr>
                <a:t>pháp</a:t>
              </a:r>
              <a:r>
                <a:rPr lang="en-US" altLang="ko-KR" sz="2000" b="1" dirty="0">
                  <a:latin typeface="+mj-lt"/>
                  <a:cs typeface="Arial" pitchFamily="34" charset="0"/>
                </a:rPr>
                <a:t> </a:t>
              </a:r>
              <a:r>
                <a:rPr lang="en-US" altLang="ko-KR" sz="2000" b="1" dirty="0" err="1">
                  <a:latin typeface="+mj-lt"/>
                  <a:cs typeface="Arial" pitchFamily="34" charset="0"/>
                </a:rPr>
                <a:t>thực</a:t>
              </a:r>
              <a:r>
                <a:rPr lang="en-US" altLang="ko-KR" sz="2000" b="1" dirty="0">
                  <a:latin typeface="+mj-lt"/>
                  <a:cs typeface="Arial" pitchFamily="34" charset="0"/>
                </a:rPr>
                <a:t> </a:t>
              </a:r>
              <a:r>
                <a:rPr lang="en-US" altLang="ko-KR" sz="2000" b="1" dirty="0" err="1">
                  <a:latin typeface="+mj-lt"/>
                  <a:cs typeface="Arial" pitchFamily="34" charset="0"/>
                </a:rPr>
                <a:t>hiện</a:t>
              </a:r>
              <a:endParaRPr lang="ko-KR" altLang="en-US" sz="2000" b="1" dirty="0">
                <a:latin typeface="+mj-lt"/>
                <a:cs typeface="Arial" pitchFamily="34" charset="0"/>
              </a:endParaRPr>
            </a:p>
          </p:txBody>
        </p:sp>
        <p:sp>
          <p:nvSpPr>
            <p:cNvPr id="39" name="TextBox 38"/>
            <p:cNvSpPr txBox="1"/>
            <p:nvPr/>
          </p:nvSpPr>
          <p:spPr>
            <a:xfrm>
              <a:off x="572219" y="3886165"/>
              <a:ext cx="3502315" cy="646331"/>
            </a:xfrm>
            <a:prstGeom prst="rect">
              <a:avLst/>
            </a:prstGeom>
            <a:noFill/>
          </p:spPr>
          <p:txBody>
            <a:bodyPr wrap="square" rtlCol="0">
              <a:spAutoFit/>
            </a:bodyPr>
            <a:lstStyle/>
            <a:p>
              <a:pPr algn="ctr"/>
              <a:r>
                <a:rPr lang="en-US" altLang="ko-KR" dirty="0" err="1">
                  <a:latin typeface="+mj-lt"/>
                  <a:cs typeface="Arial" pitchFamily="34" charset="0"/>
                </a:rPr>
                <a:t>Các</a:t>
              </a:r>
              <a:r>
                <a:rPr lang="en-US" altLang="ko-KR" dirty="0">
                  <a:latin typeface="+mj-lt"/>
                  <a:cs typeface="Arial" pitchFamily="34" charset="0"/>
                </a:rPr>
                <a:t> </a:t>
              </a:r>
              <a:r>
                <a:rPr lang="en-US" altLang="ko-KR" dirty="0" err="1">
                  <a:latin typeface="+mj-lt"/>
                  <a:cs typeface="Arial" pitchFamily="34" charset="0"/>
                </a:rPr>
                <a:t>ph</a:t>
              </a:r>
              <a:r>
                <a:rPr lang="vi-VN" altLang="ko-KR" dirty="0">
                  <a:latin typeface="+mj-lt"/>
                  <a:cs typeface="Arial" pitchFamily="34" charset="0"/>
                </a:rPr>
                <a:t>ư</a:t>
              </a:r>
              <a:r>
                <a:rPr lang="en-US" altLang="ko-KR" dirty="0" err="1">
                  <a:latin typeface="+mj-lt"/>
                  <a:cs typeface="Arial" pitchFamily="34" charset="0"/>
                </a:rPr>
                <a:t>ơng</a:t>
              </a:r>
              <a:r>
                <a:rPr lang="en-US" altLang="ko-KR" dirty="0">
                  <a:latin typeface="+mj-lt"/>
                  <a:cs typeface="Arial" pitchFamily="34" charset="0"/>
                </a:rPr>
                <a:t> </a:t>
              </a:r>
              <a:r>
                <a:rPr lang="en-US" altLang="ko-KR" dirty="0" err="1">
                  <a:latin typeface="+mj-lt"/>
                  <a:cs typeface="Arial" pitchFamily="34" charset="0"/>
                </a:rPr>
                <a:t>pháp</a:t>
              </a:r>
              <a:r>
                <a:rPr lang="en-US" altLang="ko-KR" dirty="0">
                  <a:latin typeface="+mj-lt"/>
                  <a:cs typeface="Arial" pitchFamily="34" charset="0"/>
                </a:rPr>
                <a:t> đ</a:t>
              </a:r>
              <a:r>
                <a:rPr lang="vi-VN" altLang="ko-KR" dirty="0">
                  <a:latin typeface="+mj-lt"/>
                  <a:cs typeface="Arial" pitchFamily="34" charset="0"/>
                </a:rPr>
                <a:t>ư</a:t>
              </a:r>
              <a:r>
                <a:rPr lang="en-US" altLang="ko-KR" dirty="0" err="1">
                  <a:latin typeface="+mj-lt"/>
                  <a:cs typeface="Arial" pitchFamily="34" charset="0"/>
                </a:rPr>
                <a:t>ợc</a:t>
              </a:r>
              <a:r>
                <a:rPr lang="en-US" altLang="ko-KR" dirty="0">
                  <a:latin typeface="+mj-lt"/>
                  <a:cs typeface="Arial" pitchFamily="34" charset="0"/>
                </a:rPr>
                <a:t> </a:t>
              </a:r>
              <a:r>
                <a:rPr lang="en-US" altLang="ko-KR" dirty="0" err="1">
                  <a:latin typeface="+mj-lt"/>
                  <a:cs typeface="Arial" pitchFamily="34" charset="0"/>
                </a:rPr>
                <a:t>sử</a:t>
              </a:r>
              <a:r>
                <a:rPr lang="en-US" altLang="ko-KR" dirty="0">
                  <a:latin typeface="+mj-lt"/>
                  <a:cs typeface="Arial" pitchFamily="34" charset="0"/>
                </a:rPr>
                <a:t> </a:t>
              </a:r>
              <a:r>
                <a:rPr lang="en-US" altLang="ko-KR" dirty="0" err="1">
                  <a:latin typeface="+mj-lt"/>
                  <a:cs typeface="Arial" pitchFamily="34" charset="0"/>
                </a:rPr>
                <a:t>dụng</a:t>
              </a:r>
              <a:r>
                <a:rPr lang="en-US" altLang="ko-KR" dirty="0">
                  <a:latin typeface="+mj-lt"/>
                  <a:cs typeface="Arial" pitchFamily="34" charset="0"/>
                </a:rPr>
                <a:t> </a:t>
              </a:r>
              <a:r>
                <a:rPr lang="vi-VN" altLang="ko-KR" dirty="0">
                  <a:latin typeface="+mj-lt"/>
                  <a:cs typeface="Arial" pitchFamily="34" charset="0"/>
                </a:rPr>
                <a:t>khi </a:t>
              </a:r>
              <a:r>
                <a:rPr lang="en-US" altLang="ko-KR" dirty="0" err="1">
                  <a:latin typeface="+mj-lt"/>
                  <a:cs typeface="Arial" pitchFamily="34" charset="0"/>
                </a:rPr>
                <a:t>xây</a:t>
              </a:r>
              <a:r>
                <a:rPr lang="en-US" altLang="ko-KR" dirty="0">
                  <a:latin typeface="+mj-lt"/>
                  <a:cs typeface="Arial" pitchFamily="34" charset="0"/>
                </a:rPr>
                <a:t> </a:t>
              </a:r>
              <a:r>
                <a:rPr lang="en-US" altLang="ko-KR" dirty="0" err="1">
                  <a:latin typeface="+mj-lt"/>
                  <a:cs typeface="Arial" pitchFamily="34" charset="0"/>
                </a:rPr>
                <a:t>dựng</a:t>
              </a:r>
              <a:r>
                <a:rPr lang="en-US" altLang="ko-KR" dirty="0">
                  <a:latin typeface="+mj-lt"/>
                  <a:cs typeface="Arial" pitchFamily="34" charset="0"/>
                </a:rPr>
                <a:t> </a:t>
              </a:r>
              <a:r>
                <a:rPr lang="en-US" altLang="ko-KR" dirty="0" err="1">
                  <a:latin typeface="+mj-lt"/>
                  <a:cs typeface="Arial" pitchFamily="34" charset="0"/>
                </a:rPr>
                <a:t>mô</a:t>
              </a:r>
              <a:r>
                <a:rPr lang="en-US" altLang="ko-KR" dirty="0">
                  <a:latin typeface="+mj-lt"/>
                  <a:cs typeface="Arial" pitchFamily="34" charset="0"/>
                </a:rPr>
                <a:t> </a:t>
              </a:r>
              <a:r>
                <a:rPr lang="en-US" altLang="ko-KR" dirty="0" err="1">
                  <a:latin typeface="+mj-lt"/>
                  <a:cs typeface="Arial" pitchFamily="34" charset="0"/>
                </a:rPr>
                <a:t>hình</a:t>
              </a:r>
              <a:endParaRPr lang="ko-KR" altLang="en-US" dirty="0">
                <a:latin typeface="+mj-lt"/>
                <a:cs typeface="Arial" pitchFamily="34" charset="0"/>
              </a:endParaRPr>
            </a:p>
          </p:txBody>
        </p:sp>
        <p:sp>
          <p:nvSpPr>
            <p:cNvPr id="46" name="Oval 45">
              <a:extLst>
                <a:ext uri="{FF2B5EF4-FFF2-40B4-BE49-F238E27FC236}">
                  <a16:creationId xmlns:a16="http://schemas.microsoft.com/office/drawing/2014/main" id="{438D81AB-3F13-4854-964B-F6FFB97E00E0}"/>
                </a:ext>
              </a:extLst>
            </p:cNvPr>
            <p:cNvSpPr/>
            <p:nvPr/>
          </p:nvSpPr>
          <p:spPr>
            <a:xfrm>
              <a:off x="3881397" y="3497298"/>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45" name="TextBox 44">
              <a:extLst>
                <a:ext uri="{FF2B5EF4-FFF2-40B4-BE49-F238E27FC236}">
                  <a16:creationId xmlns:a16="http://schemas.microsoft.com/office/drawing/2014/main" id="{28518081-749A-4AC4-92CE-5FD8594D8265}"/>
                </a:ext>
              </a:extLst>
            </p:cNvPr>
            <p:cNvSpPr txBox="1"/>
            <p:nvPr/>
          </p:nvSpPr>
          <p:spPr>
            <a:xfrm>
              <a:off x="3843254" y="3426190"/>
              <a:ext cx="533522" cy="400110"/>
            </a:xfrm>
            <a:prstGeom prst="rect">
              <a:avLst/>
            </a:prstGeom>
            <a:noFill/>
          </p:spPr>
          <p:txBody>
            <a:bodyPr wrap="square" rtlCol="0">
              <a:spAutoFit/>
            </a:bodyPr>
            <a:lstStyle/>
            <a:p>
              <a:pPr algn="ctr"/>
              <a:r>
                <a:rPr lang="en-US" altLang="ko-KR" sz="2000" b="1">
                  <a:latin typeface="+mj-lt"/>
                  <a:cs typeface="Arial" pitchFamily="34" charset="0"/>
                </a:rPr>
                <a:t>03</a:t>
              </a:r>
              <a:endParaRPr lang="ko-KR" altLang="en-US" sz="2000" b="1">
                <a:latin typeface="+mj-lt"/>
                <a:cs typeface="Arial" pitchFamily="34" charset="0"/>
              </a:endParaRPr>
            </a:p>
          </p:txBody>
        </p:sp>
      </p:grpSp>
      <p:cxnSp>
        <p:nvCxnSpPr>
          <p:cNvPr id="16" name="Straight Connector 15">
            <a:extLst>
              <a:ext uri="{FF2B5EF4-FFF2-40B4-BE49-F238E27FC236}">
                <a16:creationId xmlns:a16="http://schemas.microsoft.com/office/drawing/2014/main" id="{237722B5-FACB-4520-8322-92FEA59E213A}"/>
              </a:ext>
            </a:extLst>
          </p:cNvPr>
          <p:cNvCxnSpPr/>
          <p:nvPr/>
        </p:nvCxnSpPr>
        <p:spPr>
          <a:xfrm>
            <a:off x="3527884" y="699542"/>
            <a:ext cx="2088232" cy="0"/>
          </a:xfrm>
          <a:prstGeom prst="line">
            <a:avLst/>
          </a:prstGeom>
          <a:ln w="38100"/>
        </p:spPr>
        <p:style>
          <a:lnRef idx="1">
            <a:schemeClr val="dk1"/>
          </a:lnRef>
          <a:fillRef idx="0">
            <a:schemeClr val="dk1"/>
          </a:fillRef>
          <a:effectRef idx="0">
            <a:schemeClr val="dk1"/>
          </a:effectRef>
          <a:fontRef idx="minor">
            <a:schemeClr val="tx1"/>
          </a:fontRef>
        </p:style>
      </p:cxnSp>
      <p:sp>
        <p:nvSpPr>
          <p:cNvPr id="24" name="Slide Number Placeholder 2">
            <a:extLst>
              <a:ext uri="{FF2B5EF4-FFF2-40B4-BE49-F238E27FC236}">
                <a16:creationId xmlns:a16="http://schemas.microsoft.com/office/drawing/2014/main" id="{AA1668D7-B12C-44B5-8D14-C9D5385EFAD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8</a:t>
            </a:fld>
            <a:endParaRPr lang="vi-VN" sz="1400" dirty="0">
              <a:latin typeface="+mj-lt"/>
            </a:endParaRPr>
          </a:p>
        </p:txBody>
      </p:sp>
    </p:spTree>
    <p:extLst>
      <p:ext uri="{BB962C8B-B14F-4D97-AF65-F5344CB8AC3E}">
        <p14:creationId xmlns:p14="http://schemas.microsoft.com/office/powerpoint/2010/main" val="8626567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606" y="117960"/>
            <a:ext cx="9144000" cy="576064"/>
          </a:xfrm>
        </p:spPr>
        <p:txBody>
          <a:bodyPr>
            <a:normAutofit fontScale="92500" lnSpcReduction="10000"/>
          </a:bodyPr>
          <a:lstStyle/>
          <a:p>
            <a:r>
              <a:rPr lang="en-US" altLang="ko-KR"/>
              <a:t>ChatBot</a:t>
            </a:r>
            <a:endParaRPr lang="ko-KR" altLang="en-US"/>
          </a:p>
        </p:txBody>
      </p:sp>
      <p:sp>
        <p:nvSpPr>
          <p:cNvPr id="3" name="Text Placeholder 2"/>
          <p:cNvSpPr>
            <a:spLocks noGrp="1"/>
          </p:cNvSpPr>
          <p:nvPr>
            <p:ph type="body" sz="quarter" idx="11"/>
          </p:nvPr>
        </p:nvSpPr>
        <p:spPr>
          <a:xfrm>
            <a:off x="-6606" y="694024"/>
            <a:ext cx="9144000" cy="288032"/>
          </a:xfrm>
        </p:spPr>
        <p:txBody>
          <a:bodyPr>
            <a:normAutofit fontScale="92500" lnSpcReduction="20000"/>
          </a:bodyPr>
          <a:lstStyle/>
          <a:p>
            <a:pPr lvl="0"/>
            <a:r>
              <a:rPr lang="en-US" altLang="ko-KR" sz="1600" dirty="0">
                <a:latin typeface="+mj-lt"/>
              </a:rPr>
              <a:t>Chatbot </a:t>
            </a:r>
            <a:r>
              <a:rPr lang="en-US" altLang="ko-KR" sz="1600" dirty="0" err="1">
                <a:latin typeface="+mj-lt"/>
              </a:rPr>
              <a:t>là</a:t>
            </a:r>
            <a:r>
              <a:rPr lang="en-US" altLang="ko-KR" sz="1600" dirty="0">
                <a:latin typeface="+mj-lt"/>
              </a:rPr>
              <a:t> </a:t>
            </a:r>
            <a:r>
              <a:rPr lang="en-US" altLang="ko-KR" sz="1600" dirty="0" err="1">
                <a:latin typeface="+mj-lt"/>
              </a:rPr>
              <a:t>gì</a:t>
            </a:r>
            <a:r>
              <a:rPr lang="en-US" altLang="ko-KR" sz="1600" dirty="0">
                <a:latin typeface="+mj-lt"/>
              </a:rPr>
              <a:t>?</a:t>
            </a:r>
          </a:p>
        </p:txBody>
      </p:sp>
      <p:sp>
        <p:nvSpPr>
          <p:cNvPr id="16" name="TextBox 15">
            <a:extLst>
              <a:ext uri="{FF2B5EF4-FFF2-40B4-BE49-F238E27FC236}">
                <a16:creationId xmlns:a16="http://schemas.microsoft.com/office/drawing/2014/main" id="{7DA1FE37-FF6A-4510-B880-77D7A4080930}"/>
              </a:ext>
            </a:extLst>
          </p:cNvPr>
          <p:cNvSpPr txBox="1"/>
          <p:nvPr/>
        </p:nvSpPr>
        <p:spPr>
          <a:xfrm>
            <a:off x="5077269" y="4221844"/>
            <a:ext cx="2143654" cy="369332"/>
          </a:xfrm>
          <a:prstGeom prst="rect">
            <a:avLst/>
          </a:prstGeom>
          <a:noFill/>
        </p:spPr>
        <p:txBody>
          <a:bodyPr wrap="square" rtlCol="0">
            <a:spAutoFit/>
          </a:bodyPr>
          <a:lstStyle/>
          <a:p>
            <a:r>
              <a:rPr lang="en-US" dirty="0">
                <a:latin typeface="+mj-lt"/>
              </a:rPr>
              <a:t>--- Wikipedia ---</a:t>
            </a:r>
            <a:endParaRPr lang="vi-VN" dirty="0">
              <a:latin typeface="+mj-lt"/>
            </a:endParaRPr>
          </a:p>
        </p:txBody>
      </p:sp>
      <p:grpSp>
        <p:nvGrpSpPr>
          <p:cNvPr id="40" name="Group 39">
            <a:extLst>
              <a:ext uri="{FF2B5EF4-FFF2-40B4-BE49-F238E27FC236}">
                <a16:creationId xmlns:a16="http://schemas.microsoft.com/office/drawing/2014/main" id="{AAACDC39-36C7-4363-90BF-95F1877C0196}"/>
              </a:ext>
            </a:extLst>
          </p:cNvPr>
          <p:cNvGrpSpPr/>
          <p:nvPr/>
        </p:nvGrpSpPr>
        <p:grpSpPr>
          <a:xfrm>
            <a:off x="725375" y="1558120"/>
            <a:ext cx="7680038" cy="2257111"/>
            <a:chOff x="-1380" y="1732972"/>
            <a:chExt cx="7680038" cy="2257111"/>
          </a:xfrm>
        </p:grpSpPr>
        <p:cxnSp>
          <p:nvCxnSpPr>
            <p:cNvPr id="10" name="Straight Connector 9">
              <a:extLst>
                <a:ext uri="{FF2B5EF4-FFF2-40B4-BE49-F238E27FC236}">
                  <a16:creationId xmlns:a16="http://schemas.microsoft.com/office/drawing/2014/main" id="{6E36905D-D787-4B6A-B4B5-B4462B0B92B9}"/>
                </a:ext>
              </a:extLst>
            </p:cNvPr>
            <p:cNvCxnSpPr/>
            <p:nvPr/>
          </p:nvCxnSpPr>
          <p:spPr>
            <a:xfrm>
              <a:off x="5717522" y="1880745"/>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B04422F-64A3-4D32-A997-560AD26C7713}"/>
                </a:ext>
              </a:extLst>
            </p:cNvPr>
            <p:cNvSpPr/>
            <p:nvPr/>
          </p:nvSpPr>
          <p:spPr>
            <a:xfrm>
              <a:off x="1954507" y="1732972"/>
              <a:ext cx="1384334" cy="646331"/>
            </a:xfrm>
            <a:prstGeom prst="rect">
              <a:avLst/>
            </a:prstGeom>
            <a:solidFill>
              <a:schemeClr val="accent1">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Computer </a:t>
              </a:r>
            </a:p>
            <a:p>
              <a:pPr algn="ctr"/>
              <a:r>
                <a:rPr lang="en-US" dirty="0">
                  <a:latin typeface="+mj-lt"/>
                  <a:cs typeface="Times New Roman" panose="02020603050405020304" pitchFamily="18" charset="0"/>
                </a:rPr>
                <a:t>program</a:t>
              </a:r>
            </a:p>
          </p:txBody>
        </p:sp>
        <p:sp>
          <p:nvSpPr>
            <p:cNvPr id="19" name="Rectangle 18">
              <a:extLst>
                <a:ext uri="{FF2B5EF4-FFF2-40B4-BE49-F238E27FC236}">
                  <a16:creationId xmlns:a16="http://schemas.microsoft.com/office/drawing/2014/main" id="{664B9E4E-EEFD-4361-9096-1716936F663A}"/>
                </a:ext>
              </a:extLst>
            </p:cNvPr>
            <p:cNvSpPr/>
            <p:nvPr/>
          </p:nvSpPr>
          <p:spPr>
            <a:xfrm>
              <a:off x="1954507" y="3300852"/>
              <a:ext cx="1384335" cy="689231"/>
            </a:xfrm>
            <a:prstGeom prst="rect">
              <a:avLst/>
            </a:prstGeom>
            <a:solidFill>
              <a:schemeClr val="accent1">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rPr>
                <a:t>Artificial </a:t>
              </a:r>
            </a:p>
            <a:p>
              <a:pPr algn="ctr"/>
              <a:r>
                <a:rPr lang="en-US" dirty="0">
                  <a:latin typeface="+mj-lt"/>
                </a:rPr>
                <a:t>intelligence</a:t>
              </a:r>
              <a:endParaRPr lang="en-US" dirty="0">
                <a:latin typeface="+mj-lt"/>
                <a:cs typeface="Times New Roman" panose="02020603050405020304" pitchFamily="18" charset="0"/>
              </a:endParaRPr>
            </a:p>
          </p:txBody>
        </p:sp>
        <p:sp>
          <p:nvSpPr>
            <p:cNvPr id="6" name="Oval 5">
              <a:extLst>
                <a:ext uri="{FF2B5EF4-FFF2-40B4-BE49-F238E27FC236}">
                  <a16:creationId xmlns:a16="http://schemas.microsoft.com/office/drawing/2014/main" id="{818CCE33-0BD1-4554-B585-624D45CF7AE1}"/>
                </a:ext>
              </a:extLst>
            </p:cNvPr>
            <p:cNvSpPr/>
            <p:nvPr/>
          </p:nvSpPr>
          <p:spPr>
            <a:xfrm>
              <a:off x="-1380" y="2459245"/>
              <a:ext cx="1425476" cy="713256"/>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latin typeface="+mj-lt"/>
                </a:rPr>
                <a:t>Chatbot</a:t>
              </a:r>
            </a:p>
          </p:txBody>
        </p:sp>
        <p:sp>
          <p:nvSpPr>
            <p:cNvPr id="21" name="TextBox 20">
              <a:extLst>
                <a:ext uri="{FF2B5EF4-FFF2-40B4-BE49-F238E27FC236}">
                  <a16:creationId xmlns:a16="http://schemas.microsoft.com/office/drawing/2014/main" id="{8005E7D3-44D4-4CA4-9AFE-6BBA1849F131}"/>
                </a:ext>
              </a:extLst>
            </p:cNvPr>
            <p:cNvSpPr txBox="1"/>
            <p:nvPr/>
          </p:nvSpPr>
          <p:spPr>
            <a:xfrm>
              <a:off x="1221199" y="2388949"/>
              <a:ext cx="865733" cy="830997"/>
            </a:xfrm>
            <a:prstGeom prst="rect">
              <a:avLst/>
            </a:prstGeom>
            <a:noFill/>
          </p:spPr>
          <p:txBody>
            <a:bodyPr wrap="square" rtlCol="0">
              <a:spAutoFit/>
            </a:bodyPr>
            <a:lstStyle/>
            <a:p>
              <a:pPr algn="ctr"/>
              <a:r>
                <a:rPr lang="en-US" altLang="ko-KR" sz="4800" b="1" dirty="0">
                  <a:latin typeface="+mj-lt"/>
                </a:rPr>
                <a:t>=</a:t>
              </a:r>
            </a:p>
          </p:txBody>
        </p:sp>
        <p:sp>
          <p:nvSpPr>
            <p:cNvPr id="25" name="TextBox 24">
              <a:extLst>
                <a:ext uri="{FF2B5EF4-FFF2-40B4-BE49-F238E27FC236}">
                  <a16:creationId xmlns:a16="http://schemas.microsoft.com/office/drawing/2014/main" id="{00CBD425-B939-40C0-AA8B-3ED9E7BCBE58}"/>
                </a:ext>
              </a:extLst>
            </p:cNvPr>
            <p:cNvSpPr txBox="1"/>
            <p:nvPr/>
          </p:nvSpPr>
          <p:spPr>
            <a:xfrm>
              <a:off x="3942031" y="2353548"/>
              <a:ext cx="865733" cy="830997"/>
            </a:xfrm>
            <a:prstGeom prst="rect">
              <a:avLst/>
            </a:prstGeom>
            <a:noFill/>
          </p:spPr>
          <p:txBody>
            <a:bodyPr wrap="square" rtlCol="0">
              <a:spAutoFit/>
            </a:bodyPr>
            <a:lstStyle/>
            <a:p>
              <a:pPr algn="ctr"/>
              <a:r>
                <a:rPr lang="en-US" altLang="ko-KR" sz="4800" b="1" dirty="0">
                  <a:latin typeface="+mj-lt"/>
                </a:rPr>
                <a:t>+</a:t>
              </a:r>
            </a:p>
          </p:txBody>
        </p:sp>
        <p:sp>
          <p:nvSpPr>
            <p:cNvPr id="26" name="Rectangle 25">
              <a:extLst>
                <a:ext uri="{FF2B5EF4-FFF2-40B4-BE49-F238E27FC236}">
                  <a16:creationId xmlns:a16="http://schemas.microsoft.com/office/drawing/2014/main" id="{2F8E4EB9-3B71-44AC-9AC7-AD01DE754F8B}"/>
                </a:ext>
              </a:extLst>
            </p:cNvPr>
            <p:cNvSpPr/>
            <p:nvPr/>
          </p:nvSpPr>
          <p:spPr>
            <a:xfrm>
              <a:off x="4642825" y="2496148"/>
              <a:ext cx="1506271" cy="646331"/>
            </a:xfrm>
            <a:prstGeom prst="rect">
              <a:avLst/>
            </a:prstGeom>
            <a:solidFill>
              <a:schemeClr val="accent1">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Conduct</a:t>
              </a:r>
            </a:p>
            <a:p>
              <a:pPr algn="ctr"/>
              <a:r>
                <a:rPr lang="en-US" dirty="0">
                  <a:latin typeface="+mj-lt"/>
                  <a:cs typeface="Times New Roman" panose="02020603050405020304" pitchFamily="18" charset="0"/>
                </a:rPr>
                <a:t>Conversation</a:t>
              </a:r>
            </a:p>
          </p:txBody>
        </p:sp>
        <p:sp>
          <p:nvSpPr>
            <p:cNvPr id="27" name="TextBox 26">
              <a:extLst>
                <a:ext uri="{FF2B5EF4-FFF2-40B4-BE49-F238E27FC236}">
                  <a16:creationId xmlns:a16="http://schemas.microsoft.com/office/drawing/2014/main" id="{E0F62C0C-7AC5-4913-BD41-B99D0C068B0B}"/>
                </a:ext>
              </a:extLst>
            </p:cNvPr>
            <p:cNvSpPr txBox="1"/>
            <p:nvPr/>
          </p:nvSpPr>
          <p:spPr>
            <a:xfrm>
              <a:off x="6550711" y="2353548"/>
              <a:ext cx="112108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ko-KR" dirty="0">
                  <a:latin typeface="+mj-lt"/>
                </a:rPr>
                <a:t>Audio</a:t>
              </a:r>
            </a:p>
          </p:txBody>
        </p:sp>
        <p:sp>
          <p:nvSpPr>
            <p:cNvPr id="28" name="TextBox 27">
              <a:extLst>
                <a:ext uri="{FF2B5EF4-FFF2-40B4-BE49-F238E27FC236}">
                  <a16:creationId xmlns:a16="http://schemas.microsoft.com/office/drawing/2014/main" id="{ED1F1695-AB95-4E82-BC36-CC3273838B65}"/>
                </a:ext>
              </a:extLst>
            </p:cNvPr>
            <p:cNvSpPr txBox="1"/>
            <p:nvPr/>
          </p:nvSpPr>
          <p:spPr>
            <a:xfrm>
              <a:off x="6557571" y="2902571"/>
              <a:ext cx="112108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ko-KR" dirty="0">
                  <a:latin typeface="+mj-lt"/>
                </a:rPr>
                <a:t>Text</a:t>
              </a:r>
            </a:p>
          </p:txBody>
        </p:sp>
        <p:cxnSp>
          <p:nvCxnSpPr>
            <p:cNvPr id="30" name="Straight Connector 29">
              <a:extLst>
                <a:ext uri="{FF2B5EF4-FFF2-40B4-BE49-F238E27FC236}">
                  <a16:creationId xmlns:a16="http://schemas.microsoft.com/office/drawing/2014/main" id="{AA0E536F-6B5A-4F69-AF65-CC0E130F164A}"/>
                </a:ext>
              </a:extLst>
            </p:cNvPr>
            <p:cNvCxnSpPr>
              <a:stCxn id="26" idx="3"/>
              <a:endCxn id="27" idx="1"/>
            </p:cNvCxnSpPr>
            <p:nvPr/>
          </p:nvCxnSpPr>
          <p:spPr>
            <a:xfrm flipV="1">
              <a:off x="6149096" y="2538214"/>
              <a:ext cx="401615" cy="2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1C96857-9A16-4681-9716-1938659A575C}"/>
                </a:ext>
              </a:extLst>
            </p:cNvPr>
            <p:cNvCxnSpPr>
              <a:stCxn id="26" idx="3"/>
              <a:endCxn id="28" idx="1"/>
            </p:cNvCxnSpPr>
            <p:nvPr/>
          </p:nvCxnSpPr>
          <p:spPr>
            <a:xfrm>
              <a:off x="6149096" y="2819314"/>
              <a:ext cx="408475" cy="267923"/>
            </a:xfrm>
            <a:prstGeom prst="line">
              <a:avLst/>
            </a:prstGeom>
          </p:spPr>
          <p:style>
            <a:lnRef idx="1">
              <a:schemeClr val="accent1"/>
            </a:lnRef>
            <a:fillRef idx="0">
              <a:schemeClr val="accent1"/>
            </a:fillRef>
            <a:effectRef idx="0">
              <a:schemeClr val="accent1"/>
            </a:effectRef>
            <a:fontRef idx="minor">
              <a:schemeClr val="tx1"/>
            </a:fontRef>
          </p:style>
        </p:cxnSp>
        <p:sp>
          <p:nvSpPr>
            <p:cNvPr id="33" name="Flowchart: Decision 32">
              <a:extLst>
                <a:ext uri="{FF2B5EF4-FFF2-40B4-BE49-F238E27FC236}">
                  <a16:creationId xmlns:a16="http://schemas.microsoft.com/office/drawing/2014/main" id="{5D3D151D-2941-4187-AFCC-AC84F12A014F}"/>
                </a:ext>
              </a:extLst>
            </p:cNvPr>
            <p:cNvSpPr/>
            <p:nvPr/>
          </p:nvSpPr>
          <p:spPr>
            <a:xfrm>
              <a:off x="3003213" y="2457288"/>
              <a:ext cx="1114192" cy="715213"/>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400" b="1" dirty="0">
                  <a:latin typeface="+mj-lt"/>
                </a:rPr>
                <a:t>OR</a:t>
              </a:r>
            </a:p>
          </p:txBody>
        </p:sp>
        <p:cxnSp>
          <p:nvCxnSpPr>
            <p:cNvPr id="35" name="Straight Connector 34">
              <a:extLst>
                <a:ext uri="{FF2B5EF4-FFF2-40B4-BE49-F238E27FC236}">
                  <a16:creationId xmlns:a16="http://schemas.microsoft.com/office/drawing/2014/main" id="{66328DE9-B8BF-4996-AAAE-54FDB33886FF}"/>
                </a:ext>
              </a:extLst>
            </p:cNvPr>
            <p:cNvCxnSpPr>
              <a:stCxn id="5" idx="3"/>
              <a:endCxn id="33" idx="0"/>
            </p:cNvCxnSpPr>
            <p:nvPr/>
          </p:nvCxnSpPr>
          <p:spPr>
            <a:xfrm>
              <a:off x="3338841" y="2056138"/>
              <a:ext cx="221468" cy="401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20E8BCB-F89F-42BD-9804-4AD43C1C8C44}"/>
                </a:ext>
              </a:extLst>
            </p:cNvPr>
            <p:cNvCxnSpPr>
              <a:stCxn id="19" idx="3"/>
              <a:endCxn id="33" idx="2"/>
            </p:cNvCxnSpPr>
            <p:nvPr/>
          </p:nvCxnSpPr>
          <p:spPr>
            <a:xfrm flipV="1">
              <a:off x="3338842" y="3172501"/>
              <a:ext cx="221467" cy="472967"/>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Slide Number Placeholder 2">
            <a:extLst>
              <a:ext uri="{FF2B5EF4-FFF2-40B4-BE49-F238E27FC236}">
                <a16:creationId xmlns:a16="http://schemas.microsoft.com/office/drawing/2014/main" id="{047BC937-A868-4327-867B-5F210B97488E}"/>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9</a:t>
            </a:fld>
            <a:endParaRPr lang="vi-VN" sz="1400" dirty="0">
              <a:latin typeface="+mj-lt"/>
            </a:endParaRPr>
          </a:p>
        </p:txBody>
      </p:sp>
    </p:spTree>
    <p:extLst>
      <p:ext uri="{BB962C8B-B14F-4D97-AF65-F5344CB8AC3E}">
        <p14:creationId xmlns:p14="http://schemas.microsoft.com/office/powerpoint/2010/main" val="2644606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16"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Custom 2">
      <a:majorFont>
        <a:latin typeface="Times New Roman"/>
        <a:ea typeface=""/>
        <a:cs typeface=""/>
      </a:majorFont>
      <a:minorFont>
        <a:latin typeface="Times New Roman"/>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B9723EF-E238-4573-A5CE-4938F1716EF8}">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6168</TotalTime>
  <Words>2529</Words>
  <Application>Microsoft Office PowerPoint</Application>
  <PresentationFormat>On-screen Show (16:9)</PresentationFormat>
  <Paragraphs>463</Paragraphs>
  <Slides>42</Slides>
  <Notes>33</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Cambria Math</vt:lpstr>
      <vt:lpstr>Georgia</vt:lpstr>
      <vt:lpstr>Times New Roman</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Vĩ Kudo</cp:lastModifiedBy>
  <cp:revision>1446</cp:revision>
  <dcterms:created xsi:type="dcterms:W3CDTF">2016-12-05T23:26:54Z</dcterms:created>
  <dcterms:modified xsi:type="dcterms:W3CDTF">2019-05-21T08:48:35Z</dcterms:modified>
</cp:coreProperties>
</file>