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1"/>
  </p:notesMasterIdLst>
  <p:handoutMasterIdLst>
    <p:handoutMasterId r:id="rId42"/>
  </p:handoutMasterIdLst>
  <p:sldIdLst>
    <p:sldId id="256" r:id="rId2"/>
    <p:sldId id="261" r:id="rId3"/>
    <p:sldId id="264" r:id="rId4"/>
    <p:sldId id="323" r:id="rId5"/>
    <p:sldId id="325" r:id="rId6"/>
    <p:sldId id="331" r:id="rId7"/>
    <p:sldId id="324" r:id="rId8"/>
    <p:sldId id="298" r:id="rId9"/>
    <p:sldId id="273" r:id="rId10"/>
    <p:sldId id="268" r:id="rId11"/>
    <p:sldId id="270" r:id="rId12"/>
    <p:sldId id="299" r:id="rId13"/>
    <p:sldId id="300" r:id="rId14"/>
    <p:sldId id="302" r:id="rId15"/>
    <p:sldId id="303" r:id="rId16"/>
    <p:sldId id="304" r:id="rId17"/>
    <p:sldId id="305" r:id="rId18"/>
    <p:sldId id="306" r:id="rId19"/>
    <p:sldId id="330" r:id="rId20"/>
    <p:sldId id="322" r:id="rId21"/>
    <p:sldId id="307" r:id="rId22"/>
    <p:sldId id="333" r:id="rId23"/>
    <p:sldId id="332" r:id="rId24"/>
    <p:sldId id="334" r:id="rId25"/>
    <p:sldId id="316" r:id="rId26"/>
    <p:sldId id="317" r:id="rId27"/>
    <p:sldId id="318" r:id="rId28"/>
    <p:sldId id="319" r:id="rId29"/>
    <p:sldId id="320" r:id="rId30"/>
    <p:sldId id="335" r:id="rId31"/>
    <p:sldId id="312" r:id="rId32"/>
    <p:sldId id="336" r:id="rId33"/>
    <p:sldId id="311" r:id="rId34"/>
    <p:sldId id="310" r:id="rId35"/>
    <p:sldId id="313" r:id="rId36"/>
    <p:sldId id="321" r:id="rId37"/>
    <p:sldId id="314" r:id="rId38"/>
    <p:sldId id="328" r:id="rId39"/>
    <p:sldId id="262" r:id="rId4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31"/>
            <p14:sldId id="324"/>
            <p14:sldId id="298"/>
            <p14:sldId id="273"/>
            <p14:sldId id="268"/>
            <p14:sldId id="270"/>
            <p14:sldId id="299"/>
            <p14:sldId id="300"/>
            <p14:sldId id="302"/>
            <p14:sldId id="303"/>
            <p14:sldId id="304"/>
            <p14:sldId id="305"/>
            <p14:sldId id="306"/>
            <p14:sldId id="330"/>
            <p14:sldId id="322"/>
            <p14:sldId id="307"/>
            <p14:sldId id="333"/>
            <p14:sldId id="332"/>
            <p14:sldId id="334"/>
            <p14:sldId id="316"/>
            <p14:sldId id="317"/>
            <p14:sldId id="318"/>
            <p14:sldId id="319"/>
            <p14:sldId id="320"/>
            <p14:sldId id="335"/>
            <p14:sldId id="312"/>
            <p14:sldId id="336"/>
            <p14:sldId id="311"/>
            <p14:sldId id="310"/>
            <p14:sldId id="313"/>
            <p14:sldId id="321"/>
            <p14:sldId id="314"/>
            <p14:sldId id="328"/>
            <p14:sldId id="262"/>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4799" autoAdjust="0"/>
  </p:normalViewPr>
  <p:slideViewPr>
    <p:cSldViewPr>
      <p:cViewPr varScale="1">
        <p:scale>
          <a:sx n="82" d="100"/>
          <a:sy n="82" d="100"/>
        </p:scale>
        <p:origin x="1104" y="7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14/05/2019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14/05/2019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Tx/>
              <a:buChar char="-"/>
            </a:pPr>
            <a:r>
              <a:rPr lang="en-US" dirty="0"/>
              <a:t>Đ</a:t>
            </a:r>
            <a:r>
              <a:rPr lang="vi-VN" dirty="0"/>
              <a:t>ư</a:t>
            </a:r>
            <a:r>
              <a:rPr lang="en-US" dirty="0" err="1"/>
              <a:t>ợc</a:t>
            </a:r>
            <a:r>
              <a:rPr lang="en-US" dirty="0"/>
              <a:t> </a:t>
            </a:r>
            <a:r>
              <a:rPr lang="en-US" dirty="0" err="1"/>
              <a:t>giới</a:t>
            </a:r>
            <a:r>
              <a:rPr lang="en-US" dirty="0"/>
              <a:t> </a:t>
            </a:r>
            <a:r>
              <a:rPr lang="en-US" dirty="0" err="1"/>
              <a:t>thiệu</a:t>
            </a:r>
            <a:r>
              <a:rPr lang="en-US" dirty="0"/>
              <a:t> </a:t>
            </a:r>
            <a:r>
              <a:rPr lang="en-US" dirty="0" err="1"/>
              <a:t>lần</a:t>
            </a:r>
            <a:r>
              <a:rPr lang="en-US" dirty="0"/>
              <a:t> </a:t>
            </a:r>
            <a:r>
              <a:rPr lang="en-US" dirty="0" err="1"/>
              <a:t>đầu</a:t>
            </a:r>
            <a:r>
              <a:rPr lang="en-US" dirty="0"/>
              <a:t> </a:t>
            </a:r>
            <a:r>
              <a:rPr lang="en-US" dirty="0" err="1"/>
              <a:t>vào</a:t>
            </a:r>
            <a:r>
              <a:rPr lang="en-US" dirty="0"/>
              <a:t> </a:t>
            </a:r>
            <a:r>
              <a:rPr lang="en-US" dirty="0" err="1"/>
              <a:t>năm</a:t>
            </a:r>
            <a:r>
              <a:rPr lang="en-US" dirty="0"/>
              <a:t> 1997</a:t>
            </a:r>
          </a:p>
          <a:p>
            <a:pPr marL="171450" indent="-171450" algn="just">
              <a:buFontTx/>
              <a:buChar char="-"/>
            </a:pPr>
            <a:r>
              <a:rPr lang="en-US" dirty="0" err="1"/>
              <a:t>Để</a:t>
            </a:r>
            <a:r>
              <a:rPr lang="en-US" dirty="0"/>
              <a:t> </a:t>
            </a:r>
            <a:r>
              <a:rPr lang="en-US" dirty="0" err="1"/>
              <a:t>làm</a:t>
            </a:r>
            <a:r>
              <a:rPr lang="en-US" dirty="0"/>
              <a:t> đ</a:t>
            </a:r>
            <a:r>
              <a:rPr lang="vi-VN" dirty="0"/>
              <a:t>ư</a:t>
            </a:r>
            <a:r>
              <a:rPr lang="en-US" dirty="0" err="1"/>
              <a:t>ợc</a:t>
            </a:r>
            <a:r>
              <a:rPr lang="en-US" dirty="0"/>
              <a:t> </a:t>
            </a:r>
            <a:r>
              <a:rPr lang="en-US" dirty="0" err="1"/>
              <a:t>điều</a:t>
            </a:r>
            <a:r>
              <a:rPr lang="en-US" dirty="0"/>
              <a:t> </a:t>
            </a:r>
            <a:r>
              <a:rPr lang="en-US" dirty="0" err="1"/>
              <a:t>này</a:t>
            </a:r>
            <a:r>
              <a:rPr lang="en-US" dirty="0"/>
              <a:t> </a:t>
            </a:r>
            <a:r>
              <a:rPr lang="en-US" dirty="0" err="1"/>
              <a:t>thì</a:t>
            </a:r>
            <a:r>
              <a:rPr lang="en-US" dirty="0"/>
              <a:t> </a:t>
            </a:r>
            <a:r>
              <a:rPr lang="en-US" dirty="0" err="1"/>
              <a:t>mạng</a:t>
            </a:r>
            <a:r>
              <a:rPr lang="en-US" dirty="0"/>
              <a:t> LSTM </a:t>
            </a:r>
            <a:r>
              <a:rPr lang="en-US" dirty="0" err="1"/>
              <a:t>thay</a:t>
            </a:r>
            <a:r>
              <a:rPr lang="en-US" dirty="0"/>
              <a:t> </a:t>
            </a:r>
            <a:r>
              <a:rPr lang="en-US" dirty="0" err="1"/>
              <a:t>vì</a:t>
            </a:r>
            <a:r>
              <a:rPr lang="en-US" dirty="0"/>
              <a:t> </a:t>
            </a:r>
            <a:r>
              <a:rPr lang="en-US" dirty="0" err="1"/>
              <a:t>chỉ</a:t>
            </a:r>
            <a:r>
              <a:rPr lang="en-US" dirty="0"/>
              <a:t> </a:t>
            </a:r>
            <a:r>
              <a:rPr lang="en-US" dirty="0" err="1"/>
              <a:t>có</a:t>
            </a:r>
            <a:r>
              <a:rPr lang="en-US" dirty="0"/>
              <a:t> 1 tanh layer </a:t>
            </a:r>
            <a:r>
              <a:rPr lang="en-US" dirty="0" err="1"/>
              <a:t>nh</a:t>
            </a:r>
            <a:r>
              <a:rPr lang="vi-VN" dirty="0"/>
              <a:t>ư</a:t>
            </a:r>
            <a:r>
              <a:rPr lang="en-US" dirty="0"/>
              <a:t> </a:t>
            </a:r>
            <a:r>
              <a:rPr lang="en-US" dirty="0" err="1"/>
              <a:t>mạng</a:t>
            </a:r>
            <a:r>
              <a:rPr lang="en-US" dirty="0"/>
              <a:t> </a:t>
            </a:r>
            <a:r>
              <a:rPr lang="en-US" dirty="0" err="1"/>
              <a:t>cấu</a:t>
            </a:r>
            <a:r>
              <a:rPr lang="en-US" dirty="0"/>
              <a:t> </a:t>
            </a:r>
            <a:r>
              <a:rPr lang="en-US" dirty="0" err="1"/>
              <a:t>trúc</a:t>
            </a:r>
            <a:r>
              <a:rPr lang="en-US" dirty="0"/>
              <a:t> </a:t>
            </a:r>
            <a:r>
              <a:rPr lang="en-US" dirty="0" err="1"/>
              <a:t>của</a:t>
            </a:r>
            <a:r>
              <a:rPr lang="en-US" dirty="0"/>
              <a:t> RNN </a:t>
            </a:r>
            <a:r>
              <a:rPr lang="en-US" dirty="0" err="1"/>
              <a:t>chuẩn</a:t>
            </a:r>
            <a:r>
              <a:rPr lang="en-US" dirty="0"/>
              <a:t>, </a:t>
            </a:r>
            <a:r>
              <a:rPr lang="en-US" dirty="0" err="1"/>
              <a:t>chúng</a:t>
            </a:r>
            <a:r>
              <a:rPr lang="en-US" dirty="0"/>
              <a:t> </a:t>
            </a:r>
            <a:r>
              <a:rPr lang="en-US" dirty="0" err="1"/>
              <a:t>có</a:t>
            </a:r>
            <a:r>
              <a:rPr lang="en-US" dirty="0"/>
              <a:t> </a:t>
            </a:r>
            <a:r>
              <a:rPr lang="en-US" dirty="0" err="1"/>
              <a:t>tận</a:t>
            </a:r>
            <a:r>
              <a:rPr lang="en-US" dirty="0"/>
              <a:t> 4 layer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nhau</a:t>
            </a:r>
            <a:r>
              <a:rPr lang="en-US" dirty="0"/>
              <a:t>.</a:t>
            </a:r>
          </a:p>
          <a:p>
            <a:pPr marL="171450" indent="-171450" algn="just">
              <a:buFontTx/>
              <a:buChar char="-"/>
            </a:pPr>
            <a:r>
              <a:rPr lang="en-US" dirty="0"/>
              <a:t>4 layer </a:t>
            </a:r>
            <a:r>
              <a:rPr lang="en-US" dirty="0" err="1"/>
              <a:t>gồm</a:t>
            </a:r>
            <a:r>
              <a:rPr lang="en-US" dirty="0"/>
              <a:t> 3 sigmoid layer </a:t>
            </a:r>
            <a:r>
              <a:rPr lang="en-US" dirty="0" err="1"/>
              <a:t>và</a:t>
            </a:r>
            <a:r>
              <a:rPr lang="en-US" dirty="0"/>
              <a:t> 1 tanh layer, </a:t>
            </a:r>
            <a:r>
              <a:rPr lang="en-US" dirty="0" err="1"/>
              <a:t>ngoài</a:t>
            </a:r>
            <a:r>
              <a:rPr lang="en-US" dirty="0"/>
              <a:t> ra </a:t>
            </a:r>
            <a:r>
              <a:rPr lang="en-US" dirty="0" err="1"/>
              <a:t>chúng</a:t>
            </a:r>
            <a:r>
              <a:rPr lang="en-US" dirty="0"/>
              <a:t> </a:t>
            </a:r>
            <a:r>
              <a:rPr lang="en-US" dirty="0" err="1"/>
              <a:t>còn</a:t>
            </a:r>
            <a:r>
              <a:rPr lang="en-US" dirty="0"/>
              <a:t> </a:t>
            </a:r>
            <a:r>
              <a:rPr lang="en-US" dirty="0" err="1"/>
              <a:t>có</a:t>
            </a:r>
            <a:r>
              <a:rPr lang="en-US" dirty="0"/>
              <a:t> 3 gate </a:t>
            </a:r>
            <a:r>
              <a:rPr lang="en-US" dirty="0" err="1"/>
              <a:t>là</a:t>
            </a:r>
            <a:r>
              <a:rPr lang="en-US" dirty="0"/>
              <a:t> forget gate, input gate </a:t>
            </a:r>
            <a:r>
              <a:rPr lang="en-US" dirty="0" err="1"/>
              <a:t>và</a:t>
            </a:r>
            <a:r>
              <a:rPr lang="en-US" dirty="0"/>
              <a:t> output gate, </a:t>
            </a:r>
            <a:r>
              <a:rPr lang="en-US" dirty="0" err="1"/>
              <a:t>trong</a:t>
            </a:r>
            <a:r>
              <a:rPr lang="en-US" dirty="0"/>
              <a:t> </a:t>
            </a:r>
            <a:r>
              <a:rPr lang="en-US" dirty="0" err="1"/>
              <a:t>đó</a:t>
            </a:r>
            <a:r>
              <a:rPr lang="en-US" dirty="0"/>
              <a:t> </a:t>
            </a:r>
            <a:r>
              <a:rPr lang="en-US" dirty="0" err="1"/>
              <a:t>mỗi</a:t>
            </a:r>
            <a:r>
              <a:rPr lang="en-US" dirty="0"/>
              <a:t> gate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một</a:t>
            </a:r>
            <a:r>
              <a:rPr lang="en-US" dirty="0"/>
              <a:t> sigmoid layer </a:t>
            </a:r>
            <a:r>
              <a:rPr lang="en-US" dirty="0" err="1"/>
              <a:t>và</a:t>
            </a:r>
            <a:r>
              <a:rPr lang="en-US" dirty="0"/>
              <a:t> </a:t>
            </a:r>
            <a:r>
              <a:rPr lang="en-US" dirty="0" err="1"/>
              <a:t>một</a:t>
            </a:r>
            <a:r>
              <a:rPr lang="en-US" dirty="0"/>
              <a:t> </a:t>
            </a:r>
            <a:r>
              <a:rPr lang="en-US" dirty="0" err="1"/>
              <a:t>toán</a:t>
            </a:r>
            <a:r>
              <a:rPr lang="en-US" dirty="0"/>
              <a:t> </a:t>
            </a:r>
            <a:r>
              <a:rPr lang="en-US" dirty="0" err="1"/>
              <a:t>tử</a:t>
            </a:r>
            <a:r>
              <a:rPr lang="en-US" dirty="0"/>
              <a:t> pointwise </a:t>
            </a:r>
            <a:r>
              <a:rPr lang="en-US" dirty="0" err="1"/>
              <a:t>nhân</a:t>
            </a:r>
            <a:r>
              <a:rPr lang="en-US" dirty="0"/>
              <a:t>. </a:t>
            </a:r>
            <a:r>
              <a:rPr lang="en-US" dirty="0" err="1"/>
              <a:t>Mỗi</a:t>
            </a:r>
            <a:r>
              <a:rPr lang="en-US" dirty="0"/>
              <a:t> </a:t>
            </a:r>
            <a:r>
              <a:rPr lang="en-US" dirty="0" err="1"/>
              <a:t>gây</a:t>
            </a:r>
            <a:r>
              <a:rPr lang="en-US" dirty="0"/>
              <a:t> </a:t>
            </a:r>
            <a:r>
              <a:rPr lang="en-US" dirty="0" err="1"/>
              <a:t>sẽ</a:t>
            </a:r>
            <a:r>
              <a:rPr lang="en-US" dirty="0"/>
              <a:t> </a:t>
            </a:r>
            <a:r>
              <a:rPr lang="en-US" dirty="0" err="1"/>
              <a:t>có</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riêng</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cụ</a:t>
            </a:r>
            <a:r>
              <a:rPr lang="en-US" dirty="0"/>
              <a:t> </a:t>
            </a:r>
            <a:r>
              <a:rPr lang="en-US" dirty="0" err="1"/>
              <a:t>thể</a:t>
            </a:r>
            <a:r>
              <a:rPr lang="en-US" dirty="0"/>
              <a:t> </a:t>
            </a:r>
            <a:r>
              <a:rPr lang="en-US" dirty="0" err="1"/>
              <a:t>nh</a:t>
            </a:r>
            <a:r>
              <a:rPr lang="vi-VN" dirty="0"/>
              <a:t>ư</a:t>
            </a:r>
            <a:r>
              <a:rPr lang="en-US" dirty="0"/>
              <a:t> </a:t>
            </a:r>
            <a:r>
              <a:rPr lang="en-US" dirty="0" err="1"/>
              <a:t>sau</a:t>
            </a:r>
            <a:r>
              <a:rPr lang="en-US" dirty="0"/>
              <a:t>:</a:t>
            </a:r>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đ</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ợc</a:t>
            </a:r>
            <a:r>
              <a:rPr lang="en-US" sz="1200" kern="1200" dirty="0">
                <a:solidFill>
                  <a:schemeClr val="tx1"/>
                </a:solidFill>
                <a:effectLst/>
                <a:latin typeface="+mn-lt"/>
                <a:ea typeface="+mn-ea"/>
                <a:cs typeface="+mn-cs"/>
              </a:rPr>
              <a:t> đ</a:t>
            </a:r>
            <a:r>
              <a:rPr lang="vi-VN" sz="1200" kern="1200" dirty="0">
                <a:solidFill>
                  <a:schemeClr val="tx1"/>
                </a:solidFill>
                <a:effectLst/>
                <a:latin typeface="+mn-lt"/>
                <a:ea typeface="+mn-ea"/>
                <a:cs typeface="+mn-cs"/>
              </a:rPr>
              <a:t>ư</a:t>
            </a:r>
            <a:r>
              <a:rPr lang="en-US" sz="1200" kern="1200" dirty="0">
                <a:solidFill>
                  <a:schemeClr val="tx1"/>
                </a:solidFill>
                <a:effectLst/>
                <a:latin typeface="+mn-lt"/>
                <a:ea typeface="+mn-ea"/>
                <a:cs typeface="+mn-cs"/>
              </a:rPr>
              <a:t>a ra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foget</a:t>
            </a:r>
            <a:r>
              <a:rPr lang="en-US" sz="1200" kern="1200" dirty="0">
                <a:solidFill>
                  <a:schemeClr val="tx1"/>
                </a:solidFill>
                <a:effectLst/>
                <a:latin typeface="+mn-lt"/>
                <a:ea typeface="+mn-ea"/>
                <a:cs typeface="+mn-cs"/>
              </a:rPr>
              <a:t> gate layer</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nh</a:t>
            </a:r>
            <a:r>
              <a:rPr lang="vi-VN" sz="1200" kern="1200" dirty="0">
                <a:solidFill>
                  <a:schemeClr val="tx1"/>
                </a:solidFill>
                <a:effectLst/>
                <a:latin typeface="+mn-lt"/>
                <a:ea typeface="+mn-ea"/>
                <a:cs typeface="+mn-cs"/>
              </a:rPr>
              <a:t>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ng</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ời</a:t>
            </a:r>
            <a:r>
              <a:rPr lang="en-US" sz="1200" kern="1200" dirty="0">
                <a:solidFill>
                  <a:schemeClr val="tx1"/>
                </a:solidFill>
                <a:effectLst/>
                <a:latin typeface="+mn-lt"/>
                <a:ea typeface="+mn-ea"/>
                <a:cs typeface="+mn-cs"/>
              </a:rPr>
              <a:t> -&gt;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x</a:t>
            </a:r>
            <a:r>
              <a:rPr lang="vi-VN" sz="1200" kern="1200" dirty="0">
                <a:solidFill>
                  <a:schemeClr val="tx1"/>
                </a:solidFill>
                <a:effectLst/>
                <a:latin typeface="+mn-lt"/>
                <a:ea typeface="+mn-ea"/>
                <a:cs typeface="+mn-cs"/>
              </a:rPr>
              <a:t>ư</a:t>
            </a:r>
            <a:r>
              <a:rPr lang="en-US" sz="1200" kern="1200" dirty="0">
                <a:solidFill>
                  <a:schemeClr val="tx1"/>
                </a:solidFill>
                <a:effectLst/>
                <a:latin typeface="+mn-lt"/>
                <a:ea typeface="+mn-ea"/>
                <a:cs typeface="+mn-cs"/>
              </a:rPr>
              <a:t>ng)</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input gate layer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1 tanh layer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ra output, output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đ</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output gate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tanh</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19</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23</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25</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a:t>
            </a:r>
            <a:r>
              <a:rPr lang="vi-VN"/>
              <a:t>ư</a:t>
            </a:r>
            <a:r>
              <a:rPr lang="en-US"/>
              <a:t>a bao phủ hết</a:t>
            </a:r>
          </a:p>
          <a:p>
            <a:pPr marL="171450" indent="-171450">
              <a:buFontTx/>
              <a:buChar char="-"/>
            </a:pPr>
            <a:r>
              <a:rPr lang="en-US"/>
              <a:t>W2vec </a:t>
            </a: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31</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32</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33</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35</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36</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37</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38</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nhiều nền tảng</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245855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7</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Trình bày s</a:t>
            </a:r>
            <a:r>
              <a:rPr lang="vi-VN"/>
              <a:t>ơ</a:t>
            </a:r>
            <a:r>
              <a:rPr lang="en-US"/>
              <a:t> về Bot tiếng Việt</a:t>
            </a: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11</a:t>
            </a:fld>
            <a:endParaRPr lang="vi-VN"/>
          </a:p>
        </p:txBody>
      </p:sp>
    </p:spTree>
    <p:extLst>
      <p:ext uri="{BB962C8B-B14F-4D97-AF65-F5344CB8AC3E}">
        <p14:creationId xmlns:p14="http://schemas.microsoft.com/office/powerpoint/2010/main" val="822711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Ý t</a:t>
            </a:r>
            <a:r>
              <a:rPr lang="vi-VN" dirty="0"/>
              <a:t>ư</a:t>
            </a:r>
            <a:r>
              <a:rPr lang="en-US" dirty="0" err="1"/>
              <a:t>ởng</a:t>
            </a:r>
            <a:r>
              <a:rPr lang="en-US" dirty="0"/>
              <a:t> </a:t>
            </a:r>
            <a:r>
              <a:rPr lang="en-US" dirty="0" err="1"/>
              <a:t>của</a:t>
            </a:r>
            <a:r>
              <a:rPr lang="en-US" dirty="0"/>
              <a:t> </a:t>
            </a:r>
            <a:r>
              <a:rPr lang="en-US" dirty="0" err="1"/>
              <a:t>mạng</a:t>
            </a:r>
            <a:r>
              <a:rPr lang="en-US" dirty="0"/>
              <a:t> RNN </a:t>
            </a:r>
            <a:r>
              <a:rPr lang="en-US" dirty="0" err="1"/>
              <a:t>là</a:t>
            </a:r>
            <a:r>
              <a:rPr lang="en-US" dirty="0"/>
              <a:t> </a:t>
            </a:r>
            <a:r>
              <a:rPr lang="en-US" dirty="0" err="1"/>
              <a:t>thiết</a:t>
            </a:r>
            <a:r>
              <a:rPr lang="en-US" dirty="0"/>
              <a:t> </a:t>
            </a:r>
            <a:r>
              <a:rPr lang="en-US" dirty="0" err="1"/>
              <a:t>kế</a:t>
            </a:r>
            <a:r>
              <a:rPr lang="en-US" dirty="0"/>
              <a:t> </a:t>
            </a:r>
            <a:r>
              <a:rPr lang="en-US" dirty="0" err="1"/>
              <a:t>một</a:t>
            </a:r>
            <a:r>
              <a:rPr lang="en-US" dirty="0"/>
              <a:t> </a:t>
            </a:r>
            <a:r>
              <a:rPr lang="en-US" dirty="0" err="1"/>
              <a:t>mạng</a:t>
            </a:r>
            <a:r>
              <a:rPr lang="en-US" dirty="0"/>
              <a:t> n</a:t>
            </a:r>
            <a:r>
              <a:rPr lang="vi-VN" dirty="0"/>
              <a:t>ơ</a:t>
            </a:r>
            <a:r>
              <a:rPr lang="en-US" dirty="0"/>
              <a:t>-</a:t>
            </a:r>
            <a:r>
              <a:rPr lang="en-US" dirty="0" err="1"/>
              <a:t>ron</a:t>
            </a:r>
            <a:r>
              <a:rPr lang="en-US" dirty="0"/>
              <a:t> </a:t>
            </a:r>
            <a:r>
              <a:rPr lang="en-US" dirty="0" err="1"/>
              <a:t>sao</a:t>
            </a:r>
            <a:r>
              <a:rPr lang="en-US" dirty="0"/>
              <a:t> </a:t>
            </a:r>
            <a:r>
              <a:rPr lang="en-US" dirty="0" err="1"/>
              <a:t>cho</a:t>
            </a:r>
            <a:r>
              <a:rPr lang="en-US" dirty="0"/>
              <a:t> </a:t>
            </a:r>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a:t>
            </a:r>
          </a:p>
          <a:p>
            <a:pPr marL="171450" indent="-171450">
              <a:buFontTx/>
              <a:buChar char="-"/>
            </a:pP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lĩnh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24014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5/14/2019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5/14/2019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63688" y="852025"/>
            <a:ext cx="7530812" cy="2232247"/>
          </a:xfrm>
        </p:spPr>
        <p:txBody>
          <a:bodyPr/>
          <a:lstStyle/>
          <a:p>
            <a:pPr algn="ctr"/>
            <a:r>
              <a:rPr lang="en-US" altLang="ko-KR" sz="3600" b="1" dirty="0" err="1">
                <a:latin typeface="Georgia" panose="02040502050405020303" pitchFamily="18" charset="0"/>
                <a:ea typeface="맑은 고딕" pitchFamily="50" charset="-127"/>
              </a:rPr>
              <a:t>Xây</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Dựng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Hệ</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Thống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Trả</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Lời</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Tự</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Động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Bằng</a:t>
            </a:r>
            <a:r>
              <a:rPr lang="en-US" altLang="ko-KR" sz="3600" b="1" dirty="0">
                <a:latin typeface="Georgia" panose="02040502050405020303" pitchFamily="18" charset="0"/>
                <a:ea typeface="맑은 고딕" pitchFamily="50" charset="-127"/>
              </a:rPr>
              <a:t> Ph</a:t>
            </a:r>
            <a:r>
              <a:rPr lang="vi-VN" altLang="ko-KR" sz="3600" b="1" dirty="0">
                <a:latin typeface="Georgia" panose="02040502050405020303" pitchFamily="18" charset="0"/>
                <a:ea typeface="맑은 고딕" pitchFamily="50" charset="-127"/>
              </a:rPr>
              <a:t>ư</a:t>
            </a:r>
            <a:r>
              <a:rPr lang="en-US" altLang="ko-KR" sz="3600" b="1" dirty="0" err="1">
                <a:latin typeface="Georgia" panose="02040502050405020303" pitchFamily="18" charset="0"/>
                <a:ea typeface="맑은 고딕" pitchFamily="50" charset="-127"/>
              </a:rPr>
              <a:t>ơng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Pháp</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Học</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Tăng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Cường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và</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Tự</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Phê</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Bình</a:t>
            </a:r>
            <a:endParaRPr lang="en-US" altLang="ko-KR" sz="3600" b="1" dirty="0">
              <a:latin typeface="Georgia" panose="02040502050405020303" pitchFamily="18" charset="0"/>
            </a:endParaRPr>
          </a:p>
        </p:txBody>
      </p:sp>
      <p:sp>
        <p:nvSpPr>
          <p:cNvPr id="4" name="Text Placeholder 3"/>
          <p:cNvSpPr>
            <a:spLocks noGrp="1"/>
          </p:cNvSpPr>
          <p:nvPr>
            <p:ph type="body" sz="quarter" idx="11"/>
          </p:nvPr>
        </p:nvSpPr>
        <p:spPr>
          <a:xfrm>
            <a:off x="2636521" y="3354135"/>
            <a:ext cx="6043147" cy="1030949"/>
          </a:xfrm>
        </p:spPr>
        <p:txBody>
          <a:bodyPr/>
          <a:lstStyle/>
          <a:p>
            <a:pPr>
              <a:spcBef>
                <a:spcPts val="0"/>
              </a:spcBef>
              <a:defRPr/>
            </a:pPr>
            <a:r>
              <a:rPr lang="en-US" altLang="ko-KR" b="1" dirty="0">
                <a:latin typeface="Georgia" panose="02040502050405020303" pitchFamily="18" charset="0"/>
              </a:rPr>
              <a:t>	</a:t>
            </a:r>
            <a:r>
              <a:rPr lang="en-US" altLang="ko-KR" b="1" dirty="0" err="1">
                <a:latin typeface="Georgia" panose="02040502050405020303" pitchFamily="18" charset="0"/>
              </a:rPr>
              <a:t>Sinh</a:t>
            </a:r>
            <a:r>
              <a:rPr lang="en-US" altLang="ko-KR" b="1" dirty="0">
                <a:latin typeface="Georgia" panose="02040502050405020303" pitchFamily="18" charset="0"/>
              </a:rPr>
              <a:t> </a:t>
            </a:r>
            <a:r>
              <a:rPr lang="en-US" altLang="ko-KR" b="1" dirty="0" err="1">
                <a:latin typeface="Georgia" panose="02040502050405020303" pitchFamily="18" charset="0"/>
              </a:rPr>
              <a:t>viên</a:t>
            </a:r>
            <a:r>
              <a:rPr lang="en-US" altLang="ko-KR" b="1" dirty="0">
                <a:latin typeface="Georgia" panose="02040502050405020303" pitchFamily="18" charset="0"/>
              </a:rPr>
              <a:t> </a:t>
            </a:r>
            <a:r>
              <a:rPr lang="en-US" altLang="ko-KR" b="1" dirty="0" err="1">
                <a:latin typeface="Georgia" panose="02040502050405020303" pitchFamily="18" charset="0"/>
              </a:rPr>
              <a:t>thực</a:t>
            </a:r>
            <a:r>
              <a:rPr lang="en-US" altLang="ko-KR" b="1" dirty="0">
                <a:latin typeface="Georgia" panose="02040502050405020303" pitchFamily="18" charset="0"/>
              </a:rPr>
              <a:t> </a:t>
            </a:r>
            <a:r>
              <a:rPr lang="en-US" altLang="ko-KR" b="1" dirty="0" err="1">
                <a:latin typeface="Georgia" panose="02040502050405020303" pitchFamily="18" charset="0"/>
              </a:rPr>
              <a:t>hiện</a:t>
            </a:r>
            <a:r>
              <a:rPr lang="en-US" altLang="ko-KR" b="1" dirty="0">
                <a:latin typeface="Georgia" panose="02040502050405020303" pitchFamily="18" charset="0"/>
              </a:rPr>
              <a:t>: </a:t>
            </a:r>
            <a:r>
              <a:rPr lang="en-US" altLang="ko-KR" b="1" dirty="0" err="1">
                <a:latin typeface="Georgia" panose="02040502050405020303" pitchFamily="18" charset="0"/>
              </a:rPr>
              <a:t>Nguyễn</a:t>
            </a:r>
            <a:r>
              <a:rPr lang="en-US" altLang="ko-KR" b="1" dirty="0">
                <a:latin typeface="Georgia" panose="02040502050405020303" pitchFamily="18" charset="0"/>
              </a:rPr>
              <a:t> </a:t>
            </a:r>
            <a:r>
              <a:rPr lang="en-US" altLang="ko-KR" b="1" dirty="0" err="1">
                <a:latin typeface="Georgia" panose="02040502050405020303" pitchFamily="18" charset="0"/>
              </a:rPr>
              <a:t>Văn</a:t>
            </a:r>
            <a:r>
              <a:rPr lang="en-US" altLang="ko-KR" b="1" dirty="0">
                <a:latin typeface="Georgia" panose="02040502050405020303" pitchFamily="18" charset="0"/>
              </a:rPr>
              <a:t> Vĩ</a:t>
            </a:r>
          </a:p>
          <a:p>
            <a:pPr>
              <a:spcBef>
                <a:spcPts val="0"/>
              </a:spcBef>
              <a:defRPr/>
            </a:pPr>
            <a:r>
              <a:rPr lang="en-US" altLang="ko-KR" b="1" dirty="0">
                <a:latin typeface="Georgia" panose="02040502050405020303" pitchFamily="18" charset="0"/>
              </a:rPr>
              <a:t>	MSSV: B1507343</a:t>
            </a:r>
          </a:p>
          <a:p>
            <a:pPr>
              <a:spcBef>
                <a:spcPts val="0"/>
              </a:spcBef>
              <a:defRPr/>
            </a:pPr>
            <a:endParaRPr lang="en-US" altLang="ko-KR" b="1" dirty="0">
              <a:latin typeface="Georgia" panose="02040502050405020303" pitchFamily="18" charset="0"/>
            </a:endParaRPr>
          </a:p>
          <a:p>
            <a:pPr>
              <a:spcBef>
                <a:spcPts val="0"/>
              </a:spcBef>
              <a:defRPr/>
            </a:pPr>
            <a:r>
              <a:rPr lang="en-US" altLang="ko-KR" b="1" dirty="0">
                <a:latin typeface="Georgia" panose="02040502050405020303" pitchFamily="18" charset="0"/>
              </a:rPr>
              <a:t>	</a:t>
            </a:r>
            <a:r>
              <a:rPr lang="en-US" altLang="ko-KR" b="1" dirty="0" err="1">
                <a:latin typeface="Georgia" panose="02040502050405020303" pitchFamily="18" charset="0"/>
              </a:rPr>
              <a:t>Giáo</a:t>
            </a:r>
            <a:r>
              <a:rPr lang="en-US" altLang="ko-KR" b="1" dirty="0">
                <a:latin typeface="Georgia" panose="02040502050405020303" pitchFamily="18" charset="0"/>
              </a:rPr>
              <a:t> </a:t>
            </a:r>
            <a:r>
              <a:rPr lang="en-US" altLang="ko-KR" b="1" dirty="0" err="1">
                <a:latin typeface="Georgia" panose="02040502050405020303" pitchFamily="18" charset="0"/>
              </a:rPr>
              <a:t>viên</a:t>
            </a:r>
            <a:r>
              <a:rPr lang="en-US" altLang="ko-KR" b="1" dirty="0">
                <a:latin typeface="Georgia" panose="02040502050405020303" pitchFamily="18" charset="0"/>
              </a:rPr>
              <a:t> h</a:t>
            </a:r>
            <a:r>
              <a:rPr lang="vi-VN" altLang="ko-KR" b="1" dirty="0">
                <a:latin typeface="Georgia" panose="02040502050405020303" pitchFamily="18" charset="0"/>
              </a:rPr>
              <a:t>ư</a:t>
            </a:r>
            <a:r>
              <a:rPr lang="en-US" altLang="ko-KR" b="1" dirty="0" err="1">
                <a:latin typeface="Georgia" panose="02040502050405020303" pitchFamily="18" charset="0"/>
              </a:rPr>
              <a:t>ớng</a:t>
            </a:r>
            <a:r>
              <a:rPr lang="en-US" altLang="ko-KR" b="1" dirty="0">
                <a:latin typeface="Georgia" panose="02040502050405020303" pitchFamily="18" charset="0"/>
              </a:rPr>
              <a:t> </a:t>
            </a:r>
            <a:r>
              <a:rPr lang="en-US" altLang="ko-KR" b="1" dirty="0" err="1">
                <a:latin typeface="Georgia" panose="02040502050405020303" pitchFamily="18" charset="0"/>
              </a:rPr>
              <a:t>dẫn</a:t>
            </a:r>
            <a:r>
              <a:rPr lang="en-US" altLang="ko-KR" b="1" dirty="0">
                <a:latin typeface="Georgia" panose="02040502050405020303" pitchFamily="18" charset="0"/>
              </a:rPr>
              <a:t>: TS. </a:t>
            </a:r>
            <a:r>
              <a:rPr lang="en-US" altLang="ko-KR" b="1" dirty="0" err="1">
                <a:latin typeface="Georgia" panose="02040502050405020303" pitchFamily="18" charset="0"/>
              </a:rPr>
              <a:t>Lâm</a:t>
            </a:r>
            <a:r>
              <a:rPr lang="en-US" altLang="ko-KR" b="1" dirty="0">
                <a:latin typeface="Georgia" panose="02040502050405020303" pitchFamily="18" charset="0"/>
              </a:rPr>
              <a:t> </a:t>
            </a:r>
            <a:r>
              <a:rPr lang="en-US" altLang="ko-KR" b="1" dirty="0" err="1">
                <a:latin typeface="Georgia" panose="02040502050405020303" pitchFamily="18" charset="0"/>
              </a:rPr>
              <a:t>Nhựt</a:t>
            </a:r>
            <a:r>
              <a:rPr lang="en-US" altLang="ko-KR" b="1" dirty="0">
                <a:latin typeface="Georgia" panose="02040502050405020303" pitchFamily="18" charset="0"/>
              </a:rPr>
              <a:t> </a:t>
            </a:r>
            <a:r>
              <a:rPr lang="en-US" altLang="ko-KR" b="1" dirty="0" err="1">
                <a:latin typeface="Georgia" panose="02040502050405020303" pitchFamily="18" charset="0"/>
              </a:rPr>
              <a:t>Khang</a:t>
            </a:r>
            <a:endParaRPr lang="en-US" altLang="ko-KR" dirty="0">
              <a:latin typeface="Georgia" panose="02040502050405020303"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1</a:t>
            </a:fld>
            <a:endParaRPr lang="vi-VN" dirty="0"/>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What is chatbot?</a:t>
            </a:r>
          </a:p>
        </p:txBody>
      </p:sp>
      <p:sp>
        <p:nvSpPr>
          <p:cNvPr id="4" name="Slide Number Placeholder 3">
            <a:extLst>
              <a:ext uri="{FF2B5EF4-FFF2-40B4-BE49-F238E27FC236}">
                <a16:creationId xmlns:a16="http://schemas.microsoft.com/office/drawing/2014/main" id="{B54F89BB-C76A-4B3A-A781-57E7AA4CB72E}"/>
              </a:ext>
            </a:extLst>
          </p:cNvPr>
          <p:cNvSpPr>
            <a:spLocks noGrp="1"/>
          </p:cNvSpPr>
          <p:nvPr>
            <p:ph type="sldNum" sz="quarter" idx="14"/>
          </p:nvPr>
        </p:nvSpPr>
        <p:spPr>
          <a:xfrm>
            <a:off x="8476488" y="4596694"/>
            <a:ext cx="576064" cy="369332"/>
          </a:xfrm>
          <a:prstGeom prst="rect">
            <a:avLst/>
          </a:prstGeom>
        </p:spPr>
        <p:txBody>
          <a:bodyPr/>
          <a:lstStyle/>
          <a:p>
            <a:fld id="{2E9D0601-AD5E-470A-A05D-6619E3A3DD8E}" type="slidenum">
              <a:rPr lang="vi-VN" smtClean="0"/>
              <a:pPr/>
              <a:t>10</a:t>
            </a:fld>
            <a:endParaRPr lang="vi-VN"/>
          </a:p>
        </p:txBody>
      </p:sp>
      <p:sp>
        <p:nvSpPr>
          <p:cNvPr id="5" name="TextBox 4"/>
          <p:cNvSpPr txBox="1"/>
          <p:nvPr/>
        </p:nvSpPr>
        <p:spPr>
          <a:xfrm>
            <a:off x="1443291" y="987574"/>
            <a:ext cx="6363183" cy="646331"/>
          </a:xfrm>
          <a:prstGeom prst="rect">
            <a:avLst/>
          </a:prstGeom>
          <a:noFill/>
        </p:spPr>
        <p:txBody>
          <a:bodyPr wrap="square" rtlCol="0">
            <a:spAutoFit/>
          </a:bodyPr>
          <a:lstStyle/>
          <a:p>
            <a:pPr algn="ctr"/>
            <a:r>
              <a:rPr lang="en-US">
                <a:latin typeface="Georgia" panose="02040502050405020303" pitchFamily="18" charset="0"/>
              </a:rPr>
              <a:t>A computer program designed to simulate conversation with human users, especially over the Internet.</a:t>
            </a:r>
            <a:endParaRPr lang="en-US" altLang="ko-KR">
              <a:latin typeface="Georgia" panose="02040502050405020303" pitchFamily="18" charset="0"/>
            </a:endParaRPr>
          </a:p>
        </p:txBody>
      </p:sp>
      <p:sp>
        <p:nvSpPr>
          <p:cNvPr id="6" name="TextBox 5"/>
          <p:cNvSpPr txBox="1"/>
          <p:nvPr/>
        </p:nvSpPr>
        <p:spPr>
          <a:xfrm>
            <a:off x="899591" y="681941"/>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sp>
        <p:nvSpPr>
          <p:cNvPr id="7" name="TextBox 6"/>
          <p:cNvSpPr txBox="1"/>
          <p:nvPr/>
        </p:nvSpPr>
        <p:spPr>
          <a:xfrm rot="10800000">
            <a:off x="6624344" y="628501"/>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sp>
        <p:nvSpPr>
          <p:cNvPr id="9" name="TextBox 8"/>
          <p:cNvSpPr txBox="1"/>
          <p:nvPr/>
        </p:nvSpPr>
        <p:spPr>
          <a:xfrm>
            <a:off x="2805943" y="4488972"/>
            <a:ext cx="3532114" cy="292388"/>
          </a:xfrm>
          <a:prstGeom prst="rect">
            <a:avLst/>
          </a:prstGeom>
          <a:noFill/>
        </p:spPr>
        <p:txBody>
          <a:bodyPr wrap="square" rtlCol="0">
            <a:spAutoFit/>
          </a:bodyPr>
          <a:lstStyle/>
          <a:p>
            <a:pPr algn="ctr"/>
            <a:r>
              <a:rPr lang="en-US" altLang="ko-KR" sz="1300" b="1" baseline="30000">
                <a:solidFill>
                  <a:schemeClr val="bg1"/>
                </a:solidFill>
                <a:latin typeface="Georgia" panose="02040502050405020303" pitchFamily="18" charset="0"/>
                <a:cs typeface="Arial" pitchFamily="34" charset="0"/>
              </a:rPr>
              <a:t>2</a:t>
            </a:r>
            <a:r>
              <a:rPr lang="en-US" altLang="ko-KR" sz="1300" b="1">
                <a:solidFill>
                  <a:schemeClr val="bg1"/>
                </a:solidFill>
                <a:latin typeface="Georgia" panose="02040502050405020303" pitchFamily="18" charset="0"/>
                <a:cs typeface="Arial" pitchFamily="34" charset="0"/>
              </a:rPr>
              <a:t>https://en.wikipedia.org/wiki/Chatbot</a:t>
            </a:r>
            <a:endParaRPr lang="ko-KR" altLang="en-US" sz="1300" b="1">
              <a:solidFill>
                <a:schemeClr val="bg1"/>
              </a:solidFill>
              <a:latin typeface="Georgia" panose="02040502050405020303" pitchFamily="18" charset="0"/>
              <a:cs typeface="Arial" pitchFamily="34" charset="0"/>
            </a:endParaRPr>
          </a:p>
        </p:txBody>
      </p:sp>
      <p:cxnSp>
        <p:nvCxnSpPr>
          <p:cNvPr id="10" name="Straight Connector 9">
            <a:extLst>
              <a:ext uri="{FF2B5EF4-FFF2-40B4-BE49-F238E27FC236}">
                <a16:creationId xmlns:a16="http://schemas.microsoft.com/office/drawing/2014/main" id="{6E36905D-D787-4B6A-B4B5-B4462B0B92B9}"/>
              </a:ext>
            </a:extLst>
          </p:cNvPr>
          <p:cNvCxnSpPr/>
          <p:nvPr/>
        </p:nvCxnSpPr>
        <p:spPr>
          <a:xfrm>
            <a:off x="5724128" y="1886263"/>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8F2FCF8-A3CD-467C-9389-6AB27212E27D}"/>
              </a:ext>
            </a:extLst>
          </p:cNvPr>
          <p:cNvSpPr txBox="1"/>
          <p:nvPr/>
        </p:nvSpPr>
        <p:spPr>
          <a:xfrm>
            <a:off x="6300192" y="1711920"/>
            <a:ext cx="2304256" cy="369332"/>
          </a:xfrm>
          <a:prstGeom prst="rect">
            <a:avLst/>
          </a:prstGeom>
          <a:noFill/>
        </p:spPr>
        <p:txBody>
          <a:bodyPr wrap="square" rtlCol="0">
            <a:spAutoFit/>
          </a:bodyPr>
          <a:lstStyle/>
          <a:p>
            <a:r>
              <a:rPr lang="en-US" dirty="0">
                <a:latin typeface="Georgia" panose="02040502050405020303" pitchFamily="18" charset="0"/>
              </a:rPr>
              <a:t>Oxford Dictionaries</a:t>
            </a:r>
            <a:r>
              <a:rPr lang="en-US" baseline="30000" dirty="0">
                <a:latin typeface="Georgia" panose="02040502050405020303" pitchFamily="18" charset="0"/>
              </a:rPr>
              <a:t>1</a:t>
            </a:r>
            <a:endParaRPr lang="vi-VN" dirty="0"/>
          </a:p>
        </p:txBody>
      </p:sp>
      <p:sp>
        <p:nvSpPr>
          <p:cNvPr id="12" name="TextBox 11">
            <a:extLst>
              <a:ext uri="{FF2B5EF4-FFF2-40B4-BE49-F238E27FC236}">
                <a16:creationId xmlns:a16="http://schemas.microsoft.com/office/drawing/2014/main" id="{9FD99D8D-39BF-4C27-93C3-2F404A284BDD}"/>
              </a:ext>
            </a:extLst>
          </p:cNvPr>
          <p:cNvSpPr txBox="1"/>
          <p:nvPr/>
        </p:nvSpPr>
        <p:spPr>
          <a:xfrm>
            <a:off x="899591" y="1810930"/>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sp>
        <p:nvSpPr>
          <p:cNvPr id="13" name="TextBox 12">
            <a:extLst>
              <a:ext uri="{FF2B5EF4-FFF2-40B4-BE49-F238E27FC236}">
                <a16:creationId xmlns:a16="http://schemas.microsoft.com/office/drawing/2014/main" id="{B5C10444-7BA2-48B5-A0F2-3CDAC75C92D2}"/>
              </a:ext>
            </a:extLst>
          </p:cNvPr>
          <p:cNvSpPr txBox="1"/>
          <p:nvPr/>
        </p:nvSpPr>
        <p:spPr>
          <a:xfrm>
            <a:off x="1435929" y="2148944"/>
            <a:ext cx="6664463" cy="646331"/>
          </a:xfrm>
          <a:prstGeom prst="rect">
            <a:avLst/>
          </a:prstGeom>
          <a:noFill/>
        </p:spPr>
        <p:txBody>
          <a:bodyPr wrap="square" rtlCol="0">
            <a:spAutoFit/>
          </a:bodyPr>
          <a:lstStyle/>
          <a:p>
            <a:pPr algn="ct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14" name="TextBox 13">
            <a:extLst>
              <a:ext uri="{FF2B5EF4-FFF2-40B4-BE49-F238E27FC236}">
                <a16:creationId xmlns:a16="http://schemas.microsoft.com/office/drawing/2014/main" id="{6AA6E003-F39D-4943-BF50-746309A37A74}"/>
              </a:ext>
            </a:extLst>
          </p:cNvPr>
          <p:cNvSpPr txBox="1"/>
          <p:nvPr/>
        </p:nvSpPr>
        <p:spPr>
          <a:xfrm rot="10800000">
            <a:off x="7061075" y="1810389"/>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cxnSp>
        <p:nvCxnSpPr>
          <p:cNvPr id="15" name="Straight Connector 14">
            <a:extLst>
              <a:ext uri="{FF2B5EF4-FFF2-40B4-BE49-F238E27FC236}">
                <a16:creationId xmlns:a16="http://schemas.microsoft.com/office/drawing/2014/main" id="{6BDC2822-E2B6-4146-A5C0-7AE66777BAD7}"/>
              </a:ext>
            </a:extLst>
          </p:cNvPr>
          <p:cNvCxnSpPr/>
          <p:nvPr/>
        </p:nvCxnSpPr>
        <p:spPr>
          <a:xfrm>
            <a:off x="5724128" y="3132676"/>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DA1FE37-FF6A-4510-B880-77D7A4080930}"/>
              </a:ext>
            </a:extLst>
          </p:cNvPr>
          <p:cNvSpPr txBox="1"/>
          <p:nvPr/>
        </p:nvSpPr>
        <p:spPr>
          <a:xfrm>
            <a:off x="6300192" y="2938839"/>
            <a:ext cx="2143654" cy="369332"/>
          </a:xfrm>
          <a:prstGeom prst="rect">
            <a:avLst/>
          </a:prstGeom>
          <a:noFill/>
        </p:spPr>
        <p:txBody>
          <a:bodyPr wrap="square" rtlCol="0">
            <a:spAutoFit/>
          </a:bodyPr>
          <a:lstStyle/>
          <a:p>
            <a:r>
              <a:rPr lang="en-US">
                <a:latin typeface="Georgia" panose="02040502050405020303" pitchFamily="18" charset="0"/>
              </a:rPr>
              <a:t>Wikipedia</a:t>
            </a:r>
            <a:r>
              <a:rPr lang="en-US" baseline="30000">
                <a:latin typeface="Georgia" panose="02040502050405020303" pitchFamily="18" charset="0"/>
              </a:rPr>
              <a:t>2</a:t>
            </a:r>
            <a:endParaRPr lang="vi-VN"/>
          </a:p>
        </p:txBody>
      </p:sp>
      <p:sp>
        <p:nvSpPr>
          <p:cNvPr id="18" name="TextBox 17">
            <a:extLst>
              <a:ext uri="{FF2B5EF4-FFF2-40B4-BE49-F238E27FC236}">
                <a16:creationId xmlns:a16="http://schemas.microsoft.com/office/drawing/2014/main" id="{4A6FD620-20F5-4F0D-B7DF-D27C59A443C7}"/>
              </a:ext>
            </a:extLst>
          </p:cNvPr>
          <p:cNvSpPr txBox="1"/>
          <p:nvPr/>
        </p:nvSpPr>
        <p:spPr>
          <a:xfrm>
            <a:off x="2146955" y="4151570"/>
            <a:ext cx="4850089" cy="292388"/>
          </a:xfrm>
          <a:prstGeom prst="rect">
            <a:avLst/>
          </a:prstGeom>
          <a:noFill/>
        </p:spPr>
        <p:txBody>
          <a:bodyPr wrap="square" rtlCol="0">
            <a:spAutoFit/>
          </a:bodyPr>
          <a:lstStyle/>
          <a:p>
            <a:pPr algn="ctr"/>
            <a:r>
              <a:rPr lang="en-US" altLang="ko-KR" sz="1300" b="1" baseline="30000">
                <a:solidFill>
                  <a:schemeClr val="bg1"/>
                </a:solidFill>
                <a:latin typeface="Georgia" panose="02040502050405020303" pitchFamily="18" charset="0"/>
                <a:cs typeface="Arial" pitchFamily="34" charset="0"/>
              </a:rPr>
              <a:t>1</a:t>
            </a:r>
            <a:r>
              <a:rPr lang="en-US" altLang="ko-KR" sz="1300" b="1">
                <a:solidFill>
                  <a:schemeClr val="bg1"/>
                </a:solidFill>
                <a:latin typeface="Georgia" panose="02040502050405020303" pitchFamily="18" charset="0"/>
                <a:cs typeface="Arial" pitchFamily="34" charset="0"/>
              </a:rPr>
              <a:t>https://en.oxforddictionaries.com/definition/chatbot</a:t>
            </a:r>
            <a:endParaRPr lang="ko-KR" altLang="en-US" sz="1300" b="1">
              <a:solidFill>
                <a:schemeClr val="bg1"/>
              </a:solidFill>
              <a:latin typeface="Georgia" panose="02040502050405020303" pitchFamily="18" charset="0"/>
              <a:cs typeface="Arial" pitchFamily="34" charset="0"/>
            </a:endParaRPr>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par>
                                <p:cTn id="35" presetID="16" presetClass="entr" presetSubtype="21"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12" grpId="0"/>
      <p:bldP spid="13" grpId="0"/>
      <p:bldP spid="14" grpId="0"/>
      <p:bldP spid="16"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Lịch Sử ChatBot</a:t>
            </a:r>
          </a:p>
        </p:txBody>
      </p:sp>
      <p:sp>
        <p:nvSpPr>
          <p:cNvPr id="5" name="Slide Number Placeholder 4">
            <a:extLst>
              <a:ext uri="{FF2B5EF4-FFF2-40B4-BE49-F238E27FC236}">
                <a16:creationId xmlns:a16="http://schemas.microsoft.com/office/drawing/2014/main" id="{6CE9A9BD-6513-4C59-ABA8-C665CECD2E4F}"/>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11</a:t>
            </a:fld>
            <a:endParaRPr lang="vi-VN"/>
          </a:p>
        </p:txBody>
      </p:sp>
      <p:sp>
        <p:nvSpPr>
          <p:cNvPr id="6" name="TextBox 5"/>
          <p:cNvSpPr txBox="1"/>
          <p:nvPr/>
        </p:nvSpPr>
        <p:spPr>
          <a:xfrm>
            <a:off x="827584" y="2696881"/>
            <a:ext cx="922945" cy="461665"/>
          </a:xfrm>
          <a:prstGeom prst="rect">
            <a:avLst/>
          </a:prstGeom>
          <a:noFill/>
        </p:spPr>
        <p:txBody>
          <a:bodyPr wrap="square" rtlCol="0">
            <a:spAutoFit/>
          </a:bodyPr>
          <a:lstStyle/>
          <a:p>
            <a:pPr algn="ctr"/>
            <a:r>
              <a:rPr lang="en-US" altLang="ko-KR" sz="240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1966</a:t>
            </a:r>
            <a:endParaRPr lang="ko-KR" altLang="en-US" sz="2400" b="1">
              <a:solidFill>
                <a:schemeClr val="accent1"/>
              </a:solidFill>
              <a:latin typeface="Georgia" panose="02040502050405020303" pitchFamily="18" charset="0"/>
              <a:cs typeface="Arial" pitchFamily="34" charset="0"/>
            </a:endParaRPr>
          </a:p>
        </p:txBody>
      </p:sp>
      <p:sp>
        <p:nvSpPr>
          <p:cNvPr id="7" name="TextBox 6"/>
          <p:cNvSpPr txBox="1"/>
          <p:nvPr/>
        </p:nvSpPr>
        <p:spPr>
          <a:xfrm>
            <a:off x="2469055" y="2696881"/>
            <a:ext cx="922945" cy="461665"/>
          </a:xfrm>
          <a:prstGeom prst="rect">
            <a:avLst/>
          </a:prstGeom>
          <a:noFill/>
        </p:spPr>
        <p:txBody>
          <a:bodyPr wrap="square" rtlCol="0">
            <a:spAutoFit/>
          </a:bodyPr>
          <a:lstStyle/>
          <a:p>
            <a:pPr algn="ctr"/>
            <a:r>
              <a:rPr lang="en-US" altLang="ko-KR" sz="240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1972</a:t>
            </a:r>
            <a:endParaRPr lang="ko-KR" altLang="en-US" sz="2400" b="1">
              <a:solidFill>
                <a:schemeClr val="accent1"/>
              </a:solidFill>
              <a:latin typeface="Georgia" panose="02040502050405020303" pitchFamily="18" charset="0"/>
              <a:cs typeface="Arial" pitchFamily="34" charset="0"/>
            </a:endParaRPr>
          </a:p>
        </p:txBody>
      </p:sp>
      <p:sp>
        <p:nvSpPr>
          <p:cNvPr id="8" name="TextBox 7"/>
          <p:cNvSpPr txBox="1"/>
          <p:nvPr/>
        </p:nvSpPr>
        <p:spPr>
          <a:xfrm>
            <a:off x="4110526" y="2696881"/>
            <a:ext cx="922945" cy="461665"/>
          </a:xfrm>
          <a:prstGeom prst="rect">
            <a:avLst/>
          </a:prstGeom>
          <a:noFill/>
        </p:spPr>
        <p:txBody>
          <a:bodyPr wrap="square" rtlCol="0">
            <a:spAutoFit/>
          </a:bodyPr>
          <a:lstStyle/>
          <a:p>
            <a:pPr algn="ctr"/>
            <a:r>
              <a:rPr lang="en-US" altLang="ko-KR" sz="240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1988</a:t>
            </a:r>
            <a:endParaRPr lang="ko-KR" altLang="en-US" sz="2400" b="1">
              <a:solidFill>
                <a:schemeClr val="accent1"/>
              </a:solidFill>
              <a:latin typeface="Georgia" panose="02040502050405020303" pitchFamily="18" charset="0"/>
              <a:cs typeface="Arial" pitchFamily="34" charset="0"/>
            </a:endParaRPr>
          </a:p>
        </p:txBody>
      </p:sp>
      <p:sp>
        <p:nvSpPr>
          <p:cNvPr id="9" name="TextBox 8"/>
          <p:cNvSpPr txBox="1"/>
          <p:nvPr/>
        </p:nvSpPr>
        <p:spPr>
          <a:xfrm>
            <a:off x="5751997" y="2696881"/>
            <a:ext cx="922945" cy="461665"/>
          </a:xfrm>
          <a:prstGeom prst="rect">
            <a:avLst/>
          </a:prstGeom>
          <a:noFill/>
        </p:spPr>
        <p:txBody>
          <a:bodyPr wrap="square" rtlCol="0">
            <a:spAutoFit/>
          </a:bodyPr>
          <a:lstStyle/>
          <a:p>
            <a:pPr algn="ctr"/>
            <a:r>
              <a:rPr lang="en-US" altLang="ko-KR" sz="240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1995</a:t>
            </a:r>
            <a:endParaRPr lang="ko-KR" altLang="en-US" sz="2400" b="1">
              <a:solidFill>
                <a:schemeClr val="accent1"/>
              </a:solidFill>
              <a:latin typeface="Georgia" panose="02040502050405020303" pitchFamily="18" charset="0"/>
              <a:cs typeface="Arial" pitchFamily="34" charset="0"/>
            </a:endParaRPr>
          </a:p>
        </p:txBody>
      </p:sp>
      <p:sp>
        <p:nvSpPr>
          <p:cNvPr id="10" name="TextBox 9"/>
          <p:cNvSpPr txBox="1"/>
          <p:nvPr/>
        </p:nvSpPr>
        <p:spPr>
          <a:xfrm>
            <a:off x="7393471" y="2696881"/>
            <a:ext cx="922945" cy="461665"/>
          </a:xfrm>
          <a:prstGeom prst="rect">
            <a:avLst/>
          </a:prstGeom>
          <a:noFill/>
        </p:spPr>
        <p:txBody>
          <a:bodyPr wrap="square" rtlCol="0">
            <a:spAutoFit/>
          </a:bodyPr>
          <a:lstStyle/>
          <a:p>
            <a:pPr algn="ctr"/>
            <a:r>
              <a:rPr lang="en-US" altLang="ko-KR" sz="2400">
                <a:ln w="0"/>
                <a:solidFill>
                  <a:srgbClr val="FFC000"/>
                </a:solidFill>
                <a:effectLst>
                  <a:reflection blurRad="6350" stA="53000" endA="300" endPos="35500" dir="5400000" sy="-90000" algn="bl" rotWithShape="0"/>
                </a:effectLst>
                <a:latin typeface="Georgia" panose="02040502050405020303" pitchFamily="18" charset="0"/>
                <a:cs typeface="Arial" pitchFamily="34" charset="0"/>
              </a:rPr>
              <a:t>Now</a:t>
            </a:r>
            <a:endParaRPr lang="ko-KR" altLang="en-US" sz="2400">
              <a:ln w="0">
                <a:solidFill>
                  <a:srgbClr val="FFC000"/>
                </a:solidFill>
              </a:ln>
              <a:solidFill>
                <a:srgbClr val="FFC000"/>
              </a:solidFill>
              <a:effectLst>
                <a:outerShdw blurRad="38100" dist="25400" dir="5400000" algn="ctr" rotWithShape="0">
                  <a:srgbClr val="6E747A">
                    <a:alpha val="43000"/>
                  </a:srgbClr>
                </a:outerShdw>
              </a:effectLst>
              <a:latin typeface="Georgia" panose="02040502050405020303" pitchFamily="18" charset="0"/>
              <a:cs typeface="Arial" pitchFamily="34" charset="0"/>
            </a:endParaRPr>
          </a:p>
        </p:txBody>
      </p:sp>
      <p:sp>
        <p:nvSpPr>
          <p:cNvPr id="4" name="Rectangle 3"/>
          <p:cNvSpPr/>
          <p:nvPr/>
        </p:nvSpPr>
        <p:spPr>
          <a:xfrm>
            <a:off x="1713792"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2" name="Rectangle 11"/>
          <p:cNvSpPr/>
          <p:nvPr/>
        </p:nvSpPr>
        <p:spPr>
          <a:xfrm>
            <a:off x="3355263"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Rectangle 12"/>
          <p:cNvSpPr/>
          <p:nvPr/>
        </p:nvSpPr>
        <p:spPr>
          <a:xfrm>
            <a:off x="4996734"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4" name="Rectangle 13"/>
          <p:cNvSpPr/>
          <p:nvPr/>
        </p:nvSpPr>
        <p:spPr>
          <a:xfrm>
            <a:off x="6638205" y="2891713"/>
            <a:ext cx="792000" cy="72000"/>
          </a:xfrm>
          <a:prstGeom prst="rect">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nvGrpSpPr>
          <p:cNvPr id="11" name="Group 10"/>
          <p:cNvGrpSpPr/>
          <p:nvPr/>
        </p:nvGrpSpPr>
        <p:grpSpPr>
          <a:xfrm>
            <a:off x="421670" y="3195125"/>
            <a:ext cx="1734772" cy="1248833"/>
            <a:chOff x="421670" y="2818111"/>
            <a:chExt cx="1734772" cy="1248833"/>
          </a:xfrm>
        </p:grpSpPr>
        <p:sp>
          <p:nvSpPr>
            <p:cNvPr id="15" name="TextBox 14"/>
            <p:cNvSpPr txBox="1"/>
            <p:nvPr/>
          </p:nvSpPr>
          <p:spPr>
            <a:xfrm>
              <a:off x="421670" y="2818111"/>
              <a:ext cx="1734772" cy="1015663"/>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ELIZA: chatbot đầu tiên đ</a:t>
              </a:r>
              <a:r>
                <a:rPr lang="vi-VN" altLang="ko-KR" sz="1200">
                  <a:solidFill>
                    <a:schemeClr val="tx1">
                      <a:lumMod val="75000"/>
                      <a:lumOff val="25000"/>
                    </a:schemeClr>
                  </a:solidFill>
                  <a:cs typeface="Arial" pitchFamily="34" charset="0"/>
                </a:rPr>
                <a:t>ược cho là có thể bắt chước như con người được tạo ra bởi Joseph Weizenbaum.</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grpSp>
        <p:nvGrpSpPr>
          <p:cNvPr id="19" name="Group 18"/>
          <p:cNvGrpSpPr/>
          <p:nvPr/>
        </p:nvGrpSpPr>
        <p:grpSpPr>
          <a:xfrm>
            <a:off x="2063141" y="1429033"/>
            <a:ext cx="1734772" cy="1070482"/>
            <a:chOff x="2063141" y="1065139"/>
            <a:chExt cx="1734772" cy="1070482"/>
          </a:xfrm>
        </p:grpSpPr>
        <p:sp>
          <p:nvSpPr>
            <p:cNvPr id="16" name="TextBox 15"/>
            <p:cNvSpPr txBox="1"/>
            <p:nvPr/>
          </p:nvSpPr>
          <p:spPr>
            <a:xfrm>
              <a:off x="2063141" y="1304624"/>
              <a:ext cx="1734772" cy="830997"/>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Kenneth Colby tạo ra PARRY: mô phỏng một ng</a:t>
              </a:r>
              <a:r>
                <a:rPr lang="vi-VN" altLang="ko-KR" sz="1200">
                  <a:solidFill>
                    <a:schemeClr val="tx1">
                      <a:lumMod val="75000"/>
                      <a:lumOff val="25000"/>
                    </a:schemeClr>
                  </a:solidFill>
                  <a:cs typeface="Arial" pitchFamily="34" charset="0"/>
                </a:rPr>
                <a:t>ười bị tâm thần phân liệt hoang tưởng.</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grpSp>
        <p:nvGrpSpPr>
          <p:cNvPr id="20" name="Group 19"/>
          <p:cNvGrpSpPr/>
          <p:nvPr/>
        </p:nvGrpSpPr>
        <p:grpSpPr>
          <a:xfrm>
            <a:off x="3392000" y="3195125"/>
            <a:ext cx="2237819" cy="1251713"/>
            <a:chOff x="321489" y="2818111"/>
            <a:chExt cx="1834953" cy="1251713"/>
          </a:xfrm>
        </p:grpSpPr>
        <p:sp>
          <p:nvSpPr>
            <p:cNvPr id="21" name="TextBox 20"/>
            <p:cNvSpPr txBox="1"/>
            <p:nvPr/>
          </p:nvSpPr>
          <p:spPr>
            <a:xfrm>
              <a:off x="321489" y="2818111"/>
              <a:ext cx="1834953" cy="1015663"/>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Rollo Carpenter tạo ra JABBERWACKY với mục tiêu: “mô phỏng cuộc trò chuyện với con người theo cách thú vị, giải trí và hài h</a:t>
              </a:r>
              <a:r>
                <a:rPr lang="vi-VN" altLang="ko-KR" sz="1200">
                  <a:solidFill>
                    <a:schemeClr val="tx1">
                      <a:lumMod val="75000"/>
                      <a:lumOff val="25000"/>
                    </a:schemeClr>
                  </a:solidFill>
                  <a:cs typeface="Arial" pitchFamily="34" charset="0"/>
                </a:rPr>
                <a:t>ước”.</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22" name="Rectangle 21"/>
            <p:cNvSpPr/>
            <p:nvPr/>
          </p:nvSpPr>
          <p:spPr>
            <a:xfrm>
              <a:off x="321489" y="3886944"/>
              <a:ext cx="18349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grpSp>
        <p:nvGrpSpPr>
          <p:cNvPr id="23" name="Group 22"/>
          <p:cNvGrpSpPr/>
          <p:nvPr/>
        </p:nvGrpSpPr>
        <p:grpSpPr>
          <a:xfrm>
            <a:off x="6987557" y="3195125"/>
            <a:ext cx="1734774" cy="1198363"/>
            <a:chOff x="421670" y="2818111"/>
            <a:chExt cx="1734774" cy="1198363"/>
          </a:xfrm>
        </p:grpSpPr>
        <p:sp>
          <p:nvSpPr>
            <p:cNvPr id="24" name="TextBox 23"/>
            <p:cNvSpPr txBox="1"/>
            <p:nvPr/>
          </p:nvSpPr>
          <p:spPr>
            <a:xfrm>
              <a:off x="421670" y="2818111"/>
              <a:ext cx="1734774" cy="1015663"/>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Các chatbot ngày càng thông minh và đ</a:t>
              </a:r>
              <a:r>
                <a:rPr lang="vi-VN" altLang="ko-KR" sz="1200">
                  <a:solidFill>
                    <a:schemeClr val="tx1">
                      <a:lumMod val="75000"/>
                      <a:lumOff val="25000"/>
                    </a:schemeClr>
                  </a:solidFill>
                  <a:cs typeface="Arial" pitchFamily="34" charset="0"/>
                </a:rPr>
                <a:t>ược ứng dụng rộng rãi. IBM’s WATSON, SIRI, ALEXA, CORTANA, …</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25" name="Rectangle 24"/>
            <p:cNvSpPr/>
            <p:nvPr/>
          </p:nvSpPr>
          <p:spPr>
            <a:xfrm>
              <a:off x="421670" y="3886944"/>
              <a:ext cx="1734773" cy="12953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grpSp>
        <p:nvGrpSpPr>
          <p:cNvPr id="27" name="Group 26"/>
          <p:cNvGrpSpPr/>
          <p:nvPr/>
        </p:nvGrpSpPr>
        <p:grpSpPr>
          <a:xfrm>
            <a:off x="5371125" y="1429031"/>
            <a:ext cx="2059081" cy="1255150"/>
            <a:chOff x="2063140" y="1065137"/>
            <a:chExt cx="2059081" cy="1255150"/>
          </a:xfrm>
        </p:grpSpPr>
        <p:sp>
          <p:nvSpPr>
            <p:cNvPr id="28" name="TextBox 27"/>
            <p:cNvSpPr txBox="1"/>
            <p:nvPr/>
          </p:nvSpPr>
          <p:spPr>
            <a:xfrm>
              <a:off x="2063140" y="1304624"/>
              <a:ext cx="2059080" cy="1015663"/>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ALICE đ</a:t>
              </a:r>
              <a:r>
                <a:rPr lang="vi-VN" altLang="ko-KR" sz="1200">
                  <a:solidFill>
                    <a:schemeClr val="tx1">
                      <a:lumMod val="75000"/>
                      <a:lumOff val="25000"/>
                    </a:schemeClr>
                  </a:solidFill>
                  <a:cs typeface="Arial" pitchFamily="34" charset="0"/>
                </a:rPr>
                <a:t>ược phát triển bởi </a:t>
              </a:r>
              <a:r>
                <a:rPr lang="en-US" sz="1200">
                  <a:latin typeface="Georgia" panose="02040502050405020303" pitchFamily="18" charset="0"/>
                </a:rPr>
                <a:t>Richard Wallace. Mô hình </a:t>
              </a:r>
            </a:p>
            <a:p>
              <a:pPr algn="ctr"/>
              <a:r>
                <a:rPr lang="en-US" sz="1200">
                  <a:latin typeface="Georgia" panose="02040502050405020303" pitchFamily="18" charset="0"/>
                </a:rPr>
                <a:t>áp dụng các thuật toán </a:t>
              </a:r>
            </a:p>
            <a:p>
              <a:pPr algn="ctr"/>
              <a:r>
                <a:rPr lang="en-US" sz="1200">
                  <a:latin typeface="Georgia" panose="02040502050405020303" pitchFamily="18" charset="0"/>
                </a:rPr>
                <a:t>Heuristic để đ</a:t>
              </a:r>
              <a:r>
                <a:rPr lang="vi-VN" sz="1200"/>
                <a:t>ư</a:t>
              </a:r>
              <a:r>
                <a:rPr lang="en-US" sz="1200">
                  <a:latin typeface="Georgia" panose="02040502050405020303" pitchFamily="18" charset="0"/>
                </a:rPr>
                <a:t>a ra phản </a:t>
              </a:r>
            </a:p>
            <a:p>
              <a:pPr algn="ctr"/>
              <a:r>
                <a:rPr lang="en-US" sz="1200">
                  <a:latin typeface="Georgia" panose="02040502050405020303" pitchFamily="18" charset="0"/>
                </a:rPr>
                <a:t>hồi phù hợp. </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29" name="Rectangle 28"/>
            <p:cNvSpPr/>
            <p:nvPr/>
          </p:nvSpPr>
          <p:spPr>
            <a:xfrm>
              <a:off x="2063141" y="1065137"/>
              <a:ext cx="2059080" cy="202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spTree>
    <p:extLst>
      <p:ext uri="{BB962C8B-B14F-4D97-AF65-F5344CB8AC3E}">
        <p14:creationId xmlns:p14="http://schemas.microsoft.com/office/powerpoint/2010/main" val="1090366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Phân Loại</a:t>
            </a:r>
          </a:p>
        </p:txBody>
      </p:sp>
      <p:sp>
        <p:nvSpPr>
          <p:cNvPr id="4" name="Slide Number Placeholder 3">
            <a:extLst>
              <a:ext uri="{FF2B5EF4-FFF2-40B4-BE49-F238E27FC236}">
                <a16:creationId xmlns:a16="http://schemas.microsoft.com/office/drawing/2014/main" id="{34FF7733-07C7-455A-AE6E-DF2F0A1AB07D}"/>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12</a:t>
            </a:fld>
            <a:endParaRPr lang="vi-VN"/>
          </a:p>
        </p:txBody>
      </p:sp>
      <p:sp>
        <p:nvSpPr>
          <p:cNvPr id="24" name="TextBox 23"/>
          <p:cNvSpPr txBox="1"/>
          <p:nvPr/>
        </p:nvSpPr>
        <p:spPr>
          <a:xfrm>
            <a:off x="1979711" y="1330418"/>
            <a:ext cx="6965275" cy="923330"/>
          </a:xfrm>
          <a:prstGeom prst="rect">
            <a:avLst/>
          </a:prstGeom>
          <a:noFill/>
        </p:spPr>
        <p:txBody>
          <a:bodyPr wrap="square" rtlCol="0">
            <a:spAutoFit/>
          </a:bodyPr>
          <a:lstStyle/>
          <a:p>
            <a:endParaRPr lang="en-US" altLang="ko-KR"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v"/>
            </a:pPr>
            <a:r>
              <a:rPr lang="en-US" altLang="ko-KR" dirty="0" err="1">
                <a:solidFill>
                  <a:schemeClr val="tx1">
                    <a:lumMod val="75000"/>
                    <a:lumOff val="25000"/>
                  </a:schemeClr>
                </a:solidFill>
                <a:latin typeface="Georgia" panose="02040502050405020303" pitchFamily="18" charset="0"/>
                <a:cs typeface="Arial" pitchFamily="34" charset="0"/>
              </a:rPr>
              <a:t>Tiếp</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cận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trên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truy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xuất</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thông</a:t>
            </a:r>
            <a:r>
              <a:rPr lang="en-US" altLang="ko-KR" dirty="0">
                <a:solidFill>
                  <a:schemeClr val="tx1">
                    <a:lumMod val="75000"/>
                    <a:lumOff val="25000"/>
                  </a:schemeClr>
                </a:solidFill>
                <a:latin typeface="Georgia" panose="02040502050405020303" pitchFamily="18" charset="0"/>
                <a:cs typeface="Arial" pitchFamily="34" charset="0"/>
              </a:rPr>
              <a:t> tin (Retrieval-based models)</a:t>
            </a:r>
          </a:p>
          <a:p>
            <a:pPr marL="171450" indent="-171450">
              <a:buFont typeface="Wingdings" panose="05000000000000000000" pitchFamily="2" charset="2"/>
              <a:buChar char="v"/>
            </a:pPr>
            <a:r>
              <a:rPr lang="en-US" altLang="ko-KR" dirty="0" err="1">
                <a:solidFill>
                  <a:schemeClr val="tx1">
                    <a:lumMod val="75000"/>
                    <a:lumOff val="25000"/>
                  </a:schemeClr>
                </a:solidFill>
                <a:latin typeface="Georgia" panose="02040502050405020303" pitchFamily="18" charset="0"/>
                <a:cs typeface="Arial" pitchFamily="34" charset="0"/>
              </a:rPr>
              <a:t>Tiếp</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cận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vào</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mô</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hình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sinh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sản</a:t>
            </a:r>
            <a:r>
              <a:rPr lang="en-US" altLang="ko-KR" dirty="0">
                <a:solidFill>
                  <a:schemeClr val="tx1">
                    <a:lumMod val="75000"/>
                    <a:lumOff val="25000"/>
                  </a:schemeClr>
                </a:solidFill>
                <a:latin typeface="Georgia" panose="02040502050405020303" pitchFamily="18" charset="0"/>
                <a:cs typeface="Arial" pitchFamily="34" charset="0"/>
              </a:rPr>
              <a:t> (Generative models)</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6" name="Freeform 5"/>
          <p:cNvSpPr/>
          <p:nvPr/>
        </p:nvSpPr>
        <p:spPr>
          <a:xfrm>
            <a:off x="1125639" y="1322847"/>
            <a:ext cx="854070" cy="701143"/>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latin typeface="Georgia" panose="02040502050405020303" pitchFamily="18" charset="0"/>
            </a:endParaRPr>
          </a:p>
        </p:txBody>
      </p:sp>
      <p:sp>
        <p:nvSpPr>
          <p:cNvPr id="20" name="Parallelogram 15"/>
          <p:cNvSpPr/>
          <p:nvPr/>
        </p:nvSpPr>
        <p:spPr>
          <a:xfrm rot="5400000" flipH="1">
            <a:off x="1375297" y="1461579"/>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9" name="TextBox 38">
            <a:extLst>
              <a:ext uri="{FF2B5EF4-FFF2-40B4-BE49-F238E27FC236}">
                <a16:creationId xmlns:a16="http://schemas.microsoft.com/office/drawing/2014/main" id="{FEC21A87-5F7A-452B-A3E7-E80E982B94B7}"/>
              </a:ext>
            </a:extLst>
          </p:cNvPr>
          <p:cNvSpPr txBox="1"/>
          <p:nvPr/>
        </p:nvSpPr>
        <p:spPr>
          <a:xfrm>
            <a:off x="1975203" y="2621320"/>
            <a:ext cx="6924095" cy="861774"/>
          </a:xfrm>
          <a:prstGeom prst="rect">
            <a:avLst/>
          </a:prstGeom>
          <a:noFill/>
        </p:spPr>
        <p:txBody>
          <a:bodyPr wrap="square" rtlCol="0">
            <a:spAutoFit/>
          </a:bodyPr>
          <a:lstStyle/>
          <a:p>
            <a:endParaRPr lang="en-US" altLang="ko-KR" sz="140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Đoạn hội thoại ngắn (Short-Text Conversations)</a:t>
            </a: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Đoạn hội thoại dài (Long-Text Conversations)</a:t>
            </a:r>
            <a:endParaRPr lang="ko-KR" altLang="en-US">
              <a:solidFill>
                <a:schemeClr val="tx1">
                  <a:lumMod val="75000"/>
                  <a:lumOff val="25000"/>
                </a:schemeClr>
              </a:solidFill>
              <a:latin typeface="Georgia" panose="02040502050405020303" pitchFamily="18" charset="0"/>
              <a:cs typeface="Arial" pitchFamily="34" charset="0"/>
            </a:endParaRPr>
          </a:p>
        </p:txBody>
      </p:sp>
      <p:sp>
        <p:nvSpPr>
          <p:cNvPr id="40" name="TextBox 39">
            <a:extLst>
              <a:ext uri="{FF2B5EF4-FFF2-40B4-BE49-F238E27FC236}">
                <a16:creationId xmlns:a16="http://schemas.microsoft.com/office/drawing/2014/main" id="{F4CCEDB0-0765-48B0-B2E0-7CCE137624DE}"/>
              </a:ext>
            </a:extLst>
          </p:cNvPr>
          <p:cNvSpPr txBox="1"/>
          <p:nvPr/>
        </p:nvSpPr>
        <p:spPr>
          <a:xfrm>
            <a:off x="1985246" y="3966285"/>
            <a:ext cx="6965277" cy="861774"/>
          </a:xfrm>
          <a:prstGeom prst="rect">
            <a:avLst/>
          </a:prstGeom>
          <a:noFill/>
        </p:spPr>
        <p:txBody>
          <a:bodyPr wrap="square" rtlCol="0">
            <a:spAutoFit/>
          </a:bodyPr>
          <a:lstStyle/>
          <a:p>
            <a:endParaRPr lang="en-US" altLang="ko-KR" sz="140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Miền mở (Open Domain)</a:t>
            </a: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Miền đóng (Close Domain)</a:t>
            </a:r>
            <a:endParaRPr lang="ko-KR" altLang="en-US">
              <a:solidFill>
                <a:schemeClr val="tx1">
                  <a:lumMod val="75000"/>
                  <a:lumOff val="25000"/>
                </a:schemeClr>
              </a:solidFill>
              <a:latin typeface="Georgia" panose="02040502050405020303" pitchFamily="18" charset="0"/>
              <a:cs typeface="Arial" pitchFamily="34" charset="0"/>
            </a:endParaRPr>
          </a:p>
        </p:txBody>
      </p:sp>
      <p:sp>
        <p:nvSpPr>
          <p:cNvPr id="41" name="Freeform 5">
            <a:extLst>
              <a:ext uri="{FF2B5EF4-FFF2-40B4-BE49-F238E27FC236}">
                <a16:creationId xmlns:a16="http://schemas.microsoft.com/office/drawing/2014/main" id="{4ADCFFED-55B1-4713-8481-B7C3F16FC848}"/>
              </a:ext>
            </a:extLst>
          </p:cNvPr>
          <p:cNvSpPr/>
          <p:nvPr/>
        </p:nvSpPr>
        <p:spPr>
          <a:xfrm>
            <a:off x="1122807" y="2546656"/>
            <a:ext cx="854070"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latin typeface="Georgia" panose="02040502050405020303" pitchFamily="18" charset="0"/>
            </a:endParaRPr>
          </a:p>
        </p:txBody>
      </p:sp>
      <p:sp>
        <p:nvSpPr>
          <p:cNvPr id="42" name="Freeform 5">
            <a:extLst>
              <a:ext uri="{FF2B5EF4-FFF2-40B4-BE49-F238E27FC236}">
                <a16:creationId xmlns:a16="http://schemas.microsoft.com/office/drawing/2014/main" id="{2672E71D-E490-4C4F-B6CF-BDC626AC1D14}"/>
              </a:ext>
            </a:extLst>
          </p:cNvPr>
          <p:cNvSpPr/>
          <p:nvPr/>
        </p:nvSpPr>
        <p:spPr>
          <a:xfrm>
            <a:off x="1123744" y="3812151"/>
            <a:ext cx="854070" cy="695921"/>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latin typeface="Georgia" panose="02040502050405020303" pitchFamily="18" charset="0"/>
            </a:endParaRPr>
          </a:p>
        </p:txBody>
      </p:sp>
      <p:sp>
        <p:nvSpPr>
          <p:cNvPr id="21" name="Round Same Side Corner Rectangle 6"/>
          <p:cNvSpPr>
            <a:spLocks noChangeAspect="1"/>
          </p:cNvSpPr>
          <p:nvPr/>
        </p:nvSpPr>
        <p:spPr>
          <a:xfrm rot="18900000" flipH="1">
            <a:off x="1507730" y="394072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43" name="Freeform 20">
            <a:extLst>
              <a:ext uri="{FF2B5EF4-FFF2-40B4-BE49-F238E27FC236}">
                <a16:creationId xmlns:a16="http://schemas.microsoft.com/office/drawing/2014/main" id="{5B42978C-9160-484C-AEBB-1A9F1A41F819}"/>
              </a:ext>
            </a:extLst>
          </p:cNvPr>
          <p:cNvSpPr/>
          <p:nvPr/>
        </p:nvSpPr>
        <p:spPr>
          <a:xfrm>
            <a:off x="1360670" y="2654583"/>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7" name="TextBox 16">
            <a:extLst>
              <a:ext uri="{FF2B5EF4-FFF2-40B4-BE49-F238E27FC236}">
                <a16:creationId xmlns:a16="http://schemas.microsoft.com/office/drawing/2014/main" id="{33376E52-1AB4-407F-9A33-B43D2979B910}"/>
              </a:ext>
            </a:extLst>
          </p:cNvPr>
          <p:cNvSpPr txBox="1"/>
          <p:nvPr/>
        </p:nvSpPr>
        <p:spPr>
          <a:xfrm>
            <a:off x="1985576" y="1289140"/>
            <a:ext cx="6732567" cy="400110"/>
          </a:xfrm>
          <a:prstGeom prst="rect">
            <a:avLst/>
          </a:prstGeom>
          <a:noFill/>
        </p:spPr>
        <p:txBody>
          <a:bodyPr wrap="square" rtlCol="0">
            <a:spAutoFit/>
          </a:bodyPr>
          <a:lstStyle/>
          <a:p>
            <a:r>
              <a:rPr lang="en-US" altLang="ko-KR" sz="2000" b="1">
                <a:solidFill>
                  <a:schemeClr val="tx1">
                    <a:lumMod val="75000"/>
                    <a:lumOff val="25000"/>
                  </a:schemeClr>
                </a:solidFill>
                <a:latin typeface="Georgia" panose="02040502050405020303" pitchFamily="18" charset="0"/>
                <a:cs typeface="Arial" pitchFamily="34" charset="0"/>
              </a:rPr>
              <a:t>Phân theo hướng tiếp cận</a:t>
            </a:r>
            <a:endParaRPr lang="en-US" altLang="ko-KR" sz="2000">
              <a:solidFill>
                <a:schemeClr val="tx1">
                  <a:lumMod val="75000"/>
                  <a:lumOff val="25000"/>
                </a:schemeClr>
              </a:solidFill>
              <a:latin typeface="Georgia" panose="02040502050405020303" pitchFamily="18" charset="0"/>
              <a:cs typeface="Arial" pitchFamily="34" charset="0"/>
            </a:endParaRPr>
          </a:p>
        </p:txBody>
      </p:sp>
      <p:sp>
        <p:nvSpPr>
          <p:cNvPr id="23" name="TextBox 22">
            <a:extLst>
              <a:ext uri="{FF2B5EF4-FFF2-40B4-BE49-F238E27FC236}">
                <a16:creationId xmlns:a16="http://schemas.microsoft.com/office/drawing/2014/main" id="{8908C501-4C4C-4BD7-B0EE-5C0CEAC12837}"/>
              </a:ext>
            </a:extLst>
          </p:cNvPr>
          <p:cNvSpPr txBox="1"/>
          <p:nvPr/>
        </p:nvSpPr>
        <p:spPr>
          <a:xfrm>
            <a:off x="1985246" y="2500353"/>
            <a:ext cx="6732567" cy="400110"/>
          </a:xfrm>
          <a:prstGeom prst="rect">
            <a:avLst/>
          </a:prstGeom>
          <a:noFill/>
        </p:spPr>
        <p:txBody>
          <a:bodyPr wrap="square" rtlCol="0">
            <a:spAutoFit/>
          </a:bodyPr>
          <a:lstStyle/>
          <a:p>
            <a:r>
              <a:rPr lang="en-US" altLang="ko-KR" sz="2000" b="1">
                <a:solidFill>
                  <a:schemeClr val="tx1">
                    <a:lumMod val="75000"/>
                    <a:lumOff val="25000"/>
                  </a:schemeClr>
                </a:solidFill>
                <a:latin typeface="Georgia" panose="02040502050405020303" pitchFamily="18" charset="0"/>
                <a:cs typeface="Arial" pitchFamily="34" charset="0"/>
              </a:rPr>
              <a:t>Phân theo độ dài đoạn hội thoại</a:t>
            </a:r>
            <a:endParaRPr lang="en-US" altLang="ko-KR" sz="2000">
              <a:solidFill>
                <a:schemeClr val="tx1">
                  <a:lumMod val="75000"/>
                  <a:lumOff val="25000"/>
                </a:schemeClr>
              </a:solidFill>
              <a:latin typeface="Georgia" panose="02040502050405020303" pitchFamily="18" charset="0"/>
              <a:cs typeface="Arial" pitchFamily="34" charset="0"/>
            </a:endParaRPr>
          </a:p>
        </p:txBody>
      </p:sp>
      <p:sp>
        <p:nvSpPr>
          <p:cNvPr id="25" name="TextBox 24">
            <a:extLst>
              <a:ext uri="{FF2B5EF4-FFF2-40B4-BE49-F238E27FC236}">
                <a16:creationId xmlns:a16="http://schemas.microsoft.com/office/drawing/2014/main" id="{3A76D97C-C1B1-41AC-AC13-50FC869705F9}"/>
              </a:ext>
            </a:extLst>
          </p:cNvPr>
          <p:cNvSpPr txBox="1"/>
          <p:nvPr/>
        </p:nvSpPr>
        <p:spPr>
          <a:xfrm>
            <a:off x="1985246" y="3850666"/>
            <a:ext cx="6732567" cy="400110"/>
          </a:xfrm>
          <a:prstGeom prst="rect">
            <a:avLst/>
          </a:prstGeom>
          <a:noFill/>
        </p:spPr>
        <p:txBody>
          <a:bodyPr wrap="square" rtlCol="0">
            <a:spAutoFit/>
          </a:bodyPr>
          <a:lstStyle/>
          <a:p>
            <a:r>
              <a:rPr lang="en-US" altLang="ko-KR" sz="2000" b="1">
                <a:solidFill>
                  <a:schemeClr val="tx1">
                    <a:lumMod val="75000"/>
                    <a:lumOff val="25000"/>
                  </a:schemeClr>
                </a:solidFill>
                <a:latin typeface="Georgia" panose="02040502050405020303" pitchFamily="18" charset="0"/>
                <a:cs typeface="Arial" pitchFamily="34" charset="0"/>
              </a:rPr>
              <a:t>Phân theo miền</a:t>
            </a:r>
            <a:endParaRPr lang="en-US" altLang="ko-KR" sz="2000">
              <a:solidFill>
                <a:schemeClr val="tx1">
                  <a:lumMod val="75000"/>
                  <a:lumOff val="25000"/>
                </a:schemeClr>
              </a:solidFill>
              <a:latin typeface="Georgia" panose="02040502050405020303" pitchFamily="18" charset="0"/>
              <a:cs typeface="Arial" pitchFamily="34" charset="0"/>
            </a:endParaRPr>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barn(inVertical)">
                                      <p:cBhvr>
                                        <p:cTn id="21" dur="500"/>
                                        <p:tgtEl>
                                          <p:spTgt spid="4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barn(inVertical)">
                                      <p:cBhvr>
                                        <p:cTn id="24" dur="500"/>
                                        <p:tgtEl>
                                          <p:spTgt spid="4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arn(inVertical)">
                                      <p:cBhvr>
                                        <p:cTn id="35" dur="500"/>
                                        <p:tgtEl>
                                          <p:spTgt spid="4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arn(inVertical)">
                                      <p:cBhvr>
                                        <p:cTn id="38" dur="500"/>
                                        <p:tgtEl>
                                          <p:spTgt spid="21"/>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arn(inVertical)">
                                      <p:cBhvr>
                                        <p:cTn id="41" dur="500"/>
                                        <p:tgtEl>
                                          <p:spTgt spid="2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barn(inVertical)">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animBg="1"/>
      <p:bldP spid="20" grpId="0" animBg="1"/>
      <p:bldP spid="39" grpId="0"/>
      <p:bldP spid="40" grpId="0"/>
      <p:bldP spid="41" grpId="0" animBg="1"/>
      <p:bldP spid="42" grpId="0" animBg="1"/>
      <p:bldP spid="21" grpId="0" animBg="1"/>
      <p:bldP spid="43" grpId="0" animBg="1"/>
      <p:bldP spid="17" grpId="0"/>
      <p:bldP spid="23"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nhân tạo và mô hình Sequence to Sequence</a:t>
            </a:r>
          </a:p>
        </p:txBody>
      </p:sp>
      <p:sp>
        <p:nvSpPr>
          <p:cNvPr id="4" name="Slide Number Placeholder 3">
            <a:extLst>
              <a:ext uri="{FF2B5EF4-FFF2-40B4-BE49-F238E27FC236}">
                <a16:creationId xmlns:a16="http://schemas.microsoft.com/office/drawing/2014/main" id="{9F24F402-96C7-4178-AAC4-EB34A4BED076}"/>
              </a:ext>
            </a:extLst>
          </p:cNvPr>
          <p:cNvSpPr>
            <a:spLocks noGrp="1"/>
          </p:cNvSpPr>
          <p:nvPr>
            <p:ph type="sldNum" sz="quarter" idx="14"/>
          </p:nvPr>
        </p:nvSpPr>
        <p:spPr>
          <a:xfrm>
            <a:off x="8368476" y="4649344"/>
            <a:ext cx="792088" cy="274637"/>
          </a:xfrm>
          <a:prstGeom prst="rect">
            <a:avLst/>
          </a:prstGeom>
        </p:spPr>
        <p:txBody>
          <a:bodyPr/>
          <a:lstStyle/>
          <a:p>
            <a:fld id="{31F35D70-5FF0-496A-A8BD-7BB38762885C}" type="slidenum">
              <a:rPr lang="vi-VN" smtClean="0"/>
              <a:pPr/>
              <a:t>13</a:t>
            </a:fld>
            <a:endParaRPr lang="vi-VN"/>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39013" y="1059582"/>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Kiến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trúc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mạng</a:t>
                </a:r>
                <a:r>
                  <a:rPr lang="en-US" altLang="ko-KR" sz="1600" b="1" dirty="0">
                    <a:solidFill>
                      <a:schemeClr val="tx1">
                        <a:lumMod val="75000"/>
                        <a:lumOff val="25000"/>
                      </a:schemeClr>
                    </a:solidFill>
                    <a:latin typeface="Georgia" panose="02040502050405020303" pitchFamily="18" charset="0"/>
                    <a:cs typeface="Arial" pitchFamily="34" charset="0"/>
                  </a:rPr>
                  <a:t> ANN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01</a:t>
              </a:r>
              <a:endParaRPr lang="ko-KR" altLang="en-US" sz="2400" b="1" dirty="0">
                <a:solidFill>
                  <a:schemeClr val="bg1"/>
                </a:solidFill>
                <a:latin typeface="Georgia" panose="02040502050405020303" pitchFamily="18" charset="0"/>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45112" y="1717880"/>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Quá</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trình</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xử</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lí</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thông</a:t>
                </a:r>
                <a:r>
                  <a:rPr lang="en-US" altLang="ko-KR" sz="1600" b="1" dirty="0">
                    <a:solidFill>
                      <a:schemeClr val="tx1">
                        <a:lumMod val="75000"/>
                        <a:lumOff val="25000"/>
                      </a:schemeClr>
                    </a:solidFill>
                    <a:latin typeface="Georgia" panose="02040502050405020303" pitchFamily="18" charset="0"/>
                    <a:cs typeface="Arial" pitchFamily="34" charset="0"/>
                  </a:rPr>
                  <a:t> tin </a:t>
                </a:r>
                <a:r>
                  <a:rPr lang="en-US" altLang="ko-KR" sz="1600" b="1" dirty="0" err="1">
                    <a:solidFill>
                      <a:schemeClr val="tx1">
                        <a:lumMod val="75000"/>
                        <a:lumOff val="25000"/>
                      </a:schemeClr>
                    </a:solidFill>
                    <a:latin typeface="Georgia" panose="02040502050405020303" pitchFamily="18" charset="0"/>
                    <a:cs typeface="Arial" pitchFamily="34" charset="0"/>
                  </a:rPr>
                  <a:t>của</a:t>
                </a:r>
                <a:r>
                  <a:rPr lang="en-US" altLang="ko-KR" sz="1600" b="1" dirty="0">
                    <a:solidFill>
                      <a:schemeClr val="tx1">
                        <a:lumMod val="75000"/>
                        <a:lumOff val="25000"/>
                      </a:schemeClr>
                    </a:solidFill>
                    <a:latin typeface="Georgia" panose="02040502050405020303" pitchFamily="18" charset="0"/>
                    <a:cs typeface="Arial" pitchFamily="34" charset="0"/>
                  </a:rPr>
                  <a:t> ANN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02</a:t>
                </a:r>
                <a:endParaRPr lang="ko-KR" altLang="en-US" sz="2400" b="1" dirty="0">
                  <a:solidFill>
                    <a:schemeClr val="bg1"/>
                  </a:solidFill>
                  <a:latin typeface="Georgia" panose="02040502050405020303" pitchFamily="18" charset="0"/>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34370" y="2342971"/>
            <a:ext cx="4472618" cy="623568"/>
            <a:chOff x="3957259" y="2647841"/>
            <a:chExt cx="4472618" cy="623568"/>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584775"/>
              <a:chOff x="3957259" y="2686634"/>
              <a:chExt cx="4472618" cy="584775"/>
            </a:xfrm>
          </p:grpSpPr>
          <p:sp>
            <p:nvSpPr>
              <p:cNvPr id="61" name="TextBox 60"/>
              <p:cNvSpPr txBox="1"/>
              <p:nvPr/>
            </p:nvSpPr>
            <p:spPr>
              <a:xfrm>
                <a:off x="4631441" y="2686634"/>
                <a:ext cx="3798436" cy="584775"/>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Mạng</a:t>
                </a:r>
                <a:r>
                  <a:rPr lang="en-US" altLang="ko-KR" sz="1600" b="1" dirty="0">
                    <a:solidFill>
                      <a:schemeClr val="tx1">
                        <a:lumMod val="75000"/>
                        <a:lumOff val="25000"/>
                      </a:schemeClr>
                    </a:solidFill>
                    <a:latin typeface="Georgia" panose="02040502050405020303" pitchFamily="18" charset="0"/>
                    <a:cs typeface="Arial" pitchFamily="34" charset="0"/>
                  </a:rPr>
                  <a:t> N</a:t>
                </a:r>
                <a:r>
                  <a:rPr lang="vi-VN" altLang="ko-KR" sz="1600" b="1" dirty="0">
                    <a:solidFill>
                      <a:schemeClr val="tx1">
                        <a:lumMod val="75000"/>
                        <a:lumOff val="25000"/>
                      </a:schemeClr>
                    </a:solidFill>
                    <a:cs typeface="Arial" pitchFamily="34" charset="0"/>
                  </a:rPr>
                  <a:t>ơ</a:t>
                </a:r>
                <a:r>
                  <a:rPr lang="en-US" altLang="ko-KR" sz="1600" b="1" dirty="0">
                    <a:solidFill>
                      <a:schemeClr val="tx1">
                        <a:lumMod val="75000"/>
                        <a:lumOff val="25000"/>
                      </a:schemeClr>
                    </a:solidFill>
                    <a:latin typeface="Georgia" panose="02040502050405020303" pitchFamily="18" charset="0"/>
                    <a:cs typeface="Arial" pitchFamily="34" charset="0"/>
                  </a:rPr>
                  <a:t>-</a:t>
                </a:r>
                <a:r>
                  <a:rPr lang="en-US" altLang="ko-KR" sz="1600" b="1" dirty="0" err="1">
                    <a:solidFill>
                      <a:schemeClr val="tx1">
                        <a:lumMod val="75000"/>
                        <a:lumOff val="25000"/>
                      </a:schemeClr>
                    </a:solidFill>
                    <a:latin typeface="Georgia" panose="02040502050405020303" pitchFamily="18" charset="0"/>
                    <a:cs typeface="Arial" pitchFamily="34" charset="0"/>
                  </a:rPr>
                  <a:t>ron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hồi</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quy</a:t>
                </a:r>
                <a:endParaRPr lang="en-US" altLang="ko-KR" sz="1600" b="1" dirty="0">
                  <a:solidFill>
                    <a:schemeClr val="tx1">
                      <a:lumMod val="75000"/>
                      <a:lumOff val="25000"/>
                    </a:schemeClr>
                  </a:solidFill>
                  <a:latin typeface="Georgia" panose="02040502050405020303" pitchFamily="18" charset="0"/>
                  <a:cs typeface="Arial" pitchFamily="34" charset="0"/>
                </a:endParaRPr>
              </a:p>
              <a:p>
                <a:r>
                  <a:rPr lang="en-US" altLang="ko-KR" sz="1600" b="1" dirty="0">
                    <a:solidFill>
                      <a:schemeClr val="tx1">
                        <a:lumMod val="75000"/>
                        <a:lumOff val="25000"/>
                      </a:schemeClr>
                    </a:solidFill>
                    <a:latin typeface="Georgia" panose="02040502050405020303" pitchFamily="18" charset="0"/>
                    <a:cs typeface="Arial" pitchFamily="34" charset="0"/>
                  </a:rPr>
                  <a:t>(Recurrent Neural Network - RNN)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03</a:t>
                </a:r>
                <a:endParaRPr lang="ko-KR" altLang="en-US" sz="2400" b="1" dirty="0">
                  <a:solidFill>
                    <a:schemeClr val="bg1"/>
                  </a:solidFill>
                  <a:latin typeface="Georgia" panose="02040502050405020303" pitchFamily="18" charset="0"/>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45112" y="2970189"/>
            <a:ext cx="4341422" cy="613117"/>
            <a:chOff x="3962532" y="3439416"/>
            <a:chExt cx="4341422" cy="613117"/>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596746"/>
              <a:chOff x="3962532" y="3455787"/>
              <a:chExt cx="4341422" cy="596746"/>
            </a:xfrm>
          </p:grpSpPr>
          <p:sp>
            <p:nvSpPr>
              <p:cNvPr id="67" name="TextBox 66"/>
              <p:cNvSpPr txBox="1"/>
              <p:nvPr/>
            </p:nvSpPr>
            <p:spPr>
              <a:xfrm>
                <a:off x="4631546" y="3467758"/>
                <a:ext cx="3672408" cy="584775"/>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Các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phiên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bản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cải</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tiến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của</a:t>
                </a:r>
                <a:r>
                  <a:rPr lang="en-US" altLang="ko-KR" sz="1600" b="1" dirty="0">
                    <a:solidFill>
                      <a:schemeClr val="tx1">
                        <a:lumMod val="75000"/>
                        <a:lumOff val="25000"/>
                      </a:schemeClr>
                    </a:solidFill>
                    <a:latin typeface="Georgia" panose="02040502050405020303" pitchFamily="18" charset="0"/>
                    <a:cs typeface="Arial" pitchFamily="34" charset="0"/>
                  </a:rPr>
                  <a:t> RNN </a:t>
                </a:r>
              </a:p>
              <a:p>
                <a:r>
                  <a:rPr lang="en-US" altLang="ko-KR" sz="1600" b="1" dirty="0">
                    <a:solidFill>
                      <a:schemeClr val="tx1">
                        <a:lumMod val="75000"/>
                        <a:lumOff val="25000"/>
                      </a:schemeClr>
                    </a:solidFill>
                    <a:latin typeface="Georgia" panose="02040502050405020303" pitchFamily="18" charset="0"/>
                    <a:cs typeface="Arial" pitchFamily="34" charset="0"/>
                  </a:rPr>
                  <a:t>(LSTM, GRU)</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04</a:t>
                </a:r>
                <a:endParaRPr lang="ko-KR" altLang="en-US" sz="2400" b="1" dirty="0">
                  <a:solidFill>
                    <a:schemeClr val="bg1"/>
                  </a:solidFill>
                  <a:latin typeface="Georgia" panose="02040502050405020303" pitchFamily="18" charset="0"/>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73047" y="3569587"/>
            <a:ext cx="4347643" cy="576064"/>
            <a:chOff x="3966334" y="4224128"/>
            <a:chExt cx="4347643" cy="576064"/>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45780"/>
              <a:ext cx="4347643" cy="461665"/>
              <a:chOff x="3966334" y="4245780"/>
              <a:chExt cx="4347643" cy="46166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05</a:t>
                </a:r>
                <a:endParaRPr lang="ko-KR" altLang="en-US" sz="2400" b="1" dirty="0">
                  <a:solidFill>
                    <a:schemeClr val="bg1"/>
                  </a:solidFill>
                  <a:latin typeface="Georgia" panose="02040502050405020303" pitchFamily="18" charset="0"/>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Mô</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hình</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Seqence</a:t>
                </a:r>
                <a:r>
                  <a:rPr lang="en-US" altLang="ko-KR" sz="1600" b="1" dirty="0">
                    <a:solidFill>
                      <a:schemeClr val="tx1">
                        <a:lumMod val="75000"/>
                        <a:lumOff val="25000"/>
                      </a:schemeClr>
                    </a:solidFill>
                    <a:latin typeface="Georgia" panose="02040502050405020303" pitchFamily="18" charset="0"/>
                    <a:cs typeface="Arial" pitchFamily="34" charset="0"/>
                  </a:rPr>
                  <a:t> t0 Sequence</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53" name="Group 52">
            <a:extLst>
              <a:ext uri="{FF2B5EF4-FFF2-40B4-BE49-F238E27FC236}">
                <a16:creationId xmlns:a16="http://schemas.microsoft.com/office/drawing/2014/main" id="{98BB9608-8769-421E-BFC7-B655B9A36C04}"/>
              </a:ext>
            </a:extLst>
          </p:cNvPr>
          <p:cNvGrpSpPr/>
          <p:nvPr/>
        </p:nvGrpSpPr>
        <p:grpSpPr>
          <a:xfrm>
            <a:off x="4761987" y="1797527"/>
            <a:ext cx="4347643" cy="576064"/>
            <a:chOff x="3966334" y="4224128"/>
            <a:chExt cx="4347643" cy="576064"/>
          </a:xfrm>
        </p:grpSpPr>
        <p:sp>
          <p:nvSpPr>
            <p:cNvPr id="54" name="Oval 53">
              <a:extLst>
                <a:ext uri="{FF2B5EF4-FFF2-40B4-BE49-F238E27FC236}">
                  <a16:creationId xmlns:a16="http://schemas.microsoft.com/office/drawing/2014/main" id="{CF35E8AC-69EC-444B-B56A-B47FEBF630A5}"/>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56" name="Group 55">
              <a:extLst>
                <a:ext uri="{FF2B5EF4-FFF2-40B4-BE49-F238E27FC236}">
                  <a16:creationId xmlns:a16="http://schemas.microsoft.com/office/drawing/2014/main" id="{3ECBC6DE-B6DA-4289-BE88-01204AA36BAA}"/>
                </a:ext>
              </a:extLst>
            </p:cNvPr>
            <p:cNvGrpSpPr/>
            <p:nvPr/>
          </p:nvGrpSpPr>
          <p:grpSpPr>
            <a:xfrm>
              <a:off x="3966334" y="4245780"/>
              <a:ext cx="4347643" cy="461665"/>
              <a:chOff x="3966334" y="4245780"/>
              <a:chExt cx="4347643" cy="461665"/>
            </a:xfrm>
          </p:grpSpPr>
          <p:sp>
            <p:nvSpPr>
              <p:cNvPr id="57" name="TextBox 56">
                <a:extLst>
                  <a:ext uri="{FF2B5EF4-FFF2-40B4-BE49-F238E27FC236}">
                    <a16:creationId xmlns:a16="http://schemas.microsoft.com/office/drawing/2014/main" id="{6F5C14B7-E191-4FB4-AE07-A7CB790983D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07</a:t>
                </a:r>
                <a:endParaRPr lang="ko-KR" altLang="en-US" sz="2400" b="1" dirty="0">
                  <a:solidFill>
                    <a:schemeClr val="bg1"/>
                  </a:solidFill>
                  <a:latin typeface="Georgia" panose="02040502050405020303" pitchFamily="18" charset="0"/>
                  <a:cs typeface="Arial" pitchFamily="34" charset="0"/>
                </a:endParaRPr>
              </a:p>
            </p:txBody>
          </p:sp>
          <p:sp>
            <p:nvSpPr>
              <p:cNvPr id="59" name="TextBox 58">
                <a:extLst>
                  <a:ext uri="{FF2B5EF4-FFF2-40B4-BE49-F238E27FC236}">
                    <a16:creationId xmlns:a16="http://schemas.microsoft.com/office/drawing/2014/main" id="{F64499CF-F073-4E8B-9C25-F91A2EA2F068}"/>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Phương</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pháp</a:t>
                </a:r>
                <a:r>
                  <a:rPr lang="en-US" altLang="ko-KR" sz="1600" b="1" dirty="0">
                    <a:solidFill>
                      <a:schemeClr val="tx1">
                        <a:lumMod val="75000"/>
                        <a:lumOff val="25000"/>
                      </a:schemeClr>
                    </a:solidFill>
                    <a:latin typeface="Georgia" panose="02040502050405020303" pitchFamily="18" charset="0"/>
                    <a:cs typeface="Arial" pitchFamily="34" charset="0"/>
                  </a:rPr>
                  <a:t> cross entropy</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60" name="Group 59">
            <a:extLst>
              <a:ext uri="{FF2B5EF4-FFF2-40B4-BE49-F238E27FC236}">
                <a16:creationId xmlns:a16="http://schemas.microsoft.com/office/drawing/2014/main" id="{C72FD9F4-3ADC-4944-9529-EB18F3223479}"/>
              </a:ext>
            </a:extLst>
          </p:cNvPr>
          <p:cNvGrpSpPr/>
          <p:nvPr/>
        </p:nvGrpSpPr>
        <p:grpSpPr>
          <a:xfrm>
            <a:off x="4761987" y="2413368"/>
            <a:ext cx="4347643" cy="576064"/>
            <a:chOff x="3966334" y="4224128"/>
            <a:chExt cx="4347643" cy="576064"/>
          </a:xfrm>
        </p:grpSpPr>
        <p:sp>
          <p:nvSpPr>
            <p:cNvPr id="65" name="Oval 64">
              <a:extLst>
                <a:ext uri="{FF2B5EF4-FFF2-40B4-BE49-F238E27FC236}">
                  <a16:creationId xmlns:a16="http://schemas.microsoft.com/office/drawing/2014/main" id="{F796DEC0-AEC1-40AE-AE9C-6CA3DD97DC60}"/>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66" name="Group 65">
              <a:extLst>
                <a:ext uri="{FF2B5EF4-FFF2-40B4-BE49-F238E27FC236}">
                  <a16:creationId xmlns:a16="http://schemas.microsoft.com/office/drawing/2014/main" id="{B8A16E5B-0B62-4591-A3AB-1C5D69E04431}"/>
                </a:ext>
              </a:extLst>
            </p:cNvPr>
            <p:cNvGrpSpPr/>
            <p:nvPr/>
          </p:nvGrpSpPr>
          <p:grpSpPr>
            <a:xfrm>
              <a:off x="3966334" y="4245780"/>
              <a:ext cx="4347643" cy="461665"/>
              <a:chOff x="3966334" y="4245780"/>
              <a:chExt cx="4347643" cy="461665"/>
            </a:xfrm>
          </p:grpSpPr>
          <p:sp>
            <p:nvSpPr>
              <p:cNvPr id="70" name="TextBox 69">
                <a:extLst>
                  <a:ext uri="{FF2B5EF4-FFF2-40B4-BE49-F238E27FC236}">
                    <a16:creationId xmlns:a16="http://schemas.microsoft.com/office/drawing/2014/main" id="{40C7355E-CB6E-4973-9A59-A4E691DB2790}"/>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08</a:t>
                </a:r>
                <a:endParaRPr lang="ko-KR" altLang="en-US" sz="2400" b="1" dirty="0">
                  <a:solidFill>
                    <a:schemeClr val="bg1"/>
                  </a:solidFill>
                  <a:latin typeface="Georgia" panose="02040502050405020303" pitchFamily="18" charset="0"/>
                  <a:cs typeface="Arial" pitchFamily="34" charset="0"/>
                </a:endParaRPr>
              </a:p>
            </p:txBody>
          </p:sp>
          <p:sp>
            <p:nvSpPr>
              <p:cNvPr id="71" name="TextBox 70">
                <a:extLst>
                  <a:ext uri="{FF2B5EF4-FFF2-40B4-BE49-F238E27FC236}">
                    <a16:creationId xmlns:a16="http://schemas.microsoft.com/office/drawing/2014/main" id="{9821ED78-13C8-44E1-9260-F00ACA25745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Phương</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pháp</a:t>
                </a:r>
                <a:r>
                  <a:rPr lang="en-US" altLang="ko-KR" sz="1600" b="1" dirty="0">
                    <a:solidFill>
                      <a:schemeClr val="tx1">
                        <a:lumMod val="75000"/>
                        <a:lumOff val="25000"/>
                      </a:schemeClr>
                    </a:solidFill>
                    <a:latin typeface="Georgia" panose="02040502050405020303" pitchFamily="18" charset="0"/>
                    <a:cs typeface="Arial" pitchFamily="34" charset="0"/>
                  </a:rPr>
                  <a:t> self-critic</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718000" y="1124509"/>
            <a:ext cx="4349314" cy="595674"/>
            <a:chOff x="3953040" y="1109213"/>
            <a:chExt cx="4349314" cy="576064"/>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11641" cy="576064"/>
              <a:chOff x="3990713" y="1109213"/>
              <a:chExt cx="4311641" cy="576064"/>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9946" y="1244091"/>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Học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tăng</a:t>
                </a:r>
                <a:r>
                  <a:rPr lang="en-US" altLang="ko-KR" sz="1600" b="1" dirty="0">
                    <a:solidFill>
                      <a:schemeClr val="tx1">
                        <a:lumMod val="75000"/>
                        <a:lumOff val="25000"/>
                      </a:schemeClr>
                    </a:solidFill>
                    <a:latin typeface="Georgia" panose="02040502050405020303" pitchFamily="18" charset="0"/>
                    <a:cs typeface="Arial" pitchFamily="34" charset="0"/>
                  </a:rPr>
                  <a:t> c</a:t>
                </a:r>
                <a:r>
                  <a:rPr lang="vi-VN" altLang="ko-KR" sz="1600" b="1" dirty="0">
                    <a:solidFill>
                      <a:schemeClr val="tx1">
                        <a:lumMod val="75000"/>
                        <a:lumOff val="25000"/>
                      </a:schemeClr>
                    </a:solidFill>
                    <a:latin typeface="Georgia" panose="02040502050405020303" pitchFamily="18" charset="0"/>
                    <a:cs typeface="Arial" pitchFamily="34" charset="0"/>
                  </a:rPr>
                  <a:t>ư</a:t>
                </a:r>
                <a:r>
                  <a:rPr lang="en-US" altLang="ko-KR" sz="1600" b="1" dirty="0" err="1">
                    <a:solidFill>
                      <a:schemeClr val="tx1">
                        <a:lumMod val="75000"/>
                        <a:lumOff val="25000"/>
                      </a:schemeClr>
                    </a:solidFill>
                    <a:latin typeface="Georgia" panose="02040502050405020303" pitchFamily="18" charset="0"/>
                    <a:cs typeface="Arial" pitchFamily="34" charset="0"/>
                  </a:rPr>
                  <a:t>ờng</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06</a:t>
              </a:r>
              <a:endParaRPr lang="ko-KR" altLang="en-US" sz="2400" b="1" dirty="0">
                <a:solidFill>
                  <a:schemeClr val="bg1"/>
                </a:solidFill>
                <a:latin typeface="Georgia" panose="02040502050405020303" pitchFamily="18" charset="0"/>
                <a:cs typeface="Arial" pitchFamily="34" charset="0"/>
              </a:endParaRPr>
            </a:p>
          </p:txBody>
        </p:sp>
      </p:gr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Kiến trúc mạng n</a:t>
            </a:r>
            <a:r>
              <a:rPr lang="vi-VN" altLang="ko-KR" sz="1600"/>
              <a:t>ơ</a:t>
            </a:r>
            <a:r>
              <a:rPr lang="en-US" altLang="ko-KR" sz="1600">
                <a:latin typeface="Georgia" panose="02040502050405020303" pitchFamily="18" charset="0"/>
              </a:rPr>
              <a:t>-ron nhân tạo (Artificial Neural Network - ANN)</a:t>
            </a:r>
          </a:p>
        </p:txBody>
      </p:sp>
      <p:sp>
        <p:nvSpPr>
          <p:cNvPr id="7" name="Slide Number Placeholder 6">
            <a:extLst>
              <a:ext uri="{FF2B5EF4-FFF2-40B4-BE49-F238E27FC236}">
                <a16:creationId xmlns:a16="http://schemas.microsoft.com/office/drawing/2014/main" id="{FA439DFF-969F-494B-AC9C-4713A2BD0EBF}"/>
              </a:ext>
            </a:extLst>
          </p:cNvPr>
          <p:cNvSpPr>
            <a:spLocks noGrp="1"/>
          </p:cNvSpPr>
          <p:nvPr>
            <p:ph type="sldNum" sz="quarter" idx="4294967295"/>
          </p:nvPr>
        </p:nvSpPr>
        <p:spPr>
          <a:xfrm>
            <a:off x="8484882" y="4589822"/>
            <a:ext cx="576064" cy="369332"/>
          </a:xfrm>
          <a:prstGeom prst="rect">
            <a:avLst/>
          </a:prstGeom>
        </p:spPr>
        <p:txBody>
          <a:bodyPr/>
          <a:lstStyle/>
          <a:p>
            <a:fld id="{2E9D0601-AD5E-470A-A05D-6619E3A3DD8E}" type="slidenum">
              <a:rPr lang="vi-VN" smtClean="0"/>
              <a:pPr/>
              <a:t>14</a:t>
            </a:fld>
            <a:endParaRPr lang="vi-VN"/>
          </a:p>
        </p:txBody>
      </p:sp>
      <p:sp>
        <p:nvSpPr>
          <p:cNvPr id="11" name="TextBox 10"/>
          <p:cNvSpPr txBox="1"/>
          <p:nvPr/>
        </p:nvSpPr>
        <p:spPr>
          <a:xfrm>
            <a:off x="179512" y="1355325"/>
            <a:ext cx="4680520" cy="1200329"/>
          </a:xfrm>
          <a:prstGeom prst="rect">
            <a:avLst/>
          </a:prstGeom>
          <a:noFill/>
        </p:spPr>
        <p:txBody>
          <a:bodyPr wrap="square" rtlCol="0">
            <a:spAutoFit/>
          </a:bodyPr>
          <a:lstStyle/>
          <a:p>
            <a:pPr algn="just"/>
            <a:r>
              <a:rPr lang="en-US" altLang="ko-KR" dirty="0">
                <a:latin typeface="Georgia" panose="02040502050405020303" pitchFamily="18" charset="0"/>
                <a:cs typeface="Arial" pitchFamily="34" charset="0"/>
              </a:rPr>
              <a:t>ANN </a:t>
            </a:r>
            <a:r>
              <a:rPr lang="en-US" altLang="ko-KR" dirty="0" err="1">
                <a:latin typeface="Georgia" panose="02040502050405020303" pitchFamily="18" charset="0"/>
                <a:cs typeface="Arial" pitchFamily="34" charset="0"/>
              </a:rPr>
              <a:t>là</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một</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mô</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hình</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xử</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lý</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thông</a:t>
            </a:r>
            <a:r>
              <a:rPr lang="en-US" altLang="ko-KR" dirty="0">
                <a:latin typeface="Georgia" panose="02040502050405020303" pitchFamily="18" charset="0"/>
                <a:cs typeface="Arial" pitchFamily="34" charset="0"/>
              </a:rPr>
              <a:t> tin đ</a:t>
            </a:r>
            <a:r>
              <a:rPr lang="vi-VN" altLang="ko-KR" dirty="0">
                <a:latin typeface="Georgia" panose="02040502050405020303" pitchFamily="18" charset="0"/>
                <a:cs typeface="Arial" pitchFamily="34" charset="0"/>
              </a:rPr>
              <a:t>ược </a:t>
            </a:r>
            <a:r>
              <a:rPr lang="vi-VN" altLang="ko-KR"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mô phỏng dựa  trên hoạt động hệ thần kinh của sinh vật</a:t>
            </a:r>
            <a:r>
              <a:rPr lang="vi-VN" altLang="ko-KR" dirty="0">
                <a:latin typeface="Georgia" panose="02040502050405020303" pitchFamily="18" charset="0"/>
                <a:cs typeface="Arial" pitchFamily="34" charset="0"/>
              </a:rPr>
              <a:t>, bao gồm số lượng lớn các nơ-ron được nối kết để xử lý thông tin</a:t>
            </a:r>
            <a:endParaRPr lang="en-US" altLang="ko-KR" dirty="0">
              <a:latin typeface="Georgia" panose="02040502050405020303" pitchFamily="18" charset="0"/>
              <a:cs typeface="Arial" pitchFamily="34" charset="0"/>
            </a:endParaRPr>
          </a:p>
        </p:txBody>
      </p:sp>
      <p:sp>
        <p:nvSpPr>
          <p:cNvPr id="9" name="Rectangle 8">
            <a:extLst>
              <a:ext uri="{FF2B5EF4-FFF2-40B4-BE49-F238E27FC236}">
                <a16:creationId xmlns:a16="http://schemas.microsoft.com/office/drawing/2014/main" id="{8A1B9FFA-F4C5-4FD2-ACD2-98F7E36BC722}"/>
              </a:ext>
            </a:extLst>
          </p:cNvPr>
          <p:cNvSpPr/>
          <p:nvPr/>
        </p:nvSpPr>
        <p:spPr>
          <a:xfrm>
            <a:off x="4874480" y="4572000"/>
            <a:ext cx="3505876" cy="3738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Georgia" panose="02040502050405020303" pitchFamily="18" charset="0"/>
              </a:rPr>
              <a:t>Mạng n</a:t>
            </a:r>
            <a:r>
              <a:rPr lang="vi-VN" sz="1400">
                <a:solidFill>
                  <a:schemeClr val="bg1"/>
                </a:solidFill>
              </a:rPr>
              <a:t>ơ</a:t>
            </a:r>
            <a:r>
              <a:rPr lang="en-US" sz="1400">
                <a:solidFill>
                  <a:schemeClr val="bg1"/>
                </a:solidFill>
                <a:latin typeface="Georgia" panose="02040502050405020303" pitchFamily="18" charset="0"/>
              </a:rPr>
              <a:t>-ron nhân tạo với 1 Hidden Layer</a:t>
            </a:r>
            <a:endParaRPr lang="vi-VN" sz="1400">
              <a:solidFill>
                <a:schemeClr val="bg1"/>
              </a:solidFill>
            </a:endParaRPr>
          </a:p>
        </p:txBody>
      </p:sp>
      <p:sp>
        <p:nvSpPr>
          <p:cNvPr id="17" name="Rectangle 16">
            <a:extLst>
              <a:ext uri="{FF2B5EF4-FFF2-40B4-BE49-F238E27FC236}">
                <a16:creationId xmlns:a16="http://schemas.microsoft.com/office/drawing/2014/main" id="{7CE58B46-DCC3-4354-969C-CDF3C519EAF7}"/>
              </a:ext>
            </a:extLst>
          </p:cNvPr>
          <p:cNvSpPr/>
          <p:nvPr/>
        </p:nvSpPr>
        <p:spPr>
          <a:xfrm>
            <a:off x="648030" y="3949147"/>
            <a:ext cx="3023870" cy="1007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2" name="TextBox 11"/>
          <p:cNvSpPr txBox="1"/>
          <p:nvPr/>
        </p:nvSpPr>
        <p:spPr>
          <a:xfrm>
            <a:off x="695448" y="4150202"/>
            <a:ext cx="2880320" cy="646331"/>
          </a:xfrm>
          <a:prstGeom prst="rect">
            <a:avLst/>
          </a:prstGeom>
          <a:noFill/>
        </p:spPr>
        <p:txBody>
          <a:bodyPr wrap="square" rtlCol="0">
            <a:spAutoFit/>
          </a:bodyPr>
          <a:lstStyle/>
          <a:p>
            <a:r>
              <a:rPr lang="en-US" altLang="ko-KR" b="1">
                <a:latin typeface="Georgia" panose="02040502050405020303" pitchFamily="18" charset="0"/>
                <a:cs typeface="Arial" pitchFamily="34" charset="0"/>
              </a:rPr>
              <a:t>Trong một ANN có thể có nhiều Hidden Layer</a:t>
            </a:r>
          </a:p>
        </p:txBody>
      </p:sp>
      <p:sp>
        <p:nvSpPr>
          <p:cNvPr id="5" name="TextBox 4">
            <a:extLst>
              <a:ext uri="{FF2B5EF4-FFF2-40B4-BE49-F238E27FC236}">
                <a16:creationId xmlns:a16="http://schemas.microsoft.com/office/drawing/2014/main" id="{86B54AB1-A099-4E4B-82FA-C66BA0857B76}"/>
              </a:ext>
            </a:extLst>
          </p:cNvPr>
          <p:cNvSpPr txBox="1"/>
          <p:nvPr/>
        </p:nvSpPr>
        <p:spPr>
          <a:xfrm>
            <a:off x="179512" y="2715766"/>
            <a:ext cx="4694968" cy="923330"/>
          </a:xfrm>
          <a:prstGeom prst="rect">
            <a:avLst/>
          </a:prstGeom>
          <a:noFill/>
        </p:spPr>
        <p:txBody>
          <a:bodyPr wrap="square" rtlCol="0">
            <a:spAutoFit/>
          </a:bodyPr>
          <a:lstStyle/>
          <a:p>
            <a:r>
              <a:rPr lang="en-US" altLang="ko-KR" dirty="0" err="1">
                <a:solidFill>
                  <a:schemeClr val="tx1">
                    <a:lumMod val="75000"/>
                    <a:lumOff val="25000"/>
                  </a:schemeClr>
                </a:solidFill>
                <a:latin typeface="Georgia" panose="02040502050405020303" pitchFamily="18" charset="0"/>
                <a:cs typeface="Arial" pitchFamily="34" charset="0"/>
              </a:rPr>
              <a:t>Kiến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trúc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chung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một</a:t>
            </a:r>
            <a:r>
              <a:rPr lang="en-US" altLang="ko-KR" dirty="0">
                <a:solidFill>
                  <a:schemeClr val="tx1">
                    <a:lumMod val="75000"/>
                    <a:lumOff val="25000"/>
                  </a:schemeClr>
                </a:solidFill>
                <a:latin typeface="Georgia" panose="02040502050405020303" pitchFamily="18" charset="0"/>
                <a:cs typeface="Arial" pitchFamily="34" charset="0"/>
              </a:rPr>
              <a:t> ANN </a:t>
            </a:r>
            <a:r>
              <a:rPr lang="en-US" altLang="ko-KR" dirty="0" err="1">
                <a:solidFill>
                  <a:schemeClr val="tx1">
                    <a:lumMod val="75000"/>
                    <a:lumOff val="25000"/>
                  </a:schemeClr>
                </a:solidFill>
                <a:latin typeface="Georgia" panose="02040502050405020303" pitchFamily="18" charset="0"/>
                <a:cs typeface="Arial" pitchFamily="34" charset="0"/>
              </a:rPr>
              <a:t>gồm</a:t>
            </a:r>
            <a:r>
              <a:rPr lang="en-US" altLang="ko-KR" dirty="0">
                <a:solidFill>
                  <a:schemeClr val="tx1">
                    <a:lumMod val="75000"/>
                    <a:lumOff val="25000"/>
                  </a:schemeClr>
                </a:solidFill>
                <a:latin typeface="Georgia" panose="02040502050405020303" pitchFamily="18" charset="0"/>
                <a:cs typeface="Arial" pitchFamily="34" charset="0"/>
              </a:rPr>
              <a:t> 3 </a:t>
            </a:r>
            <a:r>
              <a:rPr lang="en-US" altLang="ko-KR" dirty="0" err="1">
                <a:solidFill>
                  <a:schemeClr val="tx1">
                    <a:lumMod val="75000"/>
                    <a:lumOff val="25000"/>
                  </a:schemeClr>
                </a:solidFill>
                <a:latin typeface="Georgia" panose="02040502050405020303" pitchFamily="18" charset="0"/>
                <a:cs typeface="Arial" pitchFamily="34" charset="0"/>
              </a:rPr>
              <a:t>thành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phần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Input Layer, Hidden Layer </a:t>
            </a:r>
            <a:r>
              <a:rPr lang="en-US" altLang="ko-KR"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và</a:t>
            </a:r>
            <a:r>
              <a:rPr lang="en-US" altLang="ko-KR"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 Output Layer</a:t>
            </a:r>
            <a:endParaRPr lang="en-US" altLang="ko-KR" b="1" dirty="0">
              <a:solidFill>
                <a:schemeClr val="tx1">
                  <a:lumMod val="75000"/>
                  <a:lumOff val="25000"/>
                </a:schemeClr>
              </a:solidFill>
              <a:latin typeface="Georgia" panose="02040502050405020303" pitchFamily="18" charset="0"/>
              <a:cs typeface="Arial" pitchFamily="34" charset="0"/>
            </a:endParaRP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21513"/>
            <a:ext cx="2257425" cy="2019300"/>
          </a:xfrm>
          <a:prstGeom prst="rect">
            <a:avLst/>
          </a:prstGeom>
        </p:spPr>
      </p:pic>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300"/>
                                        <p:tgtEl>
                                          <p:spTgt spid="11">
                                            <p:txEl>
                                              <p:pRg st="0" end="0"/>
                                            </p:txEl>
                                          </p:spTgt>
                                        </p:tgtEl>
                                      </p:cBhvr>
                                    </p:animEffect>
                                    <p:anim calcmode="lin" valueType="num">
                                      <p:cBhvr>
                                        <p:cTn id="8" dur="3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Quá trình xử lý thông tin của một ANN</a:t>
            </a:r>
          </a:p>
        </p:txBody>
      </p:sp>
      <p:sp>
        <p:nvSpPr>
          <p:cNvPr id="5" name="Slide Number Placeholder 4">
            <a:extLst>
              <a:ext uri="{FF2B5EF4-FFF2-40B4-BE49-F238E27FC236}">
                <a16:creationId xmlns:a16="http://schemas.microsoft.com/office/drawing/2014/main" id="{13614647-BF06-4EF6-AEC1-5AF0040A08C1}"/>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15</a:t>
            </a:fld>
            <a:endParaRPr lang="vi-VN"/>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1</a:t>
            </a:r>
            <a:endParaRPr lang="vi-VN"/>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2</a:t>
            </a:r>
            <a:endParaRPr lang="vi-VN"/>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i</a:t>
            </a:r>
            <a:endParaRPr lang="vi-VN"/>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Georgia" panose="02040502050405020303" pitchFamily="18" charset="0"/>
              </a:rPr>
              <a:t>W</a:t>
            </a:r>
            <a:r>
              <a:rPr lang="en-US" baseline="-25000" dirty="0">
                <a:latin typeface="Georgia" panose="02040502050405020303" pitchFamily="18" charset="0"/>
              </a:rPr>
              <a:t>1j</a:t>
            </a:r>
            <a:endParaRPr lang="vi-VN" dirty="0"/>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W</a:t>
            </a:r>
            <a:r>
              <a:rPr lang="en-US" baseline="-25000">
                <a:latin typeface="Georgia" panose="02040502050405020303" pitchFamily="18" charset="0"/>
              </a:rPr>
              <a:t>2j</a:t>
            </a:r>
            <a:endParaRPr lang="vi-VN"/>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W</a:t>
            </a:r>
            <a:r>
              <a:rPr lang="en-US" baseline="-25000">
                <a:latin typeface="Georgia" panose="02040502050405020303" pitchFamily="18" charset="0"/>
              </a:rPr>
              <a:t>ij</a:t>
            </a:r>
            <a:endParaRPr lang="vi-VN"/>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N</a:t>
            </a:r>
            <a:r>
              <a:rPr lang="vi-VN"/>
              <a:t>ơ</a:t>
            </a:r>
            <a:r>
              <a:rPr lang="en-US">
                <a:latin typeface="Georgia" panose="02040502050405020303" pitchFamily="18" charset="0"/>
              </a:rPr>
              <a:t>-ron j = W</a:t>
            </a:r>
            <a:r>
              <a:rPr lang="en-US" baseline="-25000">
                <a:latin typeface="Georgia" panose="02040502050405020303" pitchFamily="18" charset="0"/>
              </a:rPr>
              <a:t>ij</a:t>
            </a:r>
            <a:r>
              <a:rPr lang="en-US">
                <a:latin typeface="Georgia" panose="02040502050405020303" pitchFamily="18" charset="0"/>
              </a:rPr>
              <a:t>X</a:t>
            </a:r>
            <a:r>
              <a:rPr lang="en-US" baseline="-25000">
                <a:latin typeface="Georgia" panose="02040502050405020303" pitchFamily="18" charset="0"/>
              </a:rPr>
              <a:t>i</a:t>
            </a:r>
            <a:endParaRPr lang="vi-VN"/>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85472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Inputs</a:t>
            </a:r>
            <a:endParaRPr lang="vi-VN"/>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101983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Weights</a:t>
            </a:r>
            <a:endParaRPr lang="vi-VN"/>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479892"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Summations</a:t>
            </a:r>
            <a:endParaRPr lang="vi-VN"/>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97041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Transfer function</a:t>
            </a:r>
            <a:endParaRPr lang="vi-VN"/>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914033"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Output</a:t>
            </a:r>
            <a:endParaRPr lang="vi-VN"/>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Y</a:t>
            </a:r>
            <a:r>
              <a:rPr lang="en-US" baseline="-25000">
                <a:latin typeface="Georgia" panose="02040502050405020303" pitchFamily="18" charset="0"/>
                <a:ea typeface="Times New Roman" panose="02020603050405020304" pitchFamily="18" charset="0"/>
              </a:rPr>
              <a:t>j</a:t>
            </a:r>
            <a:endParaRPr lang="vi-VN"/>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69286" cy="533608"/>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Y</a:t>
                </a:r>
                <a:r>
                  <a:rPr lang="en-US" baseline="-25000">
                    <a:latin typeface="Georgia" panose="02040502050405020303" pitchFamily="18" charset="0"/>
                    <a:ea typeface="Times New Roman" panose="02020603050405020304" pitchFamily="18" charset="0"/>
                  </a:rPr>
                  <a:t>T</a:t>
                </a:r>
                <a:r>
                  <a:rPr lang="en-US">
                    <a:latin typeface="Georgia" panose="02040502050405020303" pitchFamily="18" charset="0"/>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Georgia" panose="02040502050405020303" pitchFamily="18" charset="0"/>
                            <a:ea typeface="Times New Roman" panose="02020603050405020304" pitchFamily="18" charset="0"/>
                          </a:rPr>
                          <m:t>(1+</m:t>
                        </m:r>
                        <m:r>
                          <m:rPr>
                            <m:nor/>
                          </m:rPr>
                          <a:rPr lang="en-US">
                            <a:latin typeface="Georgia" panose="02040502050405020303" pitchFamily="18" charset="0"/>
                            <a:ea typeface="Times New Roman" panose="02020603050405020304" pitchFamily="18" charset="0"/>
                          </a:rPr>
                          <m:t>e</m:t>
                        </m:r>
                        <m:r>
                          <m:rPr>
                            <m:nor/>
                          </m:rPr>
                          <a:rPr lang="en-US" baseline="30000">
                            <a:latin typeface="Georgia" panose="02040502050405020303" pitchFamily="18" charset="0"/>
                            <a:ea typeface="Times New Roman" panose="02020603050405020304" pitchFamily="18" charset="0"/>
                          </a:rPr>
                          <m:t>−</m:t>
                        </m:r>
                        <m:r>
                          <m:rPr>
                            <m:nor/>
                          </m:rPr>
                          <a:rPr lang="en-US" baseline="30000">
                            <a:latin typeface="Georgia" panose="02040502050405020303" pitchFamily="18" charset="0"/>
                            <a:ea typeface="Times New Roman" panose="02020603050405020304" pitchFamily="18" charset="0"/>
                          </a:rPr>
                          <m:t>Y</m:t>
                        </m:r>
                        <m:r>
                          <m:rPr>
                            <m:nor/>
                          </m:rPr>
                          <a:rPr lang="en-US">
                            <a:latin typeface="Georgia" panose="02040502050405020303" pitchFamily="18" charset="0"/>
                            <a:ea typeface="Times New Roman" panose="02020603050405020304" pitchFamily="18" charset="0"/>
                          </a:rPr>
                          <m:t>)</m:t>
                        </m:r>
                      </m:den>
                    </m:f>
                  </m:oMath>
                </a14:m>
                <a:endParaRPr lang="vi-VN"/>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69286" cy="533608"/>
              </a:xfrm>
              <a:prstGeom prst="rect">
                <a:avLst/>
              </a:prstGeom>
              <a:blipFill>
                <a:blip r:embed="rId2"/>
                <a:stretch>
                  <a:fillRect l="-3556" b="-11494"/>
                </a:stretch>
              </a:blipFill>
            </p:spPr>
            <p:txBody>
              <a:bodyPr/>
              <a:lstStyle/>
              <a:p>
                <a:r>
                  <a:rPr lang="vi-VN">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a:t>
            </a:r>
            <a:endParaRPr lang="vi-VN"/>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a:t>
            </a:r>
            <a:endParaRPr lang="vi-VN"/>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25000" lnSpcReduction="20000"/>
          </a:bodyPr>
          <a:lstStyle/>
          <a:p>
            <a:endParaRPr lang="en-US" altLang="ko-KR">
              <a:latin typeface="Georgia" panose="02040502050405020303" pitchFamily="18" charset="0"/>
            </a:endParaRPr>
          </a:p>
          <a:p>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hồi quy (Recurrent Neural Network - RNN)</a:t>
            </a:r>
            <a:endParaRPr lang="ko-KR" altLang="en-US" sz="1600">
              <a:latin typeface="Georgia" panose="02040502050405020303" pitchFamily="18" charset="0"/>
            </a:endParaRPr>
          </a:p>
          <a:p>
            <a:pPr lvl="0"/>
            <a:endParaRPr lang="en-US" altLang="ko-KR">
              <a:latin typeface="Georgia" panose="02040502050405020303" pitchFamily="18" charset="0"/>
            </a:endParaRPr>
          </a:p>
        </p:txBody>
      </p:sp>
      <p:sp>
        <p:nvSpPr>
          <p:cNvPr id="4" name="Slide Number Placeholder 3">
            <a:extLst>
              <a:ext uri="{FF2B5EF4-FFF2-40B4-BE49-F238E27FC236}">
                <a16:creationId xmlns:a16="http://schemas.microsoft.com/office/drawing/2014/main" id="{509059AE-0C3C-4482-B8B3-4CCF467150B5}"/>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16</a:t>
            </a:fld>
            <a:endParaRPr lang="vi-VN"/>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solidFill>
                  <a:schemeClr val="tx1">
                    <a:lumMod val="75000"/>
                    <a:lumOff val="25000"/>
                  </a:schemeClr>
                </a:solidFill>
                <a:latin typeface="Georgia" panose="02040502050405020303" pitchFamily="18" charset="0"/>
                <a:cs typeface="Arial" pitchFamily="34" charset="0"/>
              </a:rPr>
              <a:t>RNN </a:t>
            </a:r>
            <a:r>
              <a:rPr lang="en-US" altLang="ko-KR" dirty="0" err="1">
                <a:solidFill>
                  <a:schemeClr val="tx1">
                    <a:lumMod val="75000"/>
                    <a:lumOff val="25000"/>
                  </a:schemeClr>
                </a:solidFill>
                <a:latin typeface="Georgia" panose="02040502050405020303" pitchFamily="18" charset="0"/>
                <a:cs typeface="Arial" pitchFamily="34" charset="0"/>
              </a:rPr>
              <a:t>có</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thể</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coi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là</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bản</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sao</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của</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cùng</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một</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trong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đó</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mỗi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đầu</a:t>
            </a:r>
            <a:r>
              <a:rPr lang="en-US" altLang="ko-KR" dirty="0">
                <a:solidFill>
                  <a:schemeClr val="tx1">
                    <a:lumMod val="75000"/>
                    <a:lumOff val="25000"/>
                  </a:schemeClr>
                </a:solidFill>
                <a:latin typeface="Georgia" panose="02040502050405020303" pitchFamily="18" charset="0"/>
                <a:cs typeface="Arial" pitchFamily="34" charset="0"/>
              </a:rPr>
              <a:t> ra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này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là</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đầu</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vào</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một</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khác</a:t>
            </a:r>
            <a:r>
              <a:rPr lang="en-US" altLang="ko-KR" dirty="0">
                <a:solidFill>
                  <a:schemeClr val="tx1">
                    <a:lumMod val="75000"/>
                    <a:lumOff val="25000"/>
                  </a:schemeClr>
                </a:solidFill>
                <a:latin typeface="Georgia" panose="02040502050405020303" pitchFamily="18" charset="0"/>
                <a:cs typeface="Arial" pitchFamily="34" charset="0"/>
              </a:rPr>
              <a:t>.   </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5" name="TextBox 34"/>
          <p:cNvSpPr txBox="1"/>
          <p:nvPr/>
        </p:nvSpPr>
        <p:spPr>
          <a:xfrm>
            <a:off x="323528" y="1994455"/>
            <a:ext cx="4444584" cy="1477328"/>
          </a:xfrm>
          <a:prstGeom prst="rect">
            <a:avLst/>
          </a:prstGeom>
          <a:noFill/>
        </p:spPr>
        <p:txBody>
          <a:bodyPr wrap="square" rtlCol="0">
            <a:spAutoFit/>
          </a:bodyPr>
          <a:lstStyle/>
          <a:p>
            <a:r>
              <a:rPr lang="en-US" altLang="ko-KR">
                <a:solidFill>
                  <a:schemeClr val="tx1">
                    <a:lumMod val="75000"/>
                    <a:lumOff val="25000"/>
                  </a:schemeClr>
                </a:solidFill>
                <a:latin typeface="Georgia" panose="02040502050405020303" pitchFamily="18" charset="0"/>
                <a:cs typeface="Arial" pitchFamily="34" charset="0"/>
              </a:rPr>
              <a:t>Các ứng dụng của RNN:</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Mô hình ngôn ngữ và phát sinh văn bản</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Dịch máy</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Nhận diện giọng nói</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Mô tả hình ảnh</a:t>
            </a:r>
            <a:endParaRPr lang="ko-KR" altLang="en-US">
              <a:solidFill>
                <a:schemeClr val="tx1">
                  <a:lumMod val="75000"/>
                  <a:lumOff val="25000"/>
                </a:schemeClr>
              </a:solidFill>
              <a:latin typeface="Georgia" panose="02040502050405020303" pitchFamily="18" charset="0"/>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Georgia" panose="02040502050405020303" pitchFamily="18" charset="0"/>
              </a:rPr>
              <a:t>Output</a:t>
            </a:r>
            <a:endParaRPr lang="vi-VN" dirty="0"/>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A</a:t>
            </a:r>
            <a:endParaRPr lang="vi-VN"/>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Input</a:t>
            </a:r>
            <a:endParaRPr lang="vi-VN"/>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a:latin typeface="Georgia" panose="02040502050405020303" pitchFamily="18" charset="0"/>
              </a:rPr>
              <a:t>Một đoạn RNN</a:t>
            </a:r>
            <a:endParaRPr lang="vi-VN" sz="1600"/>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Georgia" panose="02040502050405020303" pitchFamily="18" charset="0"/>
              </a:rPr>
              <a:t>Loops</a:t>
            </a:r>
            <a:endParaRPr lang="vi-VN" sz="1600"/>
          </a:p>
        </p:txBody>
      </p:sp>
      <p:pic>
        <p:nvPicPr>
          <p:cNvPr id="1026" name="Picture 2" descr="Screen-Shot-2015-09-17-at-11">
            <a:extLst>
              <a:ext uri="{FF2B5EF4-FFF2-40B4-BE49-F238E27FC236}">
                <a16:creationId xmlns:a16="http://schemas.microsoft.com/office/drawing/2014/main" id="{1707D62B-60FC-4D05-8ED9-46909CFDD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205" y="1994455"/>
            <a:ext cx="3909601" cy="248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61">
            <a:extLst>
              <a:ext uri="{FF2B5EF4-FFF2-40B4-BE49-F238E27FC236}">
                <a16:creationId xmlns:a16="http://schemas.microsoft.com/office/drawing/2014/main" id="{64859B70-B400-4FF1-99F9-0A1A0B6D7624}"/>
              </a:ext>
            </a:extLst>
          </p:cNvPr>
          <p:cNvSpPr txBox="1"/>
          <p:nvPr/>
        </p:nvSpPr>
        <p:spPr>
          <a:xfrm>
            <a:off x="3182297" y="4557032"/>
            <a:ext cx="2779406" cy="338554"/>
          </a:xfrm>
          <a:prstGeom prst="rect">
            <a:avLst/>
          </a:prstGeom>
          <a:noFill/>
        </p:spPr>
        <p:txBody>
          <a:bodyPr wrap="square" rtlCol="0">
            <a:spAutoFit/>
          </a:bodyPr>
          <a:lstStyle/>
          <a:p>
            <a:r>
              <a:rPr lang="en-US" sz="1600">
                <a:latin typeface="Georgia" panose="02040502050405020303" pitchFamily="18" charset="0"/>
              </a:rPr>
              <a:t>RNN trong mô tả hình ảnh</a:t>
            </a:r>
            <a:endParaRPr lang="vi-VN" sz="1600"/>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300"/>
                                        <p:tgtEl>
                                          <p:spTgt spid="35"/>
                                        </p:tgtEl>
                                      </p:cBhvr>
                                    </p:animEffect>
                                    <p:anim calcmode="lin" valueType="num">
                                      <p:cBhvr>
                                        <p:cTn id="30" dur="300" fill="hold"/>
                                        <p:tgtEl>
                                          <p:spTgt spid="35"/>
                                        </p:tgtEl>
                                        <p:attrNameLst>
                                          <p:attrName>ppt_x</p:attrName>
                                        </p:attrNameLst>
                                      </p:cBhvr>
                                      <p:tavLst>
                                        <p:tav tm="0">
                                          <p:val>
                                            <p:strVal val="#ppt_x"/>
                                          </p:val>
                                        </p:tav>
                                        <p:tav tm="100000">
                                          <p:val>
                                            <p:strVal val="#ppt_x"/>
                                          </p:val>
                                        </p:tav>
                                      </p:tavLst>
                                    </p:anim>
                                    <p:anim calcmode="lin" valueType="num">
                                      <p:cBhvr>
                                        <p:cTn id="31" dur="3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1000"/>
                                        <p:tgtEl>
                                          <p:spTgt spid="1026"/>
                                        </p:tgtEl>
                                      </p:cBhvr>
                                    </p:animEffect>
                                    <p:anim calcmode="lin" valueType="num">
                                      <p:cBhvr>
                                        <p:cTn id="37" dur="1000" fill="hold"/>
                                        <p:tgtEl>
                                          <p:spTgt spid="1026"/>
                                        </p:tgtEl>
                                        <p:attrNameLst>
                                          <p:attrName>ppt_x</p:attrName>
                                        </p:attrNameLst>
                                      </p:cBhvr>
                                      <p:tavLst>
                                        <p:tav tm="0">
                                          <p:val>
                                            <p:strVal val="#ppt_x"/>
                                          </p:val>
                                        </p:tav>
                                        <p:tav tm="100000">
                                          <p:val>
                                            <p:strVal val="#ppt_x"/>
                                          </p:val>
                                        </p:tav>
                                      </p:tavLst>
                                    </p:anim>
                                    <p:anim calcmode="lin" valueType="num">
                                      <p:cBhvr>
                                        <p:cTn id="38" dur="1000" fill="hold"/>
                                        <p:tgtEl>
                                          <p:spTgt spid="102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1000"/>
                                        <p:tgtEl>
                                          <p:spTgt spid="62"/>
                                        </p:tgtEl>
                                      </p:cBhvr>
                                    </p:animEffect>
                                    <p:anim calcmode="lin" valueType="num">
                                      <p:cBhvr>
                                        <p:cTn id="42" dur="1000" fill="hold"/>
                                        <p:tgtEl>
                                          <p:spTgt spid="62"/>
                                        </p:tgtEl>
                                        <p:attrNameLst>
                                          <p:attrName>ppt_x</p:attrName>
                                        </p:attrNameLst>
                                      </p:cBhvr>
                                      <p:tavLst>
                                        <p:tav tm="0">
                                          <p:val>
                                            <p:strVal val="#ppt_x"/>
                                          </p:val>
                                        </p:tav>
                                        <p:tav tm="100000">
                                          <p:val>
                                            <p:strVal val="#ppt_x"/>
                                          </p:val>
                                        </p:tav>
                                      </p:tavLst>
                                    </p:anim>
                                    <p:anim calcmode="lin" valueType="num">
                                      <p:cBhvr>
                                        <p:cTn id="4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6" grpId="0" animBg="1"/>
      <p:bldP spid="37" grpId="0" animBg="1"/>
      <p:bldP spid="38" grpId="0" animBg="1"/>
      <p:bldP spid="57" grpId="0"/>
      <p:bldP spid="60" grpId="0"/>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hồi quy (Recurrent Neural Network - RNN)</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5812322A-38E2-4D4F-B1F6-D71D0F11DE05}"/>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17</a:t>
            </a:fld>
            <a:endParaRPr lang="vi-VN"/>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646331"/>
          </a:xfrm>
          <a:prstGeom prst="rect">
            <a:avLst/>
          </a:prstGeom>
          <a:noFill/>
        </p:spPr>
        <p:txBody>
          <a:bodyPr wrap="square" rtlCol="0">
            <a:spAutoFit/>
          </a:bodyPr>
          <a:lstStyle/>
          <a:p>
            <a:r>
              <a:rPr lang="en-US" dirty="0">
                <a:latin typeface="Georgia" panose="02040502050405020303" pitchFamily="18" charset="0"/>
              </a:rPr>
              <a:t>Ex: “</a:t>
            </a:r>
            <a:r>
              <a:rPr lang="vi-VN" dirty="0">
                <a:latin typeface="Georgia" panose="02040502050405020303" pitchFamily="18" charset="0"/>
              </a:rPr>
              <a:t>Running Man là chương trình tạp kỹ thực tế của Hàn Quốc, là một phần trong chương trình Good Sunday phát trên </a:t>
            </a:r>
            <a:r>
              <a:rPr lang="vi-VN" dirty="0">
                <a:solidFill>
                  <a:schemeClr val="accent5"/>
                </a:solidFill>
                <a:latin typeface="Georgia" panose="02040502050405020303" pitchFamily="18" charset="0"/>
              </a:rPr>
              <a:t>đài</a:t>
            </a:r>
            <a:r>
              <a:rPr lang="vi-VN" dirty="0">
                <a:latin typeface="Georgia" panose="02040502050405020303" pitchFamily="18" charset="0"/>
              </a:rPr>
              <a:t> SBS</a:t>
            </a:r>
            <a:r>
              <a:rPr lang="en-US" dirty="0">
                <a:latin typeface="Georgia" panose="02040502050405020303" pitchFamily="18" charset="0"/>
              </a:rPr>
              <a:t>.”</a:t>
            </a:r>
            <a:endParaRPr lang="vi-VN" dirty="0"/>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923330"/>
          </a:xfrm>
          <a:prstGeom prst="rect">
            <a:avLst/>
          </a:prstGeom>
          <a:noFill/>
        </p:spPr>
        <p:txBody>
          <a:bodyPr wrap="square" rtlCol="0">
            <a:spAutoFit/>
          </a:bodyPr>
          <a:lstStyle/>
          <a:p>
            <a:r>
              <a:rPr lang="en-US" dirty="0">
                <a:latin typeface="Georgia" panose="02040502050405020303" pitchFamily="18" charset="0"/>
              </a:rPr>
              <a:t>Ex: “</a:t>
            </a:r>
            <a:r>
              <a:rPr lang="vi-VN" dirty="0"/>
              <a:t>Google Assistant là một trợ lý cá nhân ảo được phát triển bởi Google và được giới thiệu tại hội nghị nhà phát triển của hãng vào tháng 5 </a:t>
            </a:r>
            <a:r>
              <a:rPr lang="vi-VN" dirty="0">
                <a:solidFill>
                  <a:schemeClr val="accent5"/>
                </a:solidFill>
              </a:rPr>
              <a:t>năm</a:t>
            </a:r>
            <a:r>
              <a:rPr lang="vi-VN" dirty="0"/>
              <a:t> 2016.</a:t>
            </a:r>
            <a:r>
              <a:rPr lang="en-US" dirty="0">
                <a:latin typeface="Georgia" panose="02040502050405020303" pitchFamily="18" charset="0"/>
              </a:rPr>
              <a:t>”</a:t>
            </a:r>
            <a:endParaRPr lang="vi-VN" dirty="0"/>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Georgia" panose="02040502050405020303" pitchFamily="18" charset="0"/>
              </a:rPr>
              <a:t>RNN </a:t>
            </a:r>
            <a:r>
              <a:rPr lang="en-US" dirty="0" err="1">
                <a:latin typeface="Georgia" panose="02040502050405020303" pitchFamily="18" charset="0"/>
              </a:rPr>
              <a:t>gặp</a:t>
            </a:r>
            <a:r>
              <a:rPr lang="en-US" dirty="0">
                <a:latin typeface="Georgia" panose="02040502050405020303" pitchFamily="18" charset="0"/>
              </a:rPr>
              <a:t> </a:t>
            </a:r>
            <a:r>
              <a:rPr lang="en-US" dirty="0" err="1">
                <a:latin typeface="Georgia" panose="02040502050405020303" pitchFamily="18" charset="0"/>
              </a:rPr>
              <a:t>khó</a:t>
            </a:r>
            <a:r>
              <a:rPr lang="en-US" dirty="0">
                <a:latin typeface="Georgia" panose="02040502050405020303" pitchFamily="18" charset="0"/>
              </a:rPr>
              <a:t> </a:t>
            </a:r>
            <a:r>
              <a:rPr lang="en-US" dirty="0" err="1">
                <a:latin typeface="Georgia" panose="02040502050405020303" pitchFamily="18" charset="0"/>
              </a:rPr>
              <a:t>khăn</a:t>
            </a:r>
            <a:r>
              <a:rPr lang="en-US" dirty="0">
                <a:latin typeface="Georgia" panose="02040502050405020303" pitchFamily="18" charset="0"/>
              </a:rPr>
              <a:t> </a:t>
            </a:r>
            <a:r>
              <a:rPr lang="en-US" dirty="0" err="1">
                <a:latin typeface="Georgia" panose="02040502050405020303" pitchFamily="18" charset="0"/>
              </a:rPr>
              <a:t>trong</a:t>
            </a:r>
            <a:r>
              <a:rPr lang="en-US" dirty="0">
                <a:latin typeface="Georgia" panose="02040502050405020303" pitchFamily="18" charset="0"/>
              </a:rPr>
              <a:t> </a:t>
            </a:r>
            <a:r>
              <a:rPr lang="en-US" dirty="0" err="1">
                <a:latin typeface="Georgia" panose="02040502050405020303" pitchFamily="18" charset="0"/>
              </a:rPr>
              <a:t>việc</a:t>
            </a:r>
            <a:r>
              <a:rPr lang="en-US" dirty="0">
                <a:latin typeface="Georgia" panose="02040502050405020303" pitchFamily="18" charset="0"/>
              </a:rPr>
              <a:t> </a:t>
            </a:r>
            <a:r>
              <a:rPr lang="en-US" dirty="0" err="1">
                <a:latin typeface="Georgia" panose="02040502050405020303" pitchFamily="18" charset="0"/>
              </a:rPr>
              <a:t>học</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a:t>
            </a:r>
            <a:r>
              <a:rPr lang="en-US" dirty="0" err="1">
                <a:latin typeface="Georgia" panose="02040502050405020303" pitchFamily="18" charset="0"/>
              </a:rPr>
              <a:t>nhớ</a:t>
            </a:r>
            <a:r>
              <a:rPr lang="en-US" dirty="0">
                <a:latin typeface="Georgia" panose="02040502050405020303" pitchFamily="18" charset="0"/>
              </a:rPr>
              <a:t> </a:t>
            </a:r>
            <a:r>
              <a:rPr lang="en-US" dirty="0" err="1">
                <a:latin typeface="Georgia" panose="02040502050405020303" pitchFamily="18" charset="0"/>
              </a:rPr>
              <a:t>khi</a:t>
            </a:r>
            <a:r>
              <a:rPr lang="en-US" dirty="0">
                <a:latin typeface="Georgia" panose="02040502050405020303" pitchFamily="18" charset="0"/>
              </a:rPr>
              <a:t> </a:t>
            </a:r>
            <a:r>
              <a:rPr lang="en-US" dirty="0" err="1">
                <a:latin typeface="Georgia" panose="02040502050405020303" pitchFamily="18" charset="0"/>
              </a:rPr>
              <a:t>khoảng</a:t>
            </a:r>
            <a:r>
              <a:rPr lang="en-US" dirty="0">
                <a:latin typeface="Georgia" panose="02040502050405020303" pitchFamily="18" charset="0"/>
              </a:rPr>
              <a:t> </a:t>
            </a:r>
            <a:r>
              <a:rPr lang="en-US" dirty="0" err="1">
                <a:latin typeface="Georgia" panose="02040502050405020303" pitchFamily="18" charset="0"/>
              </a:rPr>
              <a:t>cách</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xa</a:t>
            </a:r>
            <a:r>
              <a:rPr lang="en-US" dirty="0">
                <a:latin typeface="Georgia" panose="02040502050405020303" pitchFamily="18" charset="0"/>
              </a:rPr>
              <a:t>.</a:t>
            </a:r>
            <a:endParaRPr lang="vi-VN" dirty="0"/>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Georgia" panose="02040502050405020303" pitchFamily="18" charset="0"/>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Phụ</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thuộc</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xa</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(Long-term dependencies)</a:t>
            </a:r>
            <a:endParaRPr lang="vi-VN"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a:ln w="0"/>
                <a:solidFill>
                  <a:schemeClr val="accent1"/>
                </a:solidFill>
                <a:effectLst>
                  <a:outerShdw blurRad="38100" dist="25400" dir="5400000" algn="ctr" rotWithShape="0">
                    <a:srgbClr val="6E747A">
                      <a:alpha val="43000"/>
                    </a:srgbClr>
                  </a:outerShdw>
                </a:effectLst>
                <a:latin typeface="Georgia" panose="02040502050405020303" pitchFamily="18" charset="0"/>
              </a:rPr>
              <a:t>LSTM có </a:t>
            </a:r>
            <a:r>
              <a:rPr lang="en-US" b="1">
                <a:ln w="0"/>
                <a:solidFill>
                  <a:schemeClr val="accent1"/>
                </a:solidFill>
                <a:effectLst>
                  <a:outerShdw blurRad="38100" dist="25400" dir="5400000" algn="ctr" rotWithShape="0">
                    <a:srgbClr val="6E747A">
                      <a:alpha val="43000"/>
                    </a:srgbClr>
                  </a:outerShdw>
                </a:effectLst>
                <a:latin typeface="Georgia" panose="02040502050405020303" pitchFamily="18" charset="0"/>
              </a:rPr>
              <a:t>4 layer và 3 gate</a:t>
            </a: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Mạng bộ nhớ dài ngắn (Long Short Term Memmory - LSTM)</a:t>
            </a:r>
            <a:endParaRPr lang="ko-KR" altLang="en-US" sz="1600">
              <a:latin typeface="Georgia" panose="02040502050405020303" pitchFamily="18" charset="0"/>
            </a:endParaRPr>
          </a:p>
        </p:txBody>
      </p:sp>
      <p:sp>
        <p:nvSpPr>
          <p:cNvPr id="8" name="Slide Number Placeholder 7">
            <a:extLst>
              <a:ext uri="{FF2B5EF4-FFF2-40B4-BE49-F238E27FC236}">
                <a16:creationId xmlns:a16="http://schemas.microsoft.com/office/drawing/2014/main" id="{C0A90030-82CE-4056-AD2F-B51C54FC9FC1}"/>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18</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Georgia" panose="02040502050405020303" pitchFamily="18" charset="0"/>
              </a:rPr>
              <a:t>Là</a:t>
            </a:r>
            <a:r>
              <a:rPr lang="en-US" dirty="0">
                <a:latin typeface="Georgia" panose="02040502050405020303" pitchFamily="18" charset="0"/>
              </a:rPr>
              <a:t> </a:t>
            </a:r>
            <a:r>
              <a:rPr lang="en-US" dirty="0" err="1">
                <a:latin typeface="Georgia" panose="02040502050405020303" pitchFamily="18" charset="0"/>
              </a:rPr>
              <a:t>phiên</a:t>
            </a:r>
            <a:r>
              <a:rPr lang="en-US" dirty="0">
                <a:latin typeface="Georgia" panose="02040502050405020303" pitchFamily="18" charset="0"/>
              </a:rPr>
              <a:t> </a:t>
            </a:r>
            <a:r>
              <a:rPr lang="en-US" dirty="0" err="1">
                <a:latin typeface="Georgia" panose="02040502050405020303" pitchFamily="18" charset="0"/>
              </a:rPr>
              <a:t>bản</a:t>
            </a:r>
            <a:r>
              <a:rPr lang="en-US" dirty="0">
                <a:latin typeface="Georgia" panose="02040502050405020303" pitchFamily="18" charset="0"/>
              </a:rPr>
              <a:t> </a:t>
            </a:r>
            <a:r>
              <a:rPr lang="en-US" dirty="0" err="1">
                <a:latin typeface="Georgia" panose="02040502050405020303" pitchFamily="18" charset="0"/>
              </a:rPr>
              <a:t>cải</a:t>
            </a:r>
            <a:r>
              <a:rPr lang="en-US" dirty="0">
                <a:latin typeface="Georgia" panose="02040502050405020303" pitchFamily="18" charset="0"/>
              </a:rPr>
              <a:t> </a:t>
            </a:r>
            <a:r>
              <a:rPr lang="en-US" dirty="0" err="1">
                <a:latin typeface="Georgia" panose="02040502050405020303" pitchFamily="18" charset="0"/>
              </a:rPr>
              <a:t>tiến</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RNN,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có</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khả</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năng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học</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đ</a:t>
            </a:r>
            <a:r>
              <a:rPr lang="vi-VN"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ược các phụ thuộc xa</a:t>
            </a:r>
            <a:endParaRPr lang="en-US" b="1" dirty="0">
              <a:solidFill>
                <a:srgbClr val="32AEB8"/>
              </a:solidFill>
              <a:latin typeface="Georgia" panose="02040502050405020303" pitchFamily="18" charset="0"/>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Georgia" panose="02040502050405020303" pitchFamily="18" charset="0"/>
              </a:rPr>
              <a:t>Gate của LSTM</a:t>
            </a:r>
            <a:endParaRPr lang="vi-VN" sz="1400"/>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r>
              <a:rPr lang="en-US" sz="1400">
                <a:latin typeface="Georgia" panose="02040502050405020303" pitchFamily="18" charset="0"/>
              </a:rPr>
              <a:t>Môđun lặp của LSTM chứa 4 layer</a:t>
            </a:r>
            <a:endParaRPr lang="vi-VN" sz="1400"/>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barn(inVertical)">
                                      <p:cBhvr>
                                        <p:cTn id="15" dur="500"/>
                                        <p:tgtEl>
                                          <p:spTgt spid="205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Mạng</a:t>
            </a:r>
            <a:r>
              <a:rPr lang="en-US" altLang="ko-KR" sz="1600" dirty="0">
                <a:latin typeface="Georgia" panose="02040502050405020303" pitchFamily="18" charset="0"/>
              </a:rPr>
              <a:t> </a:t>
            </a:r>
            <a:r>
              <a:rPr lang="en-US" altLang="ko-KR" sz="1600" dirty="0" err="1">
                <a:latin typeface="Georgia" panose="02040502050405020303" pitchFamily="18" charset="0"/>
              </a:rPr>
              <a:t>bộ</a:t>
            </a:r>
            <a:r>
              <a:rPr lang="en-US" altLang="ko-KR" sz="1600" dirty="0">
                <a:latin typeface="Georgia" panose="02040502050405020303" pitchFamily="18" charset="0"/>
              </a:rPr>
              <a:t> </a:t>
            </a:r>
            <a:r>
              <a:rPr lang="en-US" altLang="ko-KR" sz="1600" dirty="0" err="1">
                <a:latin typeface="Georgia" panose="02040502050405020303" pitchFamily="18" charset="0"/>
              </a:rPr>
              <a:t>nhớ</a:t>
            </a:r>
            <a:r>
              <a:rPr lang="en-US" altLang="ko-KR" sz="1600" dirty="0">
                <a:latin typeface="Georgia" panose="02040502050405020303" pitchFamily="18" charset="0"/>
              </a:rPr>
              <a:t> </a:t>
            </a:r>
            <a:r>
              <a:rPr lang="en-US" altLang="ko-KR" sz="1600" dirty="0" err="1">
                <a:latin typeface="Georgia" panose="02040502050405020303" pitchFamily="18" charset="0"/>
              </a:rPr>
              <a:t>dài</a:t>
            </a:r>
            <a:r>
              <a:rPr lang="en-US" altLang="ko-KR" sz="1600" dirty="0">
                <a:latin typeface="Georgia" panose="02040502050405020303" pitchFamily="18" charset="0"/>
              </a:rPr>
              <a:t> </a:t>
            </a:r>
            <a:r>
              <a:rPr lang="en-US" altLang="ko-KR" sz="1600" dirty="0" err="1">
                <a:latin typeface="Georgia" panose="02040502050405020303" pitchFamily="18" charset="0"/>
              </a:rPr>
              <a:t>ngắn</a:t>
            </a:r>
            <a:r>
              <a:rPr lang="en-US" altLang="ko-KR" sz="1600" dirty="0">
                <a:latin typeface="Georgia" panose="02040502050405020303" pitchFamily="18" charset="0"/>
              </a:rPr>
              <a:t> (Long Short Term </a:t>
            </a:r>
            <a:r>
              <a:rPr lang="en-US" altLang="ko-KR" sz="1600" dirty="0" err="1">
                <a:latin typeface="Georgia" panose="02040502050405020303" pitchFamily="18" charset="0"/>
              </a:rPr>
              <a:t>Memmory</a:t>
            </a:r>
            <a:r>
              <a:rPr lang="en-US" altLang="ko-KR" sz="1600" dirty="0">
                <a:latin typeface="Georgia" panose="02040502050405020303" pitchFamily="18" charset="0"/>
              </a:rPr>
              <a:t> - LSTM)</a:t>
            </a:r>
            <a:endParaRPr lang="ko-KR" altLang="en-US" sz="1600" dirty="0">
              <a:latin typeface="Georgia" panose="02040502050405020303" pitchFamily="18" charset="0"/>
            </a:endParaRPr>
          </a:p>
        </p:txBody>
      </p:sp>
      <p:sp>
        <p:nvSpPr>
          <p:cNvPr id="8" name="Slide Number Placeholder 7">
            <a:extLst>
              <a:ext uri="{FF2B5EF4-FFF2-40B4-BE49-F238E27FC236}">
                <a16:creationId xmlns:a16="http://schemas.microsoft.com/office/drawing/2014/main" id="{C0A90030-82CE-4056-AD2F-B51C54FC9FC1}"/>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19</a:t>
            </a:fld>
            <a:endParaRPr lang="vi-VN"/>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1335"/>
            <a:ext cx="7128792" cy="271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Georgia" panose="02040502050405020303" pitchFamily="18" charset="0"/>
                <a:cs typeface="Arial" pitchFamily="34" charset="0"/>
              </a:rPr>
              <a:t>Nội</a:t>
            </a:r>
            <a:r>
              <a:rPr lang="en-US" sz="3600">
                <a:latin typeface="Georgia" panose="02040502050405020303" pitchFamily="18" charset="0"/>
                <a:cs typeface="Arial" pitchFamily="34" charset="0"/>
              </a:rPr>
              <a:t> Dung </a:t>
            </a:r>
            <a:r>
              <a:rPr lang="en-US" sz="3600" err="1">
                <a:latin typeface="Georgia" panose="02040502050405020303" pitchFamily="18" charset="0"/>
                <a:cs typeface="Arial" pitchFamily="34" charset="0"/>
              </a:rPr>
              <a:t>Báo</a:t>
            </a:r>
            <a:r>
              <a:rPr lang="en-US" sz="3600">
                <a:latin typeface="Georgia" panose="02040502050405020303" pitchFamily="18" charset="0"/>
                <a:cs typeface="Arial" pitchFamily="34" charset="0"/>
              </a:rPr>
              <a:t> </a:t>
            </a:r>
            <a:r>
              <a:rPr lang="en-US" sz="3600" err="1">
                <a:latin typeface="Georgia" panose="02040502050405020303" pitchFamily="18" charset="0"/>
                <a:cs typeface="Arial" pitchFamily="34" charset="0"/>
              </a:rPr>
              <a:t>Cáo</a:t>
            </a:r>
            <a:endParaRPr lang="en-US" sz="3600">
              <a:latin typeface="Georgia" panose="02040502050405020303" pitchFamily="18" charset="0"/>
              <a:cs typeface="Arial" pitchFamily="34" charset="0"/>
            </a:endParaRPr>
          </a:p>
        </p:txBody>
      </p:sp>
      <p:grpSp>
        <p:nvGrpSpPr>
          <p:cNvPr id="6" name="Group 5"/>
          <p:cNvGrpSpPr/>
          <p:nvPr/>
        </p:nvGrpSpPr>
        <p:grpSpPr>
          <a:xfrm>
            <a:off x="3126331" y="1204255"/>
            <a:ext cx="5256584"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grpSp>
        <p:nvGrpSpPr>
          <p:cNvPr id="17" name="Group 16"/>
          <p:cNvGrpSpPr/>
          <p:nvPr/>
        </p:nvGrpSpPr>
        <p:grpSpPr>
          <a:xfrm>
            <a:off x="3131839" y="1927518"/>
            <a:ext cx="525658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grpSp>
        <p:nvGrpSpPr>
          <p:cNvPr id="20" name="Group 19"/>
          <p:cNvGrpSpPr/>
          <p:nvPr/>
        </p:nvGrpSpPr>
        <p:grpSpPr>
          <a:xfrm>
            <a:off x="3131839" y="2653321"/>
            <a:ext cx="5256584"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grpSp>
        <p:nvGrpSpPr>
          <p:cNvPr id="23" name="Group 22"/>
          <p:cNvGrpSpPr/>
          <p:nvPr/>
        </p:nvGrpSpPr>
        <p:grpSpPr>
          <a:xfrm>
            <a:off x="3131839" y="3379062"/>
            <a:ext cx="5256584"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26" name="TextBox 25"/>
          <p:cNvSpPr txBox="1"/>
          <p:nvPr/>
        </p:nvSpPr>
        <p:spPr>
          <a:xfrm>
            <a:off x="3131838" y="1146931"/>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01</a:t>
            </a:r>
            <a:endParaRPr lang="ko-KR" altLang="en-US" sz="2000" b="1">
              <a:solidFill>
                <a:schemeClr val="bg1"/>
              </a:solidFill>
              <a:latin typeface="Georgia" panose="02040502050405020303" pitchFamily="18" charset="0"/>
              <a:cs typeface="Arial" pitchFamily="34" charset="0"/>
            </a:endParaRPr>
          </a:p>
        </p:txBody>
      </p:sp>
      <p:sp>
        <p:nvSpPr>
          <p:cNvPr id="27" name="TextBox 26"/>
          <p:cNvSpPr txBox="1"/>
          <p:nvPr/>
        </p:nvSpPr>
        <p:spPr>
          <a:xfrm>
            <a:off x="3108820" y="1882207"/>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02</a:t>
            </a:r>
            <a:endParaRPr lang="ko-KR" altLang="en-US" sz="2000" b="1">
              <a:solidFill>
                <a:schemeClr val="bg1"/>
              </a:solidFill>
              <a:latin typeface="Georgia" panose="02040502050405020303" pitchFamily="18" charset="0"/>
              <a:cs typeface="Arial" pitchFamily="34" charset="0"/>
            </a:endParaRPr>
          </a:p>
        </p:txBody>
      </p:sp>
      <p:sp>
        <p:nvSpPr>
          <p:cNvPr id="28" name="TextBox 27"/>
          <p:cNvSpPr txBox="1"/>
          <p:nvPr/>
        </p:nvSpPr>
        <p:spPr>
          <a:xfrm>
            <a:off x="3131838" y="2568069"/>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03</a:t>
            </a:r>
            <a:endParaRPr lang="ko-KR" altLang="en-US" sz="2000" b="1">
              <a:solidFill>
                <a:schemeClr val="bg1"/>
              </a:solidFill>
              <a:latin typeface="Georgia" panose="02040502050405020303" pitchFamily="18" charset="0"/>
              <a:cs typeface="Arial" pitchFamily="34" charset="0"/>
            </a:endParaRPr>
          </a:p>
        </p:txBody>
      </p:sp>
      <p:sp>
        <p:nvSpPr>
          <p:cNvPr id="29" name="TextBox 28"/>
          <p:cNvSpPr txBox="1"/>
          <p:nvPr/>
        </p:nvSpPr>
        <p:spPr>
          <a:xfrm>
            <a:off x="3127008" y="3289257"/>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04</a:t>
            </a:r>
            <a:endParaRPr lang="ko-KR" altLang="en-US" sz="2000" b="1">
              <a:solidFill>
                <a:schemeClr val="bg1"/>
              </a:solidFill>
              <a:latin typeface="Georgia" panose="02040502050405020303" pitchFamily="18" charset="0"/>
              <a:cs typeface="Arial" pitchFamily="34" charset="0"/>
            </a:endParaRPr>
          </a:p>
        </p:txBody>
      </p:sp>
      <p:sp>
        <p:nvSpPr>
          <p:cNvPr id="30" name="TextBox 29"/>
          <p:cNvSpPr txBox="1"/>
          <p:nvPr/>
        </p:nvSpPr>
        <p:spPr>
          <a:xfrm>
            <a:off x="3851840" y="1356248"/>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Mở</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Đầu</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37" name="TextBox 36"/>
          <p:cNvSpPr txBox="1"/>
          <p:nvPr/>
        </p:nvSpPr>
        <p:spPr>
          <a:xfrm>
            <a:off x="3856671" y="2008254"/>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Nội</a:t>
            </a:r>
            <a:r>
              <a:rPr lang="en-US" altLang="ko-KR" sz="2000" b="1" dirty="0">
                <a:solidFill>
                  <a:schemeClr val="tx1">
                    <a:lumMod val="75000"/>
                    <a:lumOff val="25000"/>
                  </a:schemeClr>
                </a:solidFill>
                <a:latin typeface="Georgia" panose="02040502050405020303" pitchFamily="18" charset="0"/>
                <a:cs typeface="Arial" pitchFamily="34" charset="0"/>
              </a:rPr>
              <a:t> Dung</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40" name="TextBox 39"/>
          <p:cNvSpPr txBox="1"/>
          <p:nvPr/>
        </p:nvSpPr>
        <p:spPr>
          <a:xfrm>
            <a:off x="3846119" y="2736081"/>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Thực</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Nghiệm</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và</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Đánh</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Giá</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43" name="TextBox 42"/>
          <p:cNvSpPr txBox="1"/>
          <p:nvPr/>
        </p:nvSpPr>
        <p:spPr>
          <a:xfrm>
            <a:off x="3856671" y="3460307"/>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Kết</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Luận</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grpSp>
        <p:nvGrpSpPr>
          <p:cNvPr id="34" name="Group 33">
            <a:extLst>
              <a:ext uri="{FF2B5EF4-FFF2-40B4-BE49-F238E27FC236}">
                <a16:creationId xmlns:a16="http://schemas.microsoft.com/office/drawing/2014/main" id="{4967233D-B2C0-42DE-B55F-16EF5A68147D}"/>
              </a:ext>
            </a:extLst>
          </p:cNvPr>
          <p:cNvGrpSpPr/>
          <p:nvPr/>
        </p:nvGrpSpPr>
        <p:grpSpPr>
          <a:xfrm>
            <a:off x="3095615" y="4113239"/>
            <a:ext cx="5256584" cy="562662"/>
            <a:chOff x="3131840" y="1491630"/>
            <a:chExt cx="5256584" cy="576064"/>
          </a:xfrm>
        </p:grpSpPr>
        <p:sp>
          <p:nvSpPr>
            <p:cNvPr id="35" name="Rectangle 34">
              <a:extLst>
                <a:ext uri="{FF2B5EF4-FFF2-40B4-BE49-F238E27FC236}">
                  <a16:creationId xmlns:a16="http://schemas.microsoft.com/office/drawing/2014/main" id="{A08149A9-D924-4AEC-BA28-9E1BCD1EB820}"/>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45" name="Right Triangle 44">
              <a:extLst>
                <a:ext uri="{FF2B5EF4-FFF2-40B4-BE49-F238E27FC236}">
                  <a16:creationId xmlns:a16="http://schemas.microsoft.com/office/drawing/2014/main" id="{DF0019C1-E0D9-4412-8F26-CDDC415301D5}"/>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46" name="TextBox 45">
            <a:extLst>
              <a:ext uri="{FF2B5EF4-FFF2-40B4-BE49-F238E27FC236}">
                <a16:creationId xmlns:a16="http://schemas.microsoft.com/office/drawing/2014/main" id="{45C41AE9-661B-4C13-95B7-8D1C7D497CFD}"/>
              </a:ext>
            </a:extLst>
          </p:cNvPr>
          <p:cNvSpPr txBox="1"/>
          <p:nvPr/>
        </p:nvSpPr>
        <p:spPr>
          <a:xfrm>
            <a:off x="3108818" y="4031467"/>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05</a:t>
            </a:r>
            <a:endParaRPr lang="ko-KR" altLang="en-US" sz="2000" b="1">
              <a:solidFill>
                <a:schemeClr val="bg1"/>
              </a:solidFill>
              <a:latin typeface="Georgia" panose="02040502050405020303" pitchFamily="18" charset="0"/>
              <a:cs typeface="Arial" pitchFamily="34" charset="0"/>
            </a:endParaRPr>
          </a:p>
        </p:txBody>
      </p:sp>
      <p:sp>
        <p:nvSpPr>
          <p:cNvPr id="47" name="TextBox 46">
            <a:extLst>
              <a:ext uri="{FF2B5EF4-FFF2-40B4-BE49-F238E27FC236}">
                <a16:creationId xmlns:a16="http://schemas.microsoft.com/office/drawing/2014/main" id="{94FEDD78-F5D1-450B-B2E4-D8400F821C14}"/>
              </a:ext>
            </a:extLst>
          </p:cNvPr>
          <p:cNvSpPr txBox="1"/>
          <p:nvPr/>
        </p:nvSpPr>
        <p:spPr>
          <a:xfrm>
            <a:off x="3856671" y="4185986"/>
            <a:ext cx="4392567" cy="400110"/>
          </a:xfrm>
          <a:prstGeom prst="rect">
            <a:avLst/>
          </a:prstGeom>
          <a:noFill/>
        </p:spPr>
        <p:txBody>
          <a:bodyPr wrap="square" rtlCol="0">
            <a:spAutoFit/>
          </a:bodyPr>
          <a:lstStyle/>
          <a:p>
            <a:r>
              <a:rPr lang="en-US" altLang="ko-KR" sz="2000" b="1" dirty="0">
                <a:solidFill>
                  <a:schemeClr val="tx1">
                    <a:lumMod val="75000"/>
                    <a:lumOff val="25000"/>
                  </a:schemeClr>
                </a:solidFill>
                <a:latin typeface="Georgia" panose="02040502050405020303" pitchFamily="18" charset="0"/>
                <a:cs typeface="Arial" pitchFamily="34" charset="0"/>
              </a:rPr>
              <a:t>Demo</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sp>
        <p:nvSpPr>
          <p:cNvPr id="31" name="Slide Number Placeholder 2">
            <a:extLst>
              <a:ext uri="{FF2B5EF4-FFF2-40B4-BE49-F238E27FC236}">
                <a16:creationId xmlns:a16="http://schemas.microsoft.com/office/drawing/2014/main" id="{67E31904-2390-4E8B-B711-C75113B6250E}"/>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2</a:t>
            </a:fld>
            <a:endParaRPr lang="vi-VN" dirty="0"/>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randombar(horizontal)">
                                      <p:cBhvr>
                                        <p:cTn id="22" dur="500"/>
                                        <p:tgtEl>
                                          <p:spTgt spid="28"/>
                                        </p:tgtEl>
                                      </p:cBhvr>
                                    </p:animEffect>
                                  </p:childTnLst>
                                </p:cTn>
                              </p:par>
                              <p:par>
                                <p:cTn id="23" presetID="14" presetClass="entr" presetSubtype="1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randombar(horizontal)">
                                      <p:cBhvr>
                                        <p:cTn id="28" dur="500"/>
                                        <p:tgtEl>
                                          <p:spTgt spid="29"/>
                                        </p:tgtEl>
                                      </p:cBhvr>
                                    </p:animEffect>
                                  </p:childTnLst>
                                </p:cTn>
                              </p:par>
                              <p:par>
                                <p:cTn id="29" presetID="14" presetClass="entr" presetSubtype="1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randombar(horizontal)">
                                      <p:cBhvr>
                                        <p:cTn id="31" dur="500"/>
                                        <p:tgtEl>
                                          <p:spTgt spid="3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randombar(horizontal)">
                                      <p:cBhvr>
                                        <p:cTn id="34" dur="500"/>
                                        <p:tgtEl>
                                          <p:spTgt spid="46"/>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randombar(horizontal)">
                                      <p:cBhvr>
                                        <p:cTn id="37" dur="500"/>
                                        <p:tgtEl>
                                          <p:spTgt spid="30"/>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randombar(horizontal)">
                                      <p:cBhvr>
                                        <p:cTn id="40" dur="500"/>
                                        <p:tgtEl>
                                          <p:spTgt spid="3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randombar(horizontal)">
                                      <p:cBhvr>
                                        <p:cTn id="43" dur="500"/>
                                        <p:tgtEl>
                                          <p:spTgt spid="4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randombar(horizontal)">
                                      <p:cBhvr>
                                        <p:cTn id="46" dur="500"/>
                                        <p:tgtEl>
                                          <p:spTgt spid="4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randombar(horizontal)">
                                      <p:cBhvr>
                                        <p:cTn id="4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7" grpId="0"/>
      <p:bldP spid="40" grpId="0"/>
      <p:bldP spid="43"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Mạng</a:t>
            </a:r>
            <a:r>
              <a:rPr lang="en-US" altLang="ko-KR" sz="1600" dirty="0">
                <a:latin typeface="Georgia" panose="02040502050405020303" pitchFamily="18" charset="0"/>
              </a:rPr>
              <a:t> GRU (Gated Recurrent Unit)</a:t>
            </a:r>
            <a:endParaRPr lang="ko-KR" altLang="en-US"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0EDF84D9-A4A2-4C75-8750-4B9B7B7BF124}"/>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20</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395536" y="1374324"/>
            <a:ext cx="3960440" cy="2585323"/>
          </a:xfrm>
          <a:prstGeom prst="rect">
            <a:avLst/>
          </a:prstGeom>
          <a:noFill/>
        </p:spPr>
        <p:txBody>
          <a:bodyPr wrap="square" rtlCol="0">
            <a:spAutoFit/>
          </a:bodyPr>
          <a:lstStyle/>
          <a:p>
            <a:pPr algn="just"/>
            <a:r>
              <a:rPr lang="en-US" dirty="0" err="1">
                <a:latin typeface="Georgia" panose="02040502050405020303" pitchFamily="18" charset="0"/>
              </a:rPr>
              <a:t>Là</a:t>
            </a:r>
            <a:r>
              <a:rPr lang="en-US" dirty="0">
                <a:latin typeface="Georgia" panose="02040502050405020303" pitchFamily="18" charset="0"/>
              </a:rPr>
              <a:t> </a:t>
            </a:r>
            <a:r>
              <a:rPr lang="en-US" dirty="0" err="1">
                <a:latin typeface="Georgia" panose="02040502050405020303" pitchFamily="18" charset="0"/>
              </a:rPr>
              <a:t>phiên</a:t>
            </a:r>
            <a:r>
              <a:rPr lang="en-US" dirty="0">
                <a:latin typeface="Georgia" panose="02040502050405020303" pitchFamily="18" charset="0"/>
              </a:rPr>
              <a:t> </a:t>
            </a:r>
            <a:r>
              <a:rPr lang="en-US" dirty="0" err="1">
                <a:latin typeface="Georgia" panose="02040502050405020303" pitchFamily="18" charset="0"/>
              </a:rPr>
              <a:t>bản</a:t>
            </a:r>
            <a:r>
              <a:rPr lang="en-US" dirty="0">
                <a:latin typeface="Georgia" panose="02040502050405020303" pitchFamily="18" charset="0"/>
              </a:rPr>
              <a:t> </a:t>
            </a:r>
            <a:r>
              <a:rPr lang="en-US" dirty="0" err="1">
                <a:latin typeface="Georgia" panose="02040502050405020303" pitchFamily="18" charset="0"/>
              </a:rPr>
              <a:t>khác</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LSTM</a:t>
            </a:r>
            <a:endParaRPr lang="en-US" b="1" dirty="0">
              <a:solidFill>
                <a:srgbClr val="32AEB8"/>
              </a:solidFill>
              <a:latin typeface="Georgia" panose="02040502050405020303" pitchFamily="18" charset="0"/>
            </a:endParaRPr>
          </a:p>
          <a:p>
            <a:pPr algn="just"/>
            <a:endParaRPr lang="vi-VN" b="1" dirty="0">
              <a:solidFill>
                <a:srgbClr val="32AEB8"/>
              </a:solidFill>
              <a:latin typeface="Georgia" panose="02040502050405020303" pitchFamily="18" charset="0"/>
            </a:endParaRP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Dùng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ít</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cổng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h</a:t>
            </a:r>
            <a:r>
              <a:rPr lang="vi-VN"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ơ</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n</a:t>
            </a:r>
          </a:p>
          <a:p>
            <a:pPr algn="just"/>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Không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có</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thành</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phần</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nhớ</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riêng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biệt</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algn="just"/>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Không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sử</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dụng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hàm</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phi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tuyến</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tính</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để</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tính</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đầu</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ra</a:t>
            </a:r>
            <a:endParaRPr lang="vi-VN"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4716016" y="3651870"/>
            <a:ext cx="2736304" cy="307777"/>
          </a:xfrm>
          <a:prstGeom prst="rect">
            <a:avLst/>
          </a:prstGeom>
          <a:noFill/>
        </p:spPr>
        <p:txBody>
          <a:bodyPr wrap="square" rtlCol="0">
            <a:spAutoFit/>
          </a:bodyPr>
          <a:lstStyle/>
          <a:p>
            <a:r>
              <a:rPr lang="en-US" sz="1400">
                <a:latin typeface="Georgia" panose="02040502050405020303" pitchFamily="18" charset="0"/>
              </a:rPr>
              <a:t>Cách kích hoạt hàm ẩn của GRU</a:t>
            </a:r>
            <a:endParaRPr lang="vi-VN" sz="1400"/>
          </a:p>
        </p:txBody>
      </p:sp>
      <p:pic>
        <p:nvPicPr>
          <p:cNvPr id="1026" name="Picture 2" descr="Image result for máº¡ng gru">
            <a:extLst>
              <a:ext uri="{FF2B5EF4-FFF2-40B4-BE49-F238E27FC236}">
                <a16:creationId xmlns:a16="http://schemas.microsoft.com/office/drawing/2014/main" id="{726C78F5-B7B7-4728-A536-E790BB732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059582"/>
            <a:ext cx="3600450"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5868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Mô</a:t>
            </a:r>
            <a:r>
              <a:rPr lang="en-US" altLang="ko-KR" sz="1600" dirty="0">
                <a:latin typeface="Georgia" panose="02040502050405020303" pitchFamily="18" charset="0"/>
              </a:rPr>
              <a:t> </a:t>
            </a:r>
            <a:r>
              <a:rPr lang="en-US" altLang="ko-KR" sz="1600" dirty="0" err="1">
                <a:latin typeface="Georgia" panose="02040502050405020303" pitchFamily="18" charset="0"/>
              </a:rPr>
              <a:t>hình</a:t>
            </a:r>
            <a:r>
              <a:rPr lang="en-US" altLang="ko-KR" sz="1600" dirty="0">
                <a:latin typeface="Georgia" panose="02040502050405020303" pitchFamily="18" charset="0"/>
              </a:rPr>
              <a:t> </a:t>
            </a:r>
            <a:r>
              <a:rPr lang="en-US" altLang="ko-KR" sz="1600" dirty="0" err="1">
                <a:latin typeface="Georgia" panose="02040502050405020303" pitchFamily="18" charset="0"/>
              </a:rPr>
              <a:t>Seqence</a:t>
            </a:r>
            <a:r>
              <a:rPr lang="en-US" altLang="ko-KR" sz="1600" dirty="0">
                <a:latin typeface="Georgia" panose="02040502050405020303" pitchFamily="18" charset="0"/>
              </a:rPr>
              <a:t> t0 Sequence</a:t>
            </a:r>
            <a:endParaRPr lang="ko-KR" altLang="en-US"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8AD7B1B8-CAE6-4D58-AC2E-0CBBF000FBD5}"/>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21</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736476" y="2136355"/>
            <a:ext cx="2808312" cy="1200329"/>
          </a:xfrm>
          <a:prstGeom prst="rect">
            <a:avLst/>
          </a:prstGeom>
          <a:noFill/>
        </p:spPr>
        <p:txBody>
          <a:bodyPr wrap="square" rtlCol="0">
            <a:spAutoFit/>
          </a:bodyPr>
          <a:lstStyle/>
          <a:p>
            <a:pPr algn="just"/>
            <a:r>
              <a:rPr lang="en-US" dirty="0" err="1">
                <a:latin typeface="Georgia" panose="02040502050405020303" pitchFamily="18" charset="0"/>
              </a:rPr>
              <a:t>Mô</a:t>
            </a:r>
            <a:r>
              <a:rPr lang="en-US" dirty="0">
                <a:latin typeface="Georgia" panose="02040502050405020303" pitchFamily="18" charset="0"/>
              </a:rPr>
              <a:t> </a:t>
            </a:r>
            <a:r>
              <a:rPr lang="en-US" dirty="0" err="1">
                <a:latin typeface="Georgia" panose="02040502050405020303" pitchFamily="18" charset="0"/>
              </a:rPr>
              <a:t>hình</a:t>
            </a:r>
            <a:r>
              <a:rPr lang="en-US" dirty="0">
                <a:latin typeface="Georgia" panose="02040502050405020303" pitchFamily="18" charset="0"/>
              </a:rPr>
              <a:t> seq2seq </a:t>
            </a:r>
            <a:r>
              <a:rPr lang="en-US" dirty="0" err="1">
                <a:latin typeface="Georgia" panose="02040502050405020303" pitchFamily="18" charset="0"/>
              </a:rPr>
              <a:t>gồm</a:t>
            </a:r>
            <a:r>
              <a:rPr lang="en-US" dirty="0">
                <a:latin typeface="Georgia" panose="02040502050405020303" pitchFamily="18" charset="0"/>
              </a:rPr>
              <a:t> 2 </a:t>
            </a:r>
            <a:r>
              <a:rPr lang="en-US" dirty="0" err="1">
                <a:latin typeface="Georgia" panose="02040502050405020303" pitchFamily="18" charset="0"/>
              </a:rPr>
              <a:t>mạng</a:t>
            </a:r>
            <a:r>
              <a:rPr lang="en-US" dirty="0">
                <a:latin typeface="Georgia" panose="02040502050405020303" pitchFamily="18" charset="0"/>
              </a:rPr>
              <a:t> n</a:t>
            </a:r>
            <a:r>
              <a:rPr lang="vi-VN" dirty="0">
                <a:latin typeface="Georgia" panose="02040502050405020303" pitchFamily="18" charset="0"/>
              </a:rPr>
              <a:t>ơ</a:t>
            </a:r>
            <a:r>
              <a:rPr lang="en-US" dirty="0">
                <a:latin typeface="Georgia" panose="02040502050405020303" pitchFamily="18" charset="0"/>
              </a:rPr>
              <a:t>-</a:t>
            </a:r>
            <a:r>
              <a:rPr lang="en-US" dirty="0" err="1">
                <a:latin typeface="Georgia" panose="02040502050405020303" pitchFamily="18" charset="0"/>
              </a:rPr>
              <a:t>ron</a:t>
            </a:r>
            <a:r>
              <a:rPr lang="en-US" dirty="0">
                <a:latin typeface="Georgia" panose="02040502050405020303" pitchFamily="18" charset="0"/>
              </a:rPr>
              <a:t> </a:t>
            </a:r>
            <a:r>
              <a:rPr lang="en-US" dirty="0" err="1">
                <a:latin typeface="Georgia" panose="02040502050405020303" pitchFamily="18" charset="0"/>
              </a:rPr>
              <a:t>thành</a:t>
            </a:r>
            <a:r>
              <a:rPr lang="en-US" dirty="0">
                <a:latin typeface="Georgia" panose="02040502050405020303" pitchFamily="18" charset="0"/>
              </a:rPr>
              <a:t> </a:t>
            </a:r>
            <a:r>
              <a:rPr lang="en-US" dirty="0" err="1">
                <a:latin typeface="Georgia" panose="02040502050405020303" pitchFamily="18" charset="0"/>
              </a:rPr>
              <a:t>phần</a:t>
            </a:r>
            <a:r>
              <a:rPr lang="en-US" dirty="0">
                <a:latin typeface="Georgia" panose="02040502050405020303" pitchFamily="18" charset="0"/>
              </a:rPr>
              <a:t>:</a:t>
            </a:r>
          </a:p>
          <a:p>
            <a:pPr marL="285750" indent="-285750" algn="just">
              <a:buFont typeface="Wingdings" panose="05000000000000000000" pitchFamily="2" charset="2"/>
              <a:buChar char="ü"/>
            </a:pP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Bộ</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mã</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hóa</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marL="285750" indent="-285750" algn="just">
              <a:buFont typeface="Wingdings" panose="05000000000000000000" pitchFamily="2" charset="2"/>
              <a:buChar char="ü"/>
            </a:pP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Bộ</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giải</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mã</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6" y="4202218"/>
            <a:ext cx="1517486" cy="307777"/>
          </a:xfrm>
          <a:prstGeom prst="rect">
            <a:avLst/>
          </a:prstGeom>
          <a:noFill/>
        </p:spPr>
        <p:txBody>
          <a:bodyPr wrap="square" rtlCol="0">
            <a:spAutoFit/>
          </a:bodyPr>
          <a:lstStyle/>
          <a:p>
            <a:r>
              <a:rPr lang="en-US" sz="1400">
                <a:latin typeface="Georgia" panose="02040502050405020303" pitchFamily="18" charset="0"/>
              </a:rPr>
              <a:t>Mô hình seq2seq</a:t>
            </a:r>
            <a:endParaRPr lang="vi-VN" sz="1400"/>
          </a:p>
        </p:txBody>
      </p:sp>
      <p:pic>
        <p:nvPicPr>
          <p:cNvPr id="1026" name="Picture 2" descr="https://indico.io/wp-content/uploads/2016/04/seq-nathan-figure3_b.jpg">
            <a:extLst>
              <a:ext uri="{FF2B5EF4-FFF2-40B4-BE49-F238E27FC236}">
                <a16:creationId xmlns:a16="http://schemas.microsoft.com/office/drawing/2014/main" id="{F18385B6-97CB-4F6D-A593-FCE5B7335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404372"/>
            <a:ext cx="4555604"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Học</a:t>
            </a:r>
            <a:r>
              <a:rPr lang="en-US" altLang="ko-KR" sz="1600" dirty="0">
                <a:latin typeface="Georgia" panose="02040502050405020303" pitchFamily="18" charset="0"/>
              </a:rPr>
              <a:t> </a:t>
            </a:r>
            <a:r>
              <a:rPr lang="en-US" altLang="ko-KR" sz="1600" dirty="0" err="1">
                <a:latin typeface="Georgia" panose="02040502050405020303" pitchFamily="18" charset="0"/>
              </a:rPr>
              <a:t>tăng</a:t>
            </a:r>
            <a:r>
              <a:rPr lang="en-US" altLang="ko-KR" sz="1600" dirty="0">
                <a:latin typeface="Georgia" panose="02040502050405020303" pitchFamily="18" charset="0"/>
              </a:rPr>
              <a:t> </a:t>
            </a:r>
            <a:r>
              <a:rPr lang="en-US" altLang="ko-KR" sz="1600" dirty="0" err="1">
                <a:latin typeface="Georgia" panose="02040502050405020303" pitchFamily="18" charset="0"/>
              </a:rPr>
              <a:t>cường</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22</a:t>
            </a:fld>
            <a:endParaRPr lang="vi-VN"/>
          </a:p>
        </p:txBody>
      </p:sp>
      <p:sp>
        <p:nvSpPr>
          <p:cNvPr id="36" name="Oval 35">
            <a:extLst>
              <a:ext uri="{FF2B5EF4-FFF2-40B4-BE49-F238E27FC236}">
                <a16:creationId xmlns:a16="http://schemas.microsoft.com/office/drawing/2014/main" id="{F006A318-515B-4AD6-9BDF-76C04C7B9F60}"/>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23</a:t>
            </a:r>
            <a:endParaRPr lang="vi-VN" dirty="0"/>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Georgia" panose="02040502050405020303" pitchFamily="18" charset="0"/>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89992" y="1208633"/>
            <a:ext cx="4575547" cy="3235325"/>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Georgia" panose="02040502050405020303" pitchFamily="18" charset="0"/>
              </a:rPr>
              <a:t>H</a:t>
            </a:r>
            <a:r>
              <a:rPr lang="vi-VN" altLang="ko-KR" sz="1600" dirty="0">
                <a:latin typeface="Georgia" panose="02040502050405020303" pitchFamily="18" charset="0"/>
              </a:rPr>
              <a:t>ọc tăng cường (</a:t>
            </a:r>
            <a:r>
              <a:rPr lang="en-US" altLang="ko-KR" sz="1600" dirty="0">
                <a:latin typeface="Georgia" panose="02040502050405020303" pitchFamily="18" charset="0"/>
              </a:rPr>
              <a:t>R</a:t>
            </a:r>
            <a:r>
              <a:rPr lang="vi-VN" altLang="ko-KR" sz="1600" dirty="0">
                <a:latin typeface="Georgia" panose="02040502050405020303" pitchFamily="18" charset="0"/>
              </a:rPr>
              <a:t>einforcement learning) là nghiên cứu cách thức một agent trong một môi trường</a:t>
            </a:r>
            <a:r>
              <a:rPr lang="en-US" altLang="ko-KR" sz="1600" dirty="0">
                <a:latin typeface="Georgia" panose="02040502050405020303" pitchFamily="18" charset="0"/>
              </a:rPr>
              <a:t> (environment)</a:t>
            </a:r>
            <a:r>
              <a:rPr lang="vi-VN" altLang="ko-KR" sz="1600" dirty="0">
                <a:latin typeface="Georgia" panose="02040502050405020303" pitchFamily="18" charset="0"/>
              </a:rPr>
              <a:t> nên chọn thực hiện các hành động</a:t>
            </a:r>
            <a:r>
              <a:rPr lang="en-US" altLang="ko-KR" sz="1600" dirty="0">
                <a:latin typeface="Georgia" panose="02040502050405020303" pitchFamily="18" charset="0"/>
              </a:rPr>
              <a:t> (action)</a:t>
            </a:r>
            <a:r>
              <a:rPr lang="vi-VN" altLang="ko-KR" sz="1600" dirty="0">
                <a:latin typeface="Georgia" panose="02040502050405020303" pitchFamily="18" charset="0"/>
              </a:rPr>
              <a:t> nào để cực đại hóa một khoản thưởng (reward) nào đó về lâu dài. </a:t>
            </a:r>
            <a:endParaRPr lang="en-US" altLang="ko-KR" sz="1600" dirty="0">
              <a:latin typeface="Georgia" panose="02040502050405020303" pitchFamily="18" charset="0"/>
            </a:endParaRPr>
          </a:p>
          <a:p>
            <a:pPr algn="just"/>
            <a:endParaRPr lang="en-US" altLang="ko-KR" sz="1600" dirty="0">
              <a:latin typeface="Georgia" panose="02040502050405020303" pitchFamily="18" charset="0"/>
            </a:endParaRPr>
          </a:p>
          <a:p>
            <a:pPr algn="l"/>
            <a:r>
              <a:rPr lang="vi-VN" altLang="ko-KR" sz="1600" dirty="0">
                <a:latin typeface="Georgia" panose="02040502050405020303" pitchFamily="18" charset="0"/>
              </a:rPr>
              <a:t>Các thuật toán học tăng cường cố gắng tìm một chiến lược</a:t>
            </a:r>
            <a:r>
              <a:rPr lang="en-US" altLang="ko-KR" sz="1600" dirty="0">
                <a:latin typeface="Georgia" panose="02040502050405020303" pitchFamily="18" charset="0"/>
              </a:rPr>
              <a:t> (policy)</a:t>
            </a:r>
            <a:r>
              <a:rPr lang="vi-VN" altLang="ko-KR" sz="1600" dirty="0">
                <a:latin typeface="Georgia" panose="02040502050405020303" pitchFamily="18" charset="0"/>
              </a:rPr>
              <a:t> ánh xạ các trạng thái</a:t>
            </a:r>
            <a:r>
              <a:rPr lang="en-US" altLang="ko-KR" sz="1600" dirty="0">
                <a:latin typeface="Georgia" panose="02040502050405020303" pitchFamily="18" charset="0"/>
              </a:rPr>
              <a:t> (state)</a:t>
            </a:r>
            <a:r>
              <a:rPr lang="vi-VN" altLang="ko-KR" sz="1600" dirty="0">
                <a:latin typeface="Georgia" panose="02040502050405020303" pitchFamily="18" charset="0"/>
              </a:rPr>
              <a:t> của thế giới tới các hành động mà agent nên chọn trong các trạng thái đó.</a:t>
            </a:r>
            <a:endParaRPr lang="en-US" altLang="ko-KR" sz="1600" dirty="0">
              <a:latin typeface="Georgia" panose="02040502050405020303" pitchFamily="18" charset="0"/>
            </a:endParaRPr>
          </a:p>
          <a:p>
            <a:pPr algn="just"/>
            <a:endParaRPr lang="ko-KR" altLang="en-US" sz="1600" dirty="0">
              <a:latin typeface="Georgia" panose="02040502050405020303" pitchFamily="18" charset="0"/>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Georgia" panose="02040502050405020303" pitchFamily="18" charset="0"/>
              </a:rPr>
              <a:t>Wikipedia</a:t>
            </a:r>
            <a:endParaRPr lang="ko-KR" altLang="en-US" sz="1600" u="sng" dirty="0">
              <a:latin typeface="Georgia" panose="02040502050405020303" pitchFamily="18" charset="0"/>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latin typeface="Georgia" panose="02040502050405020303" pitchFamily="18" charset="0"/>
              </a:rPr>
              <a:t>C</a:t>
            </a:r>
            <a:r>
              <a:rPr lang="vi-VN" altLang="ko-KR" dirty="0">
                <a:latin typeface="Georgia" panose="02040502050405020303" pitchFamily="18" charset="0"/>
              </a:rPr>
              <a:t>ơ</a:t>
            </a:r>
            <a:r>
              <a:rPr lang="en-US" altLang="ko-KR" dirty="0">
                <a:latin typeface="Georgia" panose="02040502050405020303" pitchFamily="18" charset="0"/>
              </a:rPr>
              <a:t> </a:t>
            </a:r>
            <a:r>
              <a:rPr lang="en-US" altLang="ko-KR" dirty="0" err="1">
                <a:latin typeface="Georgia" panose="02040502050405020303" pitchFamily="18" charset="0"/>
              </a:rPr>
              <a:t>Sở</a:t>
            </a:r>
            <a:r>
              <a:rPr lang="en-US" altLang="ko-KR" dirty="0">
                <a:latin typeface="Georgia" panose="02040502050405020303" pitchFamily="18" charset="0"/>
              </a:rPr>
              <a:t> </a:t>
            </a:r>
            <a:r>
              <a:rPr lang="en-US" altLang="ko-KR" dirty="0" err="1">
                <a:latin typeface="Georgia" panose="02040502050405020303" pitchFamily="18" charset="0"/>
              </a:rPr>
              <a:t>Lý</a:t>
            </a:r>
            <a:r>
              <a:rPr lang="en-US" altLang="ko-KR" dirty="0">
                <a:latin typeface="Georgia" panose="02040502050405020303" pitchFamily="18" charset="0"/>
              </a:rPr>
              <a:t> </a:t>
            </a:r>
            <a:r>
              <a:rPr lang="en-US" altLang="ko-KR" dirty="0" err="1">
                <a:latin typeface="Georgia" panose="02040502050405020303" pitchFamily="18" charset="0"/>
              </a:rPr>
              <a:t>Thuyết</a:t>
            </a:r>
            <a:endParaRPr lang="ko-KR" altLang="en-US" dirty="0">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Phương</a:t>
            </a:r>
            <a:r>
              <a:rPr lang="en-US" altLang="ko-KR" sz="1600" dirty="0">
                <a:latin typeface="Georgia" panose="02040502050405020303" pitchFamily="18" charset="0"/>
              </a:rPr>
              <a:t> </a:t>
            </a:r>
            <a:r>
              <a:rPr lang="en-US" altLang="ko-KR" sz="1600" dirty="0" err="1">
                <a:latin typeface="Georgia" panose="02040502050405020303" pitchFamily="18" charset="0"/>
              </a:rPr>
              <a:t>pháp</a:t>
            </a:r>
            <a:r>
              <a:rPr lang="en-US" altLang="ko-KR" sz="1600" dirty="0">
                <a:latin typeface="Georgia" panose="02040502050405020303" pitchFamily="18" charset="0"/>
              </a:rPr>
              <a:t> cross entropy</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23</a:t>
            </a:fld>
            <a:endParaRPr lang="vi-VN"/>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Georgia" panose="02040502050405020303" pitchFamily="18" charset="0"/>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Georgia" panose="02040502050405020303" pitchFamily="18" charset="0"/>
              </a:rPr>
              <a:t>--- Wikipedia ---</a:t>
            </a:r>
            <a:endParaRPr lang="ko-KR" altLang="en-US" sz="1600" dirty="0">
              <a:latin typeface="Georgia" panose="02040502050405020303" pitchFamily="18" charset="0"/>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Georgia" panose="02040502050405020303" pitchFamily="18" charset="0"/>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Georgia" panose="02040502050405020303" pitchFamily="18" charset="0"/>
              </a:rPr>
              <a:t>The method approximates the optimal importance sampling estimator by repeating two phases:</a:t>
            </a:r>
          </a:p>
          <a:p>
            <a:pPr algn="just"/>
            <a:r>
              <a:rPr lang="en-US" altLang="ko-KR" sz="1600" dirty="0">
                <a:latin typeface="Georgia" panose="02040502050405020303" pitchFamily="18" charset="0"/>
              </a:rPr>
              <a:t> 1. Draw a sample from a probability distribution.</a:t>
            </a:r>
          </a:p>
          <a:p>
            <a:pPr algn="just"/>
            <a:r>
              <a:rPr lang="en-US" altLang="ko-KR" sz="1600" dirty="0">
                <a:latin typeface="Georgia" panose="02040502050405020303" pitchFamily="18" charset="0"/>
              </a:rPr>
              <a:t> 2. Minimize the cross-entropy between this distribution and a target distribution to produce a better sample in the next iteration.</a:t>
            </a:r>
          </a:p>
          <a:p>
            <a:pPr algn="r"/>
            <a:r>
              <a:rPr lang="en-US" altLang="ko-KR" sz="1600" dirty="0">
                <a:latin typeface="Georgia" panose="02040502050405020303" pitchFamily="18" charset="0"/>
              </a:rPr>
              <a:t>--- Wikipedia ---</a:t>
            </a:r>
            <a:endParaRPr lang="ko-KR" altLang="en-US" sz="1600" dirty="0">
              <a:latin typeface="Georgia" panose="02040502050405020303" pitchFamily="18" charset="0"/>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Georgia" panose="02040502050405020303" pitchFamily="18" charset="0"/>
              </a:rPr>
              <a:t>Phương</a:t>
            </a:r>
            <a:r>
              <a:rPr lang="en-US" altLang="ko-KR" sz="1600" dirty="0">
                <a:latin typeface="Georgia" panose="02040502050405020303" pitchFamily="18" charset="0"/>
              </a:rPr>
              <a:t> </a:t>
            </a:r>
            <a:r>
              <a:rPr lang="en-US" altLang="ko-KR" sz="1600" dirty="0" err="1">
                <a:latin typeface="Georgia" panose="02040502050405020303" pitchFamily="18" charset="0"/>
              </a:rPr>
              <a:t>pháp</a:t>
            </a:r>
            <a:r>
              <a:rPr lang="en-US" altLang="ko-KR" sz="1600" dirty="0">
                <a:latin typeface="Georgia" panose="02040502050405020303" pitchFamily="18" charset="0"/>
              </a:rPr>
              <a:t> self-critic</a:t>
            </a:r>
          </a:p>
          <a:p>
            <a:r>
              <a:rPr lang="en-US" altLang="ko-KR" sz="1600" dirty="0">
                <a:latin typeface="Georgia" panose="02040502050405020303" pitchFamily="18" charset="0"/>
              </a:rPr>
              <a:t>Self-</a:t>
            </a:r>
            <a:r>
              <a:rPr lang="en-US" altLang="ko-KR" sz="1600" dirty="0" err="1">
                <a:latin typeface="Georgia" panose="02040502050405020303" pitchFamily="18" charset="0"/>
              </a:rPr>
              <a:t>crtici</a:t>
            </a:r>
            <a:r>
              <a:rPr lang="en-US" altLang="ko-KR" sz="1600" dirty="0">
                <a:latin typeface="Georgia" panose="02040502050405020303" pitchFamily="18" charset="0"/>
              </a:rPr>
              <a:t> for sequence training SCST</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24</a:t>
            </a:fld>
            <a:endParaRPr lang="vi-VN"/>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altLang="ko-KR" sz="1600" dirty="0">
                <a:latin typeface="Georgia" panose="02040502050405020303" pitchFamily="18" charset="0"/>
              </a:rPr>
              <a:t>SCST là một dạng của thuật toán REINFORCE, thay vì ước tính một đường cơ sở “baseline”, để chuẩn hóa phần thưởng và giảm phương sai, nó sử dụng đầu ra của </a:t>
            </a:r>
            <a:r>
              <a:rPr lang="vi-VN" altLang="ko-KR" sz="1600" u="sng" dirty="0">
                <a:latin typeface="Georgia" panose="02040502050405020303" pitchFamily="18" charset="0"/>
              </a:rPr>
              <a:t>test-time inference </a:t>
            </a:r>
            <a:r>
              <a:rPr lang="vi-VN" altLang="ko-KR" sz="1600" dirty="0">
                <a:latin typeface="Georgia" panose="02040502050405020303" pitchFamily="18" charset="0"/>
              </a:rPr>
              <a:t>của </a:t>
            </a:r>
            <a:r>
              <a:rPr lang="en-US" altLang="ko-KR" sz="1600" dirty="0" err="1">
                <a:latin typeface="Georgia" panose="02040502050405020303" pitchFamily="18" charset="0"/>
              </a:rPr>
              <a:t>mô</a:t>
            </a:r>
            <a:r>
              <a:rPr lang="en-US" altLang="ko-KR" sz="1600" dirty="0">
                <a:latin typeface="Georgia" panose="02040502050405020303" pitchFamily="18" charset="0"/>
              </a:rPr>
              <a:t> </a:t>
            </a:r>
            <a:r>
              <a:rPr lang="en-US" altLang="ko-KR" sz="1600" dirty="0" err="1">
                <a:latin typeface="Georgia" panose="02040502050405020303" pitchFamily="18" charset="0"/>
              </a:rPr>
              <a:t>hình</a:t>
            </a:r>
            <a:r>
              <a:rPr lang="en-US" altLang="ko-KR" sz="1600" dirty="0">
                <a:latin typeface="Georgia" panose="02040502050405020303" pitchFamily="18" charset="0"/>
              </a:rPr>
              <a:t> </a:t>
            </a:r>
            <a:r>
              <a:rPr lang="en-US" altLang="ko-KR" sz="1600" dirty="0" err="1">
                <a:latin typeface="Georgia" panose="02040502050405020303" pitchFamily="18" charset="0"/>
              </a:rPr>
              <a:t>hiện</a:t>
            </a:r>
            <a:r>
              <a:rPr lang="en-US" altLang="ko-KR" sz="1600" dirty="0">
                <a:latin typeface="Georgia" panose="02040502050405020303" pitchFamily="18" charset="0"/>
              </a:rPr>
              <a:t> </a:t>
            </a:r>
            <a:r>
              <a:rPr lang="en-US" altLang="ko-KR" sz="1600" dirty="0" err="1">
                <a:latin typeface="Georgia" panose="02040502050405020303" pitchFamily="18" charset="0"/>
              </a:rPr>
              <a:t>tại</a:t>
            </a:r>
            <a:r>
              <a:rPr lang="vi-VN" altLang="ko-KR" sz="1600" dirty="0">
                <a:latin typeface="Georgia" panose="02040502050405020303" pitchFamily="18" charset="0"/>
              </a:rPr>
              <a:t> để chuẩn hóa phần thưởng mà nó nhận được</a:t>
            </a:r>
            <a:r>
              <a:rPr lang="en-US" altLang="ko-KR" sz="1600" dirty="0">
                <a:latin typeface="Georgia" panose="02040502050405020303" pitchFamily="18" charset="0"/>
              </a:rPr>
              <a:t>.</a:t>
            </a:r>
            <a:endParaRPr lang="ko-KR" altLang="en-US" sz="1600" dirty="0">
              <a:latin typeface="Georgia" panose="02040502050405020303" pitchFamily="18" charset="0"/>
            </a:endParaRPr>
          </a:p>
        </p:txBody>
      </p: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Các b</a:t>
            </a:r>
            <a:r>
              <a:rPr lang="vi-VN" altLang="ko-KR" sz="1600">
                <a:latin typeface="Georgia" panose="02040502050405020303" pitchFamily="18" charset="0"/>
              </a:rPr>
              <a:t>ư</a:t>
            </a:r>
            <a:r>
              <a:rPr lang="en-US" altLang="ko-KR" sz="1600">
                <a:latin typeface="Georgia" panose="02040502050405020303" pitchFamily="18" charset="0"/>
              </a:rPr>
              <a:t>ớc xử lý xây dựng mô hình</a:t>
            </a:r>
            <a:endParaRPr lang="ko-KR" altLang="en-US" sz="1600">
              <a:latin typeface="Georgia" panose="02040502050405020303" pitchFamily="18" charset="0"/>
            </a:endParaRPr>
          </a:p>
        </p:txBody>
      </p:sp>
      <p:sp>
        <p:nvSpPr>
          <p:cNvPr id="17" name="Slide Number Placeholder 16">
            <a:extLst>
              <a:ext uri="{FF2B5EF4-FFF2-40B4-BE49-F238E27FC236}">
                <a16:creationId xmlns:a16="http://schemas.microsoft.com/office/drawing/2014/main" id="{9A913DD5-2FFF-4F26-82F1-544B68C3D1EE}"/>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25</a:t>
            </a:fld>
            <a:endParaRPr lang="vi-VN"/>
          </a:p>
        </p:txBody>
      </p:sp>
      <p:sp>
        <p:nvSpPr>
          <p:cNvPr id="27" name="Oval 26">
            <a:extLst>
              <a:ext uri="{FF2B5EF4-FFF2-40B4-BE49-F238E27FC236}">
                <a16:creationId xmlns:a16="http://schemas.microsoft.com/office/drawing/2014/main" id="{6173007C-9961-4649-8E6E-A138246F5A5C}"/>
              </a:ext>
            </a:extLst>
          </p:cNvPr>
          <p:cNvSpPr/>
          <p:nvPr/>
        </p:nvSpPr>
        <p:spPr>
          <a:xfrm>
            <a:off x="326791" y="1923678"/>
            <a:ext cx="1737324" cy="16688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Georgia" panose="02040502050405020303" pitchFamily="18" charset="0"/>
                <a:cs typeface="Times New Roman" panose="02020603050405020304" pitchFamily="18" charset="0"/>
              </a:rPr>
              <a:t>Thu </a:t>
            </a:r>
            <a:r>
              <a:rPr lang="en-US" sz="2000" dirty="0" err="1">
                <a:latin typeface="Georgia" panose="02040502050405020303" pitchFamily="18" charset="0"/>
                <a:cs typeface="Times New Roman" panose="02020603050405020304" pitchFamily="18" charset="0"/>
              </a:rPr>
              <a:t>thập</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2064115" y="1939854"/>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Tiền</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xử</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lý</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819414" y="1919210"/>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Phân</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tách</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556774" y="1939854"/>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Huấn</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luyện</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mô</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hình</a:t>
            </a:r>
            <a:endParaRPr lang="vi-VN" sz="2000" dirty="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7294134" y="1979114"/>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Sinh</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câu</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trả</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lời</a:t>
            </a:r>
            <a:endParaRPr lang="vi-VN" sz="2000" dirty="0">
              <a:latin typeface="Times New Roman" panose="02020603050405020304" pitchFamily="18" charset="0"/>
              <a:cs typeface="Times New Roman" panose="02020603050405020304" pitchFamily="18" charset="0"/>
            </a:endParaRPr>
          </a:p>
        </p:txBody>
      </p:sp>
      <p:cxnSp>
        <p:nvCxnSpPr>
          <p:cNvPr id="10" name="Connector: Curved 9">
            <a:extLst>
              <a:ext uri="{FF2B5EF4-FFF2-40B4-BE49-F238E27FC236}">
                <a16:creationId xmlns:a16="http://schemas.microsoft.com/office/drawing/2014/main" id="{7A961E3D-232A-43C2-82FB-4069F0F84109}"/>
              </a:ext>
            </a:extLst>
          </p:cNvPr>
          <p:cNvCxnSpPr>
            <a:stCxn id="27" idx="0"/>
            <a:endCxn id="25" idx="0"/>
          </p:cNvCxnSpPr>
          <p:nvPr/>
        </p:nvCxnSpPr>
        <p:spPr>
          <a:xfrm rot="16200000" flipH="1">
            <a:off x="2056036" y="1063095"/>
            <a:ext cx="16176" cy="1737342"/>
          </a:xfrm>
          <a:prstGeom prst="curvedConnector3">
            <a:avLst>
              <a:gd name="adj1" fmla="val -141320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18A8613C-194F-4934-911C-B910888C35E8}"/>
              </a:ext>
            </a:extLst>
          </p:cNvPr>
          <p:cNvCxnSpPr>
            <a:stCxn id="25" idx="0"/>
            <a:endCxn id="26" idx="0"/>
          </p:cNvCxnSpPr>
          <p:nvPr/>
        </p:nvCxnSpPr>
        <p:spPr>
          <a:xfrm rot="5400000" flipH="1" flipV="1">
            <a:off x="3800122" y="1051883"/>
            <a:ext cx="20644" cy="1755299"/>
          </a:xfrm>
          <a:prstGeom prst="curvedConnector3">
            <a:avLst>
              <a:gd name="adj1" fmla="val 120734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C6723B54-A152-4B86-ABF1-4380A6D47C6E}"/>
              </a:ext>
            </a:extLst>
          </p:cNvPr>
          <p:cNvCxnSpPr>
            <a:stCxn id="26" idx="0"/>
            <a:endCxn id="28" idx="0"/>
          </p:cNvCxnSpPr>
          <p:nvPr/>
        </p:nvCxnSpPr>
        <p:spPr>
          <a:xfrm rot="16200000" flipH="1">
            <a:off x="5546452" y="1060852"/>
            <a:ext cx="20644" cy="1737360"/>
          </a:xfrm>
          <a:prstGeom prst="curvedConnector3">
            <a:avLst>
              <a:gd name="adj1" fmla="val -110734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9A52C8BA-3C82-4542-9DF5-3E0930B5D63D}"/>
              </a:ext>
            </a:extLst>
          </p:cNvPr>
          <p:cNvCxnSpPr>
            <a:stCxn id="28" idx="0"/>
            <a:endCxn id="30" idx="0"/>
          </p:cNvCxnSpPr>
          <p:nvPr/>
        </p:nvCxnSpPr>
        <p:spPr>
          <a:xfrm rot="16200000" flipH="1">
            <a:off x="7274504" y="1090804"/>
            <a:ext cx="39260" cy="1737360"/>
          </a:xfrm>
          <a:prstGeom prst="curvedConnector3">
            <a:avLst>
              <a:gd name="adj1" fmla="val -58227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Thu thập dữ liệu</a:t>
            </a:r>
            <a:endParaRPr lang="ko-KR" altLang="en-US" sz="1600">
              <a:latin typeface="Georgia" panose="02040502050405020303" pitchFamily="18" charset="0"/>
            </a:endParaRPr>
          </a:p>
        </p:txBody>
      </p:sp>
      <p:sp>
        <p:nvSpPr>
          <p:cNvPr id="25" name="Slide Number Placeholder 24">
            <a:extLst>
              <a:ext uri="{FF2B5EF4-FFF2-40B4-BE49-F238E27FC236}">
                <a16:creationId xmlns:a16="http://schemas.microsoft.com/office/drawing/2014/main" id="{66E02D4E-75A3-434B-B0C2-13FC8862B02E}"/>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26</a:t>
            </a:fld>
            <a:endParaRPr lang="vi-VN"/>
          </a:p>
        </p:txBody>
      </p:sp>
      <p:sp>
        <p:nvSpPr>
          <p:cNvPr id="5" name="Oval 4">
            <a:extLst>
              <a:ext uri="{FF2B5EF4-FFF2-40B4-BE49-F238E27FC236}">
                <a16:creationId xmlns:a16="http://schemas.microsoft.com/office/drawing/2014/main" id="{D2DC8ED9-677F-4D4D-9930-999D109EFDE1}"/>
              </a:ext>
            </a:extLst>
          </p:cNvPr>
          <p:cNvSpPr/>
          <p:nvPr/>
        </p:nvSpPr>
        <p:spPr>
          <a:xfrm>
            <a:off x="1142368" y="1961817"/>
            <a:ext cx="2916324" cy="1600468"/>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latin typeface="Georgia" panose="02040502050405020303" pitchFamily="18" charset="0"/>
              </a:rPr>
              <a:t>Dataset</a:t>
            </a:r>
            <a:endParaRPr lang="vi-VN" sz="2000" b="1" dirty="0"/>
          </a:p>
        </p:txBody>
      </p:sp>
      <p:grpSp>
        <p:nvGrpSpPr>
          <p:cNvPr id="4" name="Group 3">
            <a:extLst>
              <a:ext uri="{FF2B5EF4-FFF2-40B4-BE49-F238E27FC236}">
                <a16:creationId xmlns:a16="http://schemas.microsoft.com/office/drawing/2014/main" id="{D603F9E2-EA44-4874-B544-028212BDCAB5}"/>
              </a:ext>
            </a:extLst>
          </p:cNvPr>
          <p:cNvGrpSpPr/>
          <p:nvPr/>
        </p:nvGrpSpPr>
        <p:grpSpPr>
          <a:xfrm>
            <a:off x="5436096" y="2077511"/>
            <a:ext cx="2565536" cy="1219311"/>
            <a:chOff x="1216377" y="1686635"/>
            <a:chExt cx="2014725" cy="1219311"/>
          </a:xfrm>
        </p:grpSpPr>
        <p:sp>
          <p:nvSpPr>
            <p:cNvPr id="9" name="TextBox 8">
              <a:extLst>
                <a:ext uri="{FF2B5EF4-FFF2-40B4-BE49-F238E27FC236}">
                  <a16:creationId xmlns:a16="http://schemas.microsoft.com/office/drawing/2014/main" id="{1ED92D06-89DB-49DA-9F25-87969830CE72}"/>
                </a:ext>
              </a:extLst>
            </p:cNvPr>
            <p:cNvSpPr txBox="1"/>
            <p:nvPr/>
          </p:nvSpPr>
          <p:spPr>
            <a:xfrm>
              <a:off x="1216377" y="2351948"/>
              <a:ext cx="2014725" cy="553998"/>
            </a:xfrm>
            <a:prstGeom prst="rect">
              <a:avLst/>
            </a:prstGeom>
            <a:noFill/>
          </p:spPr>
          <p:txBody>
            <a:bodyPr wrap="square" rtlCol="0">
              <a:spAutoFit/>
            </a:bodyPr>
            <a:lstStyle/>
            <a:p>
              <a:r>
                <a:rPr lang="en-US" sz="1500" dirty="0" err="1">
                  <a:latin typeface="Georgia" panose="02040502050405020303" pitchFamily="18" charset="0"/>
                </a:rPr>
                <a:t>Số</a:t>
              </a:r>
              <a:r>
                <a:rPr lang="en-US" sz="1500" dirty="0">
                  <a:latin typeface="Georgia" panose="02040502050405020303" pitchFamily="18" charset="0"/>
                </a:rPr>
                <a:t> l</a:t>
              </a:r>
              <a:r>
                <a:rPr lang="vi-VN" sz="1500" dirty="0">
                  <a:latin typeface="Georgia" panose="02040502050405020303" pitchFamily="18" charset="0"/>
                </a:rPr>
                <a:t>ư</a:t>
              </a:r>
              <a:r>
                <a:rPr lang="en-US" sz="1500" dirty="0" err="1">
                  <a:latin typeface="Georgia" panose="02040502050405020303" pitchFamily="18" charset="0"/>
                </a:rPr>
                <a:t>ợng</a:t>
              </a:r>
              <a:r>
                <a:rPr lang="en-US" sz="1500" dirty="0">
                  <a:latin typeface="Georgia" panose="02040502050405020303" pitchFamily="18" charset="0"/>
                </a:rPr>
                <a:t>: 30000 </a:t>
              </a:r>
              <a:r>
                <a:rPr lang="en-US" sz="1500" dirty="0" err="1">
                  <a:latin typeface="Georgia" panose="02040502050405020303" pitchFamily="18" charset="0"/>
                </a:rPr>
                <a:t>dòng</a:t>
              </a:r>
              <a:endParaRPr lang="en-US" sz="1500" dirty="0">
                <a:latin typeface="Georgia" panose="02040502050405020303" pitchFamily="18" charset="0"/>
              </a:endParaRPr>
            </a:p>
          </p:txBody>
        </p:sp>
        <p:cxnSp>
          <p:nvCxnSpPr>
            <p:cNvPr id="16" name="Straight Connector 15">
              <a:extLst>
                <a:ext uri="{FF2B5EF4-FFF2-40B4-BE49-F238E27FC236}">
                  <a16:creationId xmlns:a16="http://schemas.microsoft.com/office/drawing/2014/main" id="{8F8EE351-E3BA-40ED-B425-EF27E10E8C8A}"/>
                </a:ext>
              </a:extLst>
            </p:cNvPr>
            <p:cNvCxnSpPr/>
            <p:nvPr/>
          </p:nvCxnSpPr>
          <p:spPr>
            <a:xfrm>
              <a:off x="1403648" y="1995686"/>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369332"/>
            </a:xfrm>
            <a:prstGeom prst="rect">
              <a:avLst/>
            </a:prstGeom>
            <a:noFill/>
          </p:spPr>
          <p:txBody>
            <a:bodyPr wrap="square" rtlCol="0">
              <a:spAutoFit/>
            </a:bodyPr>
            <a:lstStyle/>
            <a:p>
              <a:r>
                <a:rPr lang="en-US">
                  <a:latin typeface="Georgia" panose="02040502050405020303" pitchFamily="18" charset="0"/>
                </a:rPr>
                <a:t>Bao gồm</a:t>
              </a:r>
              <a:endParaRPr lang="vi-VN"/>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436096" y="3099085"/>
            <a:ext cx="2014725" cy="323165"/>
          </a:xfrm>
          <a:prstGeom prst="rect">
            <a:avLst/>
          </a:prstGeom>
          <a:noFill/>
        </p:spPr>
        <p:txBody>
          <a:bodyPr wrap="square" rtlCol="0">
            <a:spAutoFit/>
          </a:bodyPr>
          <a:lstStyle/>
          <a:p>
            <a:r>
              <a:rPr lang="en-US" sz="1500" dirty="0" err="1">
                <a:latin typeface="Georgia" panose="02040502050405020303" pitchFamily="18" charset="0"/>
              </a:rPr>
              <a:t>Ngôn</a:t>
            </a:r>
            <a:r>
              <a:rPr lang="en-US" sz="1500" dirty="0">
                <a:latin typeface="Georgia" panose="02040502050405020303" pitchFamily="18" charset="0"/>
              </a:rPr>
              <a:t> </a:t>
            </a:r>
            <a:r>
              <a:rPr lang="en-US" sz="1500" dirty="0" err="1">
                <a:latin typeface="Georgia" panose="02040502050405020303" pitchFamily="18" charset="0"/>
              </a:rPr>
              <a:t>ngữ</a:t>
            </a:r>
            <a:r>
              <a:rPr lang="en-US" sz="1500" dirty="0">
                <a:latin typeface="Georgia" panose="02040502050405020303" pitchFamily="18" charset="0"/>
              </a:rPr>
              <a:t>: </a:t>
            </a:r>
            <a:r>
              <a:rPr lang="en-US" sz="1500" dirty="0" err="1">
                <a:latin typeface="Georgia" panose="02040502050405020303" pitchFamily="18" charset="0"/>
              </a:rPr>
              <a:t>Tiếng</a:t>
            </a:r>
            <a:r>
              <a:rPr lang="en-US" sz="1500" dirty="0">
                <a:latin typeface="Georgia" panose="02040502050405020303" pitchFamily="18" charset="0"/>
              </a:rPr>
              <a:t> </a:t>
            </a:r>
            <a:r>
              <a:rPr lang="en-US" sz="1500" dirty="0" err="1">
                <a:latin typeface="Georgia" panose="02040502050405020303" pitchFamily="18" charset="0"/>
              </a:rPr>
              <a:t>Việt</a:t>
            </a:r>
            <a:endParaRPr lang="en-US" sz="1500" dirty="0">
              <a:latin typeface="Georgia" panose="02040502050405020303" pitchFamily="18" charset="0"/>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436095" y="3462386"/>
            <a:ext cx="2014725" cy="323165"/>
          </a:xfrm>
          <a:prstGeom prst="rect">
            <a:avLst/>
          </a:prstGeom>
          <a:noFill/>
        </p:spPr>
        <p:txBody>
          <a:bodyPr wrap="square" rtlCol="0">
            <a:spAutoFit/>
          </a:bodyPr>
          <a:lstStyle/>
          <a:p>
            <a:r>
              <a:rPr lang="en-US" sz="1500" dirty="0" err="1">
                <a:latin typeface="Georgia" panose="02040502050405020303" pitchFamily="18" charset="0"/>
              </a:rPr>
              <a:t>Nguồn</a:t>
            </a:r>
            <a:r>
              <a:rPr lang="en-US" sz="1500" dirty="0">
                <a:latin typeface="Georgia" panose="02040502050405020303" pitchFamily="18" charset="0"/>
              </a:rPr>
              <a:t>: Sub </a:t>
            </a:r>
            <a:r>
              <a:rPr lang="en-US" sz="1500" dirty="0" err="1">
                <a:latin typeface="Georgia" panose="02040502050405020303" pitchFamily="18" charset="0"/>
              </a:rPr>
              <a:t>phim</a:t>
            </a:r>
            <a:endParaRPr lang="en-US" sz="1500" dirty="0">
              <a:latin typeface="Georgia" panose="02040502050405020303" pitchFamily="18" charset="0"/>
            </a:endParaRPr>
          </a:p>
        </p:txBody>
      </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Tiền xử lý dữ liệu</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5FEC2D97-C683-4F73-8A84-E0DBCC0327C3}"/>
              </a:ext>
            </a:extLst>
          </p:cNvPr>
          <p:cNvSpPr>
            <a:spLocks noGrp="1"/>
          </p:cNvSpPr>
          <p:nvPr>
            <p:ph type="sldNum" sz="quarter" idx="14"/>
          </p:nvPr>
        </p:nvSpPr>
        <p:spPr>
          <a:xfrm>
            <a:off x="8368476" y="4662965"/>
            <a:ext cx="792088" cy="274637"/>
          </a:xfrm>
          <a:prstGeom prst="rect">
            <a:avLst/>
          </a:prstGeom>
        </p:spPr>
        <p:txBody>
          <a:bodyPr/>
          <a:lstStyle/>
          <a:p>
            <a:fld id="{31F35D70-5FF0-496A-A8BD-7BB38762885C}" type="slidenum">
              <a:rPr lang="vi-VN" smtClean="0"/>
              <a:pPr/>
              <a:t>27</a:t>
            </a:fld>
            <a:endParaRPr lang="vi-VN"/>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kí tự đặc biệt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1720003036"/>
              </p:ext>
            </p:extLst>
          </p:nvPr>
        </p:nvGraphicFramePr>
        <p:xfrm>
          <a:off x="3411542" y="1491630"/>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a:effectLst/>
                          <a:latin typeface="Georgia" panose="02040502050405020303" pitchFamily="18" charset="0"/>
                        </a:rPr>
                        <a:t>Sao giờ lại không chứ.. @@, Em có đủ can đảm để nghe. @##@, </a:t>
                      </a:r>
                      <a:endParaRPr lang="vi-VN"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kí tự phân tách câu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3749941621"/>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effectLst/>
                          <a:latin typeface="Georgia" panose="02040502050405020303" pitchFamily="18" charset="0"/>
                        </a:rPr>
                        <a:t>thế</a:t>
                      </a:r>
                      <a:r>
                        <a:rPr lang="en-US" sz="1300" dirty="0">
                          <a:effectLst/>
                          <a:latin typeface="Georgia" panose="02040502050405020303" pitchFamily="18" charset="0"/>
                        </a:rPr>
                        <a:t> </a:t>
                      </a:r>
                      <a:r>
                        <a:rPr lang="en-US" sz="1300" dirty="0" err="1">
                          <a:effectLst/>
                          <a:latin typeface="Georgia" panose="02040502050405020303" pitchFamily="18" charset="0"/>
                        </a:rPr>
                        <a:t>còn</a:t>
                      </a:r>
                      <a:r>
                        <a:rPr lang="en-US" sz="1300" dirty="0">
                          <a:effectLst/>
                          <a:latin typeface="Georgia" panose="02040502050405020303" pitchFamily="18" charset="0"/>
                        </a:rPr>
                        <a:t> </a:t>
                      </a:r>
                      <a:r>
                        <a:rPr lang="en-US" sz="1300" dirty="0" err="1">
                          <a:effectLst/>
                          <a:latin typeface="Georgia" panose="02040502050405020303" pitchFamily="18" charset="0"/>
                        </a:rPr>
                        <a:t>anh</a:t>
                      </a:r>
                      <a:r>
                        <a:rPr lang="en-US" sz="1300" dirty="0">
                          <a:effectLst/>
                          <a:latin typeface="Georgia" panose="02040502050405020303" pitchFamily="18" charset="0"/>
                        </a:rPr>
                        <a:t> </a:t>
                      </a:r>
                      <a:r>
                        <a:rPr lang="en-US" sz="1300" dirty="0" err="1">
                          <a:effectLst/>
                          <a:latin typeface="Georgia" panose="02040502050405020303" pitchFamily="18" charset="0"/>
                        </a:rPr>
                        <a:t>bạn</a:t>
                      </a:r>
                      <a:r>
                        <a:rPr lang="en-US" sz="1300" dirty="0">
                          <a:effectLst/>
                          <a:latin typeface="Georgia" panose="02040502050405020303" pitchFamily="18" charset="0"/>
                        </a:rPr>
                        <a:t> </a:t>
                      </a:r>
                      <a:r>
                        <a:rPr lang="en-US" sz="1300" dirty="0" err="1">
                          <a:effectLst/>
                          <a:latin typeface="Georgia" panose="02040502050405020303" pitchFamily="18" charset="0"/>
                        </a:rPr>
                        <a:t>của</a:t>
                      </a:r>
                      <a:r>
                        <a:rPr lang="en-US" sz="1300" dirty="0">
                          <a:effectLst/>
                          <a:latin typeface="Georgia" panose="02040502050405020303" pitchFamily="18" charset="0"/>
                        </a:rPr>
                        <a:t> </a:t>
                      </a:r>
                      <a:r>
                        <a:rPr lang="en-US" sz="1300" dirty="0" err="1">
                          <a:effectLst/>
                          <a:latin typeface="Georgia" panose="02040502050405020303" pitchFamily="18" charset="0"/>
                        </a:rPr>
                        <a:t>chúng</a:t>
                      </a:r>
                      <a:r>
                        <a:rPr lang="en-US" sz="1300" dirty="0">
                          <a:effectLst/>
                          <a:latin typeface="Georgia" panose="02040502050405020303" pitchFamily="18" charset="0"/>
                        </a:rPr>
                        <a:t> ta?, quay ra </a:t>
                      </a:r>
                      <a:r>
                        <a:rPr lang="en-US" sz="1300" dirty="0" err="1">
                          <a:effectLst/>
                          <a:latin typeface="Georgia" panose="02040502050405020303" pitchFamily="18" charset="0"/>
                        </a:rPr>
                        <a:t>đằng</a:t>
                      </a:r>
                      <a:r>
                        <a:rPr lang="en-US" sz="1300" dirty="0">
                          <a:effectLst/>
                          <a:latin typeface="Georgia" panose="02040502050405020303" pitchFamily="18" charset="0"/>
                        </a:rPr>
                        <a:t> </a:t>
                      </a:r>
                      <a:r>
                        <a:rPr lang="en-US" sz="1300" dirty="0" err="1">
                          <a:effectLst/>
                          <a:latin typeface="Georgia" panose="02040502050405020303" pitchFamily="18" charset="0"/>
                        </a:rPr>
                        <a:t>sau</a:t>
                      </a:r>
                      <a:r>
                        <a:rPr lang="en-US" sz="1300" dirty="0">
                          <a:effectLst/>
                          <a:latin typeface="Georgia" panose="02040502050405020303" pitchFamily="18" charset="0"/>
                        </a:rPr>
                        <a:t>!, …</a:t>
                      </a:r>
                      <a:endParaRPr lang="vi-VN"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bình luận, chú thích</a:t>
            </a: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73593409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a:effectLst/>
                          <a:latin typeface="Georgia" panose="02040502050405020303" pitchFamily="18" charset="0"/>
                        </a:rPr>
                        <a:t>DCBS (Tổ chức bảo tồn di tích thủ đô ), Toán học Pythago(Pitago)</a:t>
                      </a:r>
                      <a:endParaRPr lang="vi-VN" sz="1300">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thẻ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412471397"/>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a:effectLst/>
                          <a:latin typeface="Georgia" panose="02040502050405020303" pitchFamily="18" charset="0"/>
                        </a:rPr>
                        <a:t>&lt;i&gt;, &lt;b&gt;, …</a:t>
                      </a:r>
                      <a:endParaRPr lang="vi-VN" sz="1300">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788" y="3058927"/>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câu tiếng Anh còn lẫn</a:t>
            </a: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523220"/>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Chỉnh sửa các đoạn mất khoảng </a:t>
            </a:r>
          </a:p>
          <a:p>
            <a:r>
              <a:rPr lang="en-US" altLang="ko-KR" sz="1400">
                <a:solidFill>
                  <a:schemeClr val="tx1">
                    <a:lumMod val="75000"/>
                    <a:lumOff val="25000"/>
                  </a:schemeClr>
                </a:solidFill>
                <a:latin typeface="Georgia" panose="02040502050405020303" pitchFamily="18" charset="0"/>
                <a:cs typeface="Arial" pitchFamily="34" charset="0"/>
              </a:rPr>
              <a:t>     trắng</a:t>
            </a: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đoạn font bị lỗi</a:t>
            </a: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2144498985"/>
              </p:ext>
            </p:extLst>
          </p:nvPr>
        </p:nvGraphicFramePr>
        <p:xfrm>
          <a:off x="3411540" y="3435543"/>
          <a:ext cx="5531485" cy="28149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0">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a:latin typeface="Times New Roman" panose="02020603050405020304" pitchFamily="18" charset="0"/>
                          <a:ea typeface="Times New Roman" panose="02020603050405020304" pitchFamily="18" charset="0"/>
                        </a:rPr>
                        <a:t>B#</a:t>
                      </a:r>
                      <a:r>
                        <a:rPr lang="en-US" sz="1300" b="1" kern="1200">
                          <a:solidFill>
                            <a:schemeClr val="lt1"/>
                          </a:solidFill>
                          <a:effectLst/>
                          <a:latin typeface="Georgia" panose="02040502050405020303" pitchFamily="18" charset="0"/>
                          <a:ea typeface="+mn-ea"/>
                          <a:cs typeface="+mn-cs"/>
                        </a:rPr>
                        <a:t>7897</a:t>
                      </a:r>
                      <a:r>
                        <a:rPr lang="en-US" sz="1400">
                          <a:latin typeface="Times New Roman" panose="02020603050405020304" pitchFamily="18" charset="0"/>
                          <a:ea typeface="Times New Roman" panose="02020603050405020304" pitchFamily="18" charset="0"/>
                        </a:rPr>
                        <a:t>; #273;#7891; c#7911;a t#244;i...</a:t>
                      </a:r>
                      <a:endParaRPr lang="vi-VN" sz="1400"/>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1034313391"/>
              </p:ext>
            </p:extLst>
          </p:nvPr>
        </p:nvGraphicFramePr>
        <p:xfrm>
          <a:off x="3411541" y="4313275"/>
          <a:ext cx="5531484" cy="261366"/>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0">
                <a:tc>
                  <a:txBody>
                    <a:bodyPr/>
                    <a:lstStyle/>
                    <a:p>
                      <a:pPr marL="0" marR="0" algn="just">
                        <a:lnSpc>
                          <a:spcPct val="150000"/>
                        </a:lnSpc>
                        <a:spcBef>
                          <a:spcPts val="0"/>
                        </a:spcBef>
                        <a:spcAft>
                          <a:spcPts val="0"/>
                        </a:spcAft>
                      </a:pPr>
                      <a:r>
                        <a:rPr lang="en-US" sz="1300">
                          <a:effectLst/>
                          <a:latin typeface="Georgia" panose="02040502050405020303" pitchFamily="18" charset="0"/>
                        </a:rPr>
                        <a:t>Cónghĩalà ôngbiết, Chúngtôiđangtruylùng, …</a:t>
                      </a:r>
                      <a:endParaRPr lang="vi-VN" sz="1300">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712704449"/>
              </p:ext>
            </p:extLst>
          </p:nvPr>
        </p:nvGraphicFramePr>
        <p:xfrm>
          <a:off x="3411540" y="3943071"/>
          <a:ext cx="5531484" cy="19812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0">
                <a:tc>
                  <a:txBody>
                    <a:bodyPr/>
                    <a:lstStyle/>
                    <a:p>
                      <a:pPr marL="0" marR="0" algn="just">
                        <a:spcBef>
                          <a:spcPts val="0"/>
                        </a:spcBef>
                        <a:spcAft>
                          <a:spcPts val="0"/>
                        </a:spcAft>
                      </a:pPr>
                      <a:r>
                        <a:rPr lang="en-US" sz="1300" dirty="0" err="1">
                          <a:effectLst/>
                          <a:latin typeface="Georgia" panose="02040502050405020303" pitchFamily="18" charset="0"/>
                        </a:rPr>
                        <a:t>Phụ</a:t>
                      </a:r>
                      <a:r>
                        <a:rPr lang="en-US" sz="1300" dirty="0">
                          <a:effectLst/>
                          <a:latin typeface="Georgia" panose="02040502050405020303" pitchFamily="18" charset="0"/>
                        </a:rPr>
                        <a:t> </a:t>
                      </a:r>
                      <a:r>
                        <a:rPr lang="en-US" sz="1300" dirty="0" err="1">
                          <a:effectLst/>
                          <a:latin typeface="Georgia" panose="02040502050405020303" pitchFamily="18" charset="0"/>
                        </a:rPr>
                        <a:t>đề</a:t>
                      </a:r>
                      <a:r>
                        <a:rPr lang="en-US" sz="1300" dirty="0">
                          <a:effectLst/>
                          <a:latin typeface="Georgia" panose="02040502050405020303" pitchFamily="18" charset="0"/>
                        </a:rPr>
                        <a:t> upload by ---</a:t>
                      </a:r>
                      <a:r>
                        <a:rPr lang="en-US" sz="1300" dirty="0" err="1">
                          <a:effectLst/>
                          <a:latin typeface="Georgia" panose="02040502050405020303" pitchFamily="18" charset="0"/>
                        </a:rPr>
                        <a:t>nguoisat</a:t>
                      </a:r>
                      <a:r>
                        <a:rPr lang="en-US" sz="1300" dirty="0">
                          <a:effectLst/>
                          <a:latin typeface="Georgia" panose="02040502050405020303" pitchFamily="18" charset="0"/>
                        </a:rPr>
                        <a:t>---, </a:t>
                      </a:r>
                      <a:r>
                        <a:rPr lang="en-US" sz="1300" dirty="0" err="1">
                          <a:effectLst/>
                          <a:latin typeface="Georgia" panose="02040502050405020303" pitchFamily="18" charset="0"/>
                        </a:rPr>
                        <a:t>Dịch</a:t>
                      </a:r>
                      <a:r>
                        <a:rPr lang="en-US" sz="1300" dirty="0">
                          <a:effectLst/>
                          <a:latin typeface="Georgia" panose="02040502050405020303" pitchFamily="18" charset="0"/>
                        </a:rPr>
                        <a:t> </a:t>
                      </a:r>
                      <a:r>
                        <a:rPr lang="en-US" sz="1300" dirty="0" err="1">
                          <a:effectLst/>
                          <a:latin typeface="Georgia" panose="02040502050405020303" pitchFamily="18" charset="0"/>
                        </a:rPr>
                        <a:t>phụ</a:t>
                      </a:r>
                      <a:r>
                        <a:rPr lang="en-US" sz="1300" dirty="0">
                          <a:effectLst/>
                          <a:latin typeface="Georgia" panose="02040502050405020303" pitchFamily="18" charset="0"/>
                        </a:rPr>
                        <a:t> </a:t>
                      </a:r>
                      <a:r>
                        <a:rPr lang="en-US" sz="1300" dirty="0" err="1">
                          <a:effectLst/>
                          <a:latin typeface="Georgia" panose="02040502050405020303" pitchFamily="18" charset="0"/>
                        </a:rPr>
                        <a:t>đề</a:t>
                      </a:r>
                      <a:r>
                        <a:rPr lang="en-US" sz="1300" dirty="0">
                          <a:effectLst/>
                          <a:latin typeface="Georgia" panose="02040502050405020303" pitchFamily="18" charset="0"/>
                        </a:rPr>
                        <a:t>: QKK, …</a:t>
                      </a:r>
                      <a:endParaRPr lang="vi-VN"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1011581349"/>
              </p:ext>
            </p:extLst>
          </p:nvPr>
        </p:nvGraphicFramePr>
        <p:xfrm>
          <a:off x="3405726" y="3068737"/>
          <a:ext cx="1742338" cy="261493"/>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err="1">
                          <a:effectLst/>
                          <a:latin typeface="Georgia" panose="02040502050405020303" pitchFamily="18" charset="0"/>
                        </a:rPr>
                        <a:t>i</a:t>
                      </a:r>
                      <a:r>
                        <a:rPr lang="en-US" sz="1300" dirty="0">
                          <a:effectLst/>
                          <a:latin typeface="Georgia" panose="02040502050405020303" pitchFamily="18" charset="0"/>
                        </a:rPr>
                        <a:t> have a dream, …</a:t>
                      </a:r>
                      <a:endParaRPr lang="vi-VN" sz="1300" dirty="0">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Phân tách dữ liệu</a:t>
            </a:r>
            <a:endParaRPr lang="ko-KR" altLang="en-US" sz="1600">
              <a:latin typeface="Georgia" panose="02040502050405020303" pitchFamily="18" charset="0"/>
            </a:endParaRPr>
          </a:p>
        </p:txBody>
      </p:sp>
      <p:sp>
        <p:nvSpPr>
          <p:cNvPr id="11" name="Slide Number Placeholder 10">
            <a:extLst>
              <a:ext uri="{FF2B5EF4-FFF2-40B4-BE49-F238E27FC236}">
                <a16:creationId xmlns:a16="http://schemas.microsoft.com/office/drawing/2014/main" id="{BACF7089-CB93-424A-AA2E-2A6B430EF3B6}"/>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28</a:t>
            </a:fld>
            <a:endParaRPr lang="vi-VN"/>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Data</a:t>
            </a:r>
            <a:endParaRPr lang="vi-VN"/>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Tập câu hỏi</a:t>
            </a:r>
            <a:endParaRPr lang="vi-VN"/>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Tập câu trả lời</a:t>
            </a:r>
            <a:endParaRPr lang="vi-VN"/>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3"/>
            <a:ext cx="1728192" cy="9361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Tách</a:t>
            </a:r>
            <a:r>
              <a:rPr lang="en-US" dirty="0">
                <a:latin typeface="Georgia" panose="02040502050405020303" pitchFamily="18" charset="0"/>
              </a:rPr>
              <a:t> </a:t>
            </a:r>
            <a:r>
              <a:rPr lang="en-US" dirty="0" err="1">
                <a:latin typeface="Georgia" panose="02040502050405020303" pitchFamily="18" charset="0"/>
              </a:rPr>
              <a:t>từ</a:t>
            </a:r>
            <a:endParaRPr lang="en-US" dirty="0">
              <a:latin typeface="Georgia" panose="02040502050405020303" pitchFamily="18" charset="0"/>
            </a:endParaRPr>
          </a:p>
          <a:p>
            <a:pPr algn="ctr"/>
            <a:r>
              <a:rPr lang="en-US" dirty="0" err="1">
                <a:latin typeface="Georgia" panose="02040502050405020303" pitchFamily="18" charset="0"/>
              </a:rPr>
              <a:t>underthesea</a:t>
            </a:r>
            <a:endParaRPr lang="vi-VN" dirty="0"/>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Tập từ </a:t>
            </a:r>
          </a:p>
          <a:p>
            <a:pPr algn="ctr"/>
            <a:r>
              <a:rPr lang="en-US">
                <a:latin typeface="Georgia" panose="02040502050405020303" pitchFamily="18" charset="0"/>
              </a:rPr>
              <a:t>vựng</a:t>
            </a:r>
            <a:endParaRPr lang="vi-VN"/>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69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686686"/>
            <a:ext cx="360041" cy="425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flipV="1">
            <a:off x="6012161" y="2578538"/>
            <a:ext cx="360040" cy="108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AAA7CDA-B4C5-467C-9C9D-55424B1D7C41}"/>
              </a:ext>
            </a:extLst>
          </p:cNvPr>
          <p:cNvSpPr/>
          <p:nvPr/>
        </p:nvSpPr>
        <p:spPr>
          <a:xfrm>
            <a:off x="6272006" y="3154739"/>
            <a:ext cx="154035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5000 </a:t>
            </a:r>
            <a:r>
              <a:rPr lang="en-US" dirty="0" err="1">
                <a:latin typeface="Georgia" panose="02040502050405020303" pitchFamily="18" charset="0"/>
              </a:rPr>
              <a:t>từ</a:t>
            </a:r>
            <a:endParaRPr lang="vi-VN" dirty="0"/>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Huấn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luyện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mô</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hình</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cross entropy</a:t>
            </a:r>
            <a:endParaRPr lang="ko-KR" altLang="en-US"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AFB40991-2FFA-4BB5-AF33-6D4F305A5A15}"/>
              </a:ext>
            </a:extLst>
          </p:cNvPr>
          <p:cNvSpPr>
            <a:spLocks noGrp="1"/>
          </p:cNvSpPr>
          <p:nvPr>
            <p:ph type="sldNum" sz="quarter" idx="14"/>
          </p:nvPr>
        </p:nvSpPr>
        <p:spPr>
          <a:xfrm>
            <a:off x="8368476" y="4654298"/>
            <a:ext cx="792088" cy="274637"/>
          </a:xfrm>
          <a:prstGeom prst="rect">
            <a:avLst/>
          </a:prstGeom>
        </p:spPr>
        <p:txBody>
          <a:bodyPr/>
          <a:lstStyle/>
          <a:p>
            <a:fld id="{31F35D70-5FF0-496A-A8BD-7BB38762885C}" type="slidenum">
              <a:rPr lang="vi-VN" smtClean="0"/>
              <a:pPr/>
              <a:t>29</a:t>
            </a:fld>
            <a:endParaRPr lang="vi-VN"/>
          </a:p>
        </p:txBody>
      </p:sp>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Tree>
    <p:extLst>
      <p:ext uri="{BB962C8B-B14F-4D97-AF65-F5344CB8AC3E}">
        <p14:creationId xmlns:p14="http://schemas.microsoft.com/office/powerpoint/2010/main" val="165621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7C0700D1-5B4F-4B8E-B4A6-B9870D433437}"/>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3</a:t>
            </a:fld>
            <a:endParaRPr lang="vi-VN" dirty="0"/>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rot="5400000">
            <a:off x="-781683" y="2242654"/>
            <a:ext cx="3347864" cy="1310828"/>
          </a:xfrm>
        </p:spPr>
        <p:txBody>
          <a:bodyPr vert="vert270">
            <a:normAutofit/>
          </a:bodyPr>
          <a:lstStyle/>
          <a:p>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Huấn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luyện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mô</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hình</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self critic</a:t>
            </a:r>
            <a:endParaRPr lang="ko-KR" altLang="en-US"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AFB40991-2FFA-4BB5-AF33-6D4F305A5A15}"/>
              </a:ext>
            </a:extLst>
          </p:cNvPr>
          <p:cNvSpPr>
            <a:spLocks noGrp="1"/>
          </p:cNvSpPr>
          <p:nvPr>
            <p:ph type="sldNum" sz="quarter" idx="14"/>
          </p:nvPr>
        </p:nvSpPr>
        <p:spPr>
          <a:xfrm>
            <a:off x="8368476" y="4654298"/>
            <a:ext cx="792088" cy="274637"/>
          </a:xfrm>
          <a:prstGeom prst="rect">
            <a:avLst/>
          </a:prstGeom>
        </p:spPr>
        <p:txBody>
          <a:bodyPr/>
          <a:lstStyle/>
          <a:p>
            <a:fld id="{31F35D70-5FF0-496A-A8BD-7BB38762885C}" type="slidenum">
              <a:rPr lang="vi-VN" smtClean="0"/>
              <a:pPr/>
              <a:t>30</a:t>
            </a:fld>
            <a:endParaRPr lang="vi-VN"/>
          </a:p>
        </p:txBody>
      </p:sp>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51727" y="712286"/>
            <a:ext cx="5044008" cy="4229393"/>
          </a:xfrm>
          <a:prstGeom prst="rect">
            <a:avLst/>
          </a:prstGeom>
          <a:noFill/>
        </p:spPr>
      </p:pic>
      <p:sp>
        <p:nvSpPr>
          <p:cNvPr id="10" name="Rectangle 9">
            <a:extLst>
              <a:ext uri="{FF2B5EF4-FFF2-40B4-BE49-F238E27FC236}">
                <a16:creationId xmlns:a16="http://schemas.microsoft.com/office/drawing/2014/main" id="{A8D2A0B7-0E96-42BE-97B6-F338E23B9173}"/>
              </a:ext>
            </a:extLst>
          </p:cNvPr>
          <p:cNvSpPr/>
          <p:nvPr/>
        </p:nvSpPr>
        <p:spPr>
          <a:xfrm>
            <a:off x="1781695" y="1548068"/>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Tree>
    <p:extLst>
      <p:ext uri="{BB962C8B-B14F-4D97-AF65-F5344CB8AC3E}">
        <p14:creationId xmlns:p14="http://schemas.microsoft.com/office/powerpoint/2010/main" val="781374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Sinh câu trả lời</a:t>
            </a:r>
            <a:endParaRPr lang="ko-KR" altLang="en-US" sz="1600">
              <a:latin typeface="Georgia" panose="02040502050405020303" pitchFamily="18" charset="0"/>
            </a:endParaRPr>
          </a:p>
        </p:txBody>
      </p:sp>
      <p:sp>
        <p:nvSpPr>
          <p:cNvPr id="7" name="Slide Number Placeholder 6">
            <a:extLst>
              <a:ext uri="{FF2B5EF4-FFF2-40B4-BE49-F238E27FC236}">
                <a16:creationId xmlns:a16="http://schemas.microsoft.com/office/drawing/2014/main" id="{5E6B7A04-738D-493C-8146-D1CC43971861}"/>
              </a:ext>
            </a:extLst>
          </p:cNvPr>
          <p:cNvSpPr>
            <a:spLocks noGrp="1"/>
          </p:cNvSpPr>
          <p:nvPr>
            <p:ph type="sldNum" sz="quarter" idx="14"/>
          </p:nvPr>
        </p:nvSpPr>
        <p:spPr>
          <a:xfrm>
            <a:off x="8367828" y="4637609"/>
            <a:ext cx="792088" cy="274637"/>
          </a:xfrm>
          <a:prstGeom prst="rect">
            <a:avLst/>
          </a:prstGeom>
        </p:spPr>
        <p:txBody>
          <a:bodyPr/>
          <a:lstStyle/>
          <a:p>
            <a:fld id="{31F35D70-5FF0-496A-A8BD-7BB38762885C}" type="slidenum">
              <a:rPr lang="vi-VN" smtClean="0"/>
              <a:pPr/>
              <a:t>31</a:t>
            </a:fld>
            <a:endParaRPr lang="vi-VN"/>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User </a:t>
            </a:r>
          </a:p>
          <a:p>
            <a:pPr algn="ctr"/>
            <a:r>
              <a:rPr lang="en-US" dirty="0">
                <a:latin typeface="Georgia" panose="02040502050405020303" pitchFamily="18" charset="0"/>
              </a:rPr>
              <a:t>Input</a:t>
            </a:r>
            <a:endParaRPr lang="vi-VN" dirty="0"/>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Xử</a:t>
            </a:r>
            <a:r>
              <a:rPr lang="en-US" dirty="0">
                <a:latin typeface="Georgia" panose="02040502050405020303" pitchFamily="18" charset="0"/>
              </a:rPr>
              <a:t> </a:t>
            </a:r>
            <a:r>
              <a:rPr lang="en-US" dirty="0" err="1">
                <a:latin typeface="Georgia" panose="02040502050405020303" pitchFamily="18" charset="0"/>
              </a:rPr>
              <a:t>lý</a:t>
            </a:r>
            <a:r>
              <a:rPr lang="en-US" dirty="0">
                <a:latin typeface="Georgia" panose="02040502050405020303" pitchFamily="18" charset="0"/>
              </a:rPr>
              <a:t> </a:t>
            </a:r>
            <a:r>
              <a:rPr lang="en-US" dirty="0" err="1">
                <a:latin typeface="Georgia" panose="02040502050405020303" pitchFamily="18" charset="0"/>
              </a:rPr>
              <a:t>đầu</a:t>
            </a:r>
            <a:r>
              <a:rPr lang="en-US" dirty="0">
                <a:latin typeface="Georgia" panose="02040502050405020303" pitchFamily="18" charset="0"/>
              </a:rPr>
              <a:t> </a:t>
            </a:r>
            <a:r>
              <a:rPr lang="en-US" dirty="0" err="1">
                <a:latin typeface="Georgia" panose="02040502050405020303" pitchFamily="18" charset="0"/>
              </a:rPr>
              <a:t>vào</a:t>
            </a:r>
            <a:endParaRPr lang="vi-VN" dirty="0"/>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Mã </a:t>
            </a:r>
          </a:p>
          <a:p>
            <a:pPr algn="ctr"/>
            <a:r>
              <a:rPr lang="en-US">
                <a:latin typeface="Georgia" panose="02040502050405020303" pitchFamily="18" charset="0"/>
              </a:rPr>
              <a:t>hóa</a:t>
            </a:r>
            <a:endParaRPr lang="vi-VN"/>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Giải</a:t>
            </a:r>
          </a:p>
          <a:p>
            <a:pPr algn="ctr"/>
            <a:r>
              <a:rPr lang="en-US">
                <a:latin typeface="Georgia" panose="02040502050405020303" pitchFamily="18" charset="0"/>
              </a:rPr>
              <a:t>mã</a:t>
            </a:r>
            <a:endParaRPr lang="vi-VN"/>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Response</a:t>
            </a:r>
            <a:endParaRPr lang="vi-VN" dirty="0"/>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Georgia" panose="02040502050405020303" pitchFamily="18" charset="0"/>
              </a:rPr>
              <a:t>Sinh câu trả lời</a:t>
            </a:r>
            <a:endParaRPr lang="ko-KR" altLang="en-US" sz="1600">
              <a:latin typeface="Georgia" panose="02040502050405020303" pitchFamily="18" charset="0"/>
            </a:endParaRPr>
          </a:p>
        </p:txBody>
      </p:sp>
      <p:sp>
        <p:nvSpPr>
          <p:cNvPr id="7" name="Slide Number Placeholder 6">
            <a:extLst>
              <a:ext uri="{FF2B5EF4-FFF2-40B4-BE49-F238E27FC236}">
                <a16:creationId xmlns:a16="http://schemas.microsoft.com/office/drawing/2014/main" id="{5E6B7A04-738D-493C-8146-D1CC43971861}"/>
              </a:ext>
            </a:extLst>
          </p:cNvPr>
          <p:cNvSpPr>
            <a:spLocks noGrp="1"/>
          </p:cNvSpPr>
          <p:nvPr>
            <p:ph type="sldNum" sz="quarter" idx="14"/>
          </p:nvPr>
        </p:nvSpPr>
        <p:spPr>
          <a:xfrm>
            <a:off x="8367828" y="4637609"/>
            <a:ext cx="792088" cy="274637"/>
          </a:xfrm>
          <a:prstGeom prst="rect">
            <a:avLst/>
          </a:prstGeom>
        </p:spPr>
        <p:txBody>
          <a:bodyPr/>
          <a:lstStyle/>
          <a:p>
            <a:fld id="{31F35D70-5FF0-496A-A8BD-7BB38762885C}" type="slidenum">
              <a:rPr lang="vi-VN" smtClean="0"/>
              <a:pPr/>
              <a:t>32</a:t>
            </a:fld>
            <a:endParaRPr lang="vi-VN"/>
          </a:p>
        </p:txBody>
      </p:sp>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dec3</a:t>
            </a:r>
            <a:endParaRPr lang="vi-VN" dirty="0"/>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dec2</a:t>
            </a:r>
            <a:endParaRPr lang="vi-VN" dirty="0"/>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dec1</a:t>
            </a:r>
            <a:endParaRPr lang="vi-VN" dirty="0"/>
          </a:p>
        </p:txBody>
      </p:sp>
      <p:sp>
        <p:nvSpPr>
          <p:cNvPr id="89" name="Rectangle: Rounded Corners 88">
            <a:extLst>
              <a:ext uri="{FF2B5EF4-FFF2-40B4-BE49-F238E27FC236}">
                <a16:creationId xmlns:a16="http://schemas.microsoft.com/office/drawing/2014/main" id="{EC05A370-4535-44B3-A49C-AAE75DF56EE5}"/>
              </a:ext>
            </a:extLst>
          </p:cNvPr>
          <p:cNvSpPr/>
          <p:nvPr/>
        </p:nvSpPr>
        <p:spPr>
          <a:xfrm>
            <a:off x="5296746" y="1794513"/>
            <a:ext cx="3240360" cy="43204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embedding + idx2w</a:t>
            </a:r>
            <a:endParaRPr lang="vi-VN"/>
          </a:p>
        </p:txBody>
      </p:sp>
      <p:sp>
        <p:nvSpPr>
          <p:cNvPr id="99" name="TextBox 98">
            <a:extLst>
              <a:ext uri="{FF2B5EF4-FFF2-40B4-BE49-F238E27FC236}">
                <a16:creationId xmlns:a16="http://schemas.microsoft.com/office/drawing/2014/main" id="{B4DEA77E-C806-434F-B61D-B7B91EAC3080}"/>
              </a:ext>
            </a:extLst>
          </p:cNvPr>
          <p:cNvSpPr txBox="1"/>
          <p:nvPr/>
        </p:nvSpPr>
        <p:spPr>
          <a:xfrm>
            <a:off x="1693487" y="1857229"/>
            <a:ext cx="1125604" cy="369332"/>
          </a:xfrm>
          <a:prstGeom prst="rect">
            <a:avLst/>
          </a:prstGeom>
          <a:noFill/>
        </p:spPr>
        <p:txBody>
          <a:bodyPr wrap="square" rtlCol="0">
            <a:spAutoFit/>
          </a:bodyPr>
          <a:lstStyle/>
          <a:p>
            <a:pPr algn="ctr"/>
            <a:r>
              <a:rPr lang="en-US" dirty="0"/>
              <a:t>Encoder</a:t>
            </a:r>
            <a:endParaRPr lang="vi-VN" dirty="0"/>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369332"/>
          </a:xfrm>
          <a:prstGeom prst="rect">
            <a:avLst/>
          </a:prstGeom>
          <a:solidFill>
            <a:schemeClr val="accent1"/>
          </a:solidFill>
        </p:spPr>
        <p:txBody>
          <a:bodyPr wrap="square" rtlCol="0">
            <a:spAutoFit/>
          </a:bodyPr>
          <a:lstStyle/>
          <a:p>
            <a:pPr algn="ctr"/>
            <a:r>
              <a:rPr lang="en-US" dirty="0"/>
              <a:t>&lt;GO&gt;</a:t>
            </a:r>
            <a:endParaRPr lang="vi-VN" dirty="0"/>
          </a:p>
        </p:txBody>
      </p:sp>
      <p:cxnSp>
        <p:nvCxnSpPr>
          <p:cNvPr id="110" name="Straight Arrow Connector 109">
            <a:extLst>
              <a:ext uri="{FF2B5EF4-FFF2-40B4-BE49-F238E27FC236}">
                <a16:creationId xmlns:a16="http://schemas.microsoft.com/office/drawing/2014/main" id="{F7E4D243-1677-452A-A259-D7C6C432D0A6}"/>
              </a:ext>
            </a:extLst>
          </p:cNvPr>
          <p:cNvCxnSpPr>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7CB0C5A-E8A7-4ABD-A7D4-45A5B7A94728}"/>
              </a:ext>
            </a:extLst>
          </p:cNvPr>
          <p:cNvSpPr txBox="1"/>
          <p:nvPr/>
        </p:nvSpPr>
        <p:spPr>
          <a:xfrm>
            <a:off x="5436096" y="1217991"/>
            <a:ext cx="745052" cy="369332"/>
          </a:xfrm>
          <a:prstGeom prst="rect">
            <a:avLst/>
          </a:prstGeom>
          <a:noFill/>
        </p:spPr>
        <p:txBody>
          <a:bodyPr wrap="square" rtlCol="0">
            <a:spAutoFit/>
          </a:bodyPr>
          <a:lstStyle/>
          <a:p>
            <a:pPr algn="ctr"/>
            <a:r>
              <a:rPr lang="en-US" dirty="0" err="1"/>
              <a:t>tôi</a:t>
            </a:r>
            <a:endParaRPr lang="vi-VN" dirty="0"/>
          </a:p>
        </p:txBody>
      </p:sp>
      <p:sp>
        <p:nvSpPr>
          <p:cNvPr id="115" name="TextBox 114">
            <a:extLst>
              <a:ext uri="{FF2B5EF4-FFF2-40B4-BE49-F238E27FC236}">
                <a16:creationId xmlns:a16="http://schemas.microsoft.com/office/drawing/2014/main" id="{4F29DE0F-3E97-4D7F-8CB1-B004E667FDC1}"/>
              </a:ext>
            </a:extLst>
          </p:cNvPr>
          <p:cNvSpPr txBox="1"/>
          <p:nvPr/>
        </p:nvSpPr>
        <p:spPr>
          <a:xfrm>
            <a:off x="6528702" y="1217991"/>
            <a:ext cx="745052" cy="369332"/>
          </a:xfrm>
          <a:prstGeom prst="rect">
            <a:avLst/>
          </a:prstGeom>
          <a:noFill/>
        </p:spPr>
        <p:txBody>
          <a:bodyPr wrap="square" rtlCol="0">
            <a:spAutoFit/>
          </a:bodyPr>
          <a:lstStyle/>
          <a:p>
            <a:pPr algn="ctr"/>
            <a:r>
              <a:rPr lang="en-US"/>
              <a:t>ổn</a:t>
            </a:r>
            <a:endParaRPr lang="vi-VN"/>
          </a:p>
        </p:txBody>
      </p:sp>
      <p:sp>
        <p:nvSpPr>
          <p:cNvPr id="116" name="TextBox 115">
            <a:extLst>
              <a:ext uri="{FF2B5EF4-FFF2-40B4-BE49-F238E27FC236}">
                <a16:creationId xmlns:a16="http://schemas.microsoft.com/office/drawing/2014/main" id="{8A8B7C0A-6677-44E1-8124-A0CA7406F958}"/>
              </a:ext>
            </a:extLst>
          </p:cNvPr>
          <p:cNvSpPr txBox="1"/>
          <p:nvPr/>
        </p:nvSpPr>
        <p:spPr>
          <a:xfrm>
            <a:off x="7561786" y="1223575"/>
            <a:ext cx="937288" cy="369332"/>
          </a:xfrm>
          <a:prstGeom prst="rect">
            <a:avLst/>
          </a:prstGeom>
          <a:noFill/>
        </p:spPr>
        <p:txBody>
          <a:bodyPr wrap="square" rtlCol="0">
            <a:spAutoFit/>
          </a:bodyPr>
          <a:lstStyle/>
          <a:p>
            <a:pPr algn="ctr"/>
            <a:r>
              <a:rPr lang="en-US"/>
              <a:t>&lt;EOS&gt;</a:t>
            </a:r>
            <a:endParaRPr lang="vi-VN"/>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9BC2291-FC64-4D7B-BD74-7F990E5E851A}"/>
              </a:ext>
            </a:extLst>
          </p:cNvPr>
          <p:cNvCxnSpPr>
            <a:cxnSpLocks/>
            <a:endCxn id="114" idx="2"/>
          </p:cNvCxnSpPr>
          <p:nvPr/>
        </p:nvCxnSpPr>
        <p:spPr>
          <a:xfrm flipV="1">
            <a:off x="5808622" y="1587323"/>
            <a:ext cx="0" cy="20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a:endCxn id="89" idx="2"/>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47610C7-FFBE-4A56-BFBE-1580F30A3422}"/>
              </a:ext>
            </a:extLst>
          </p:cNvPr>
          <p:cNvCxnSpPr>
            <a:stCxn id="89" idx="0"/>
            <a:endCxn id="115" idx="2"/>
          </p:cNvCxnSpPr>
          <p:nvPr/>
        </p:nvCxnSpPr>
        <p:spPr>
          <a:xfrm flipH="1" flipV="1">
            <a:off x="6901228" y="1587323"/>
            <a:ext cx="0" cy="20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18FA1F43-279D-4C59-9924-7B18D998A5C6}"/>
              </a:ext>
            </a:extLst>
          </p:cNvPr>
          <p:cNvCxnSpPr>
            <a:cxnSpLocks/>
            <a:endCxn id="116" idx="2"/>
          </p:cNvCxnSpPr>
          <p:nvPr/>
        </p:nvCxnSpPr>
        <p:spPr>
          <a:xfrm flipV="1">
            <a:off x="7993834" y="1592907"/>
            <a:ext cx="0" cy="20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Encoded sentence</a:t>
            </a:r>
            <a:endParaRPr lang="vi-VN" dirty="0"/>
          </a:p>
        </p:txBody>
      </p:sp>
      <p:cxnSp>
        <p:nvCxnSpPr>
          <p:cNvPr id="126" name="Connector: Curved 125">
            <a:extLst>
              <a:ext uri="{FF2B5EF4-FFF2-40B4-BE49-F238E27FC236}">
                <a16:creationId xmlns:a16="http://schemas.microsoft.com/office/drawing/2014/main" id="{C812D8C4-2188-44D9-931B-FAF94F20E253}"/>
              </a:ext>
            </a:extLst>
          </p:cNvPr>
          <p:cNvCxnSpPr>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168150" y="850318"/>
            <a:ext cx="1125604" cy="369332"/>
          </a:xfrm>
          <a:prstGeom prst="rect">
            <a:avLst/>
          </a:prstGeom>
          <a:noFill/>
        </p:spPr>
        <p:txBody>
          <a:bodyPr wrap="square" rtlCol="0">
            <a:spAutoFit/>
          </a:bodyPr>
          <a:lstStyle/>
          <a:p>
            <a:pPr algn="ctr"/>
            <a:r>
              <a:rPr lang="en-US" dirty="0"/>
              <a:t>Decoder</a:t>
            </a:r>
            <a:endParaRPr lang="vi-VN" dirty="0"/>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731960" y="2571750"/>
            <a:ext cx="3240360" cy="1868290"/>
            <a:chOff x="721026" y="2747551"/>
            <a:chExt cx="3240360" cy="1868290"/>
          </a:xfrm>
          <a:solidFill>
            <a:schemeClr val="accent1"/>
          </a:solidFill>
        </p:grpSpPr>
        <p:sp>
          <p:nvSpPr>
            <p:cNvPr id="79" name="Rectangle: Rounded Corners 78">
              <a:extLst>
                <a:ext uri="{FF2B5EF4-FFF2-40B4-BE49-F238E27FC236}">
                  <a16:creationId xmlns:a16="http://schemas.microsoft.com/office/drawing/2014/main" id="{2511AD8E-09E3-47EA-A4F5-6D3C88CB9CD5}"/>
                </a:ext>
              </a:extLst>
            </p:cNvPr>
            <p:cNvSpPr/>
            <p:nvPr/>
          </p:nvSpPr>
          <p:spPr>
            <a:xfrm>
              <a:off x="721026" y="3539639"/>
              <a:ext cx="3240360" cy="43204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w2idx + embedding</a:t>
              </a:r>
              <a:endParaRPr lang="vi-VN"/>
            </a:p>
          </p:txBody>
        </p:sp>
        <p:sp>
          <p:nvSpPr>
            <p:cNvPr id="90" name="TextBox 89">
              <a:extLst>
                <a:ext uri="{FF2B5EF4-FFF2-40B4-BE49-F238E27FC236}">
                  <a16:creationId xmlns:a16="http://schemas.microsoft.com/office/drawing/2014/main" id="{73508978-8B94-46D0-996A-3E976E0BA7D9}"/>
                </a:ext>
              </a:extLst>
            </p:cNvPr>
            <p:cNvSpPr txBox="1"/>
            <p:nvPr/>
          </p:nvSpPr>
          <p:spPr>
            <a:xfrm>
              <a:off x="820069" y="4246324"/>
              <a:ext cx="745052" cy="369332"/>
            </a:xfrm>
            <a:prstGeom prst="rect">
              <a:avLst/>
            </a:prstGeom>
            <a:grpFill/>
          </p:spPr>
          <p:txBody>
            <a:bodyPr wrap="square" rtlCol="0">
              <a:spAutoFit/>
            </a:bodyPr>
            <a:lstStyle/>
            <a:p>
              <a:pPr algn="ctr"/>
              <a:r>
                <a:rPr lang="en-US"/>
                <a:t>bạn</a:t>
              </a:r>
              <a:endParaRPr lang="vi-VN"/>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4" y="4246509"/>
              <a:ext cx="745052" cy="369332"/>
            </a:xfrm>
            <a:prstGeom prst="rect">
              <a:avLst/>
            </a:prstGeom>
            <a:grpFill/>
          </p:spPr>
          <p:txBody>
            <a:bodyPr wrap="square" rtlCol="0">
              <a:spAutoFit/>
            </a:bodyPr>
            <a:lstStyle/>
            <a:p>
              <a:pPr algn="ctr"/>
              <a:r>
                <a:rPr lang="en-US"/>
                <a:t>ổn</a:t>
              </a:r>
              <a:endParaRPr lang="vi-VN"/>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9" y="4246324"/>
              <a:ext cx="1008113" cy="369332"/>
            </a:xfrm>
            <a:prstGeom prst="rect">
              <a:avLst/>
            </a:prstGeom>
            <a:grpFill/>
          </p:spPr>
          <p:txBody>
            <a:bodyPr wrap="square" rtlCol="0">
              <a:spAutoFit/>
            </a:bodyPr>
            <a:lstStyle/>
            <a:p>
              <a:pPr algn="ctr"/>
              <a:r>
                <a:rPr lang="en-US" dirty="0" err="1"/>
                <a:t>không</a:t>
              </a:r>
              <a:endParaRPr lang="vi-VN" dirty="0"/>
            </a:p>
          </p:txBody>
        </p:sp>
        <p:cxnSp>
          <p:nvCxnSpPr>
            <p:cNvPr id="102" name="Straight Arrow Connector 101">
              <a:extLst>
                <a:ext uri="{FF2B5EF4-FFF2-40B4-BE49-F238E27FC236}">
                  <a16:creationId xmlns:a16="http://schemas.microsoft.com/office/drawing/2014/main" id="{97BF1DAC-D596-432E-932B-7A871D59D7E2}"/>
                </a:ext>
              </a:extLst>
            </p:cNvPr>
            <p:cNvCxnSpPr>
              <a:cxnSpLocks/>
            </p:cNvCxnSpPr>
            <p:nvPr/>
          </p:nvCxnSpPr>
          <p:spPr>
            <a:xfrm flipV="1">
              <a:off x="1225082" y="3971687"/>
              <a:ext cx="0" cy="274637"/>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383419F-54F3-4650-B30B-9F5B0AA70923}"/>
                </a:ext>
              </a:extLst>
            </p:cNvPr>
            <p:cNvCxnSpPr>
              <a:stCxn id="91" idx="0"/>
              <a:endCxn id="79" idx="2"/>
            </p:cNvCxnSpPr>
            <p:nvPr/>
          </p:nvCxnSpPr>
          <p:spPr>
            <a:xfrm flipV="1">
              <a:off x="2338700" y="3971687"/>
              <a:ext cx="2506" cy="27482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454F7EA-9CB7-4CB2-9EDE-04393E4EBEB9}"/>
                </a:ext>
              </a:extLst>
            </p:cNvPr>
            <p:cNvCxnSpPr>
              <a:cxnSpLocks/>
              <a:stCxn id="92" idx="0"/>
            </p:cNvCxnSpPr>
            <p:nvPr/>
          </p:nvCxnSpPr>
          <p:spPr>
            <a:xfrm flipH="1" flipV="1">
              <a:off x="3399035" y="3971687"/>
              <a:ext cx="1" cy="274637"/>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enc3</a:t>
                </a:r>
                <a:endParaRPr lang="vi-VN" dirty="0"/>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enc2</a:t>
                </a:r>
                <a:endParaRPr lang="vi-VN" dirty="0"/>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enc1</a:t>
                </a:r>
                <a:endParaRPr lang="vi-VN" dirty="0"/>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59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arn(inVertical)">
                                      <p:cBhvr>
                                        <p:cTn id="7" dur="500"/>
                                        <p:tgtEl>
                                          <p:spTgt spid="8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barn(inVertical)">
                                      <p:cBhvr>
                                        <p:cTn id="10" dur="500"/>
                                        <p:tgtEl>
                                          <p:spTgt spid="8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barn(inVertical)">
                                      <p:cBhvr>
                                        <p:cTn id="13" dur="500"/>
                                        <p:tgtEl>
                                          <p:spTgt spid="8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barn(inVertical)">
                                      <p:cBhvr>
                                        <p:cTn id="16" dur="500"/>
                                        <p:tgtEl>
                                          <p:spTgt spid="8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barn(inVertical)">
                                      <p:cBhvr>
                                        <p:cTn id="19" dur="500"/>
                                        <p:tgtEl>
                                          <p:spTgt spid="9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barn(inVertical)">
                                      <p:cBhvr>
                                        <p:cTn id="22" dur="500"/>
                                        <p:tgtEl>
                                          <p:spTgt spid="101"/>
                                        </p:tgtEl>
                                      </p:cBhvr>
                                    </p:animEffect>
                                  </p:childTnLst>
                                </p:cTn>
                              </p:par>
                              <p:par>
                                <p:cTn id="23" presetID="16" presetClass="entr" presetSubtype="21"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barn(inVertical)">
                                      <p:cBhvr>
                                        <p:cTn id="25" dur="500"/>
                                        <p:tgtEl>
                                          <p:spTgt spid="110"/>
                                        </p:tgtEl>
                                      </p:cBhvr>
                                    </p:animEffect>
                                  </p:childTnLst>
                                </p:cTn>
                              </p:par>
                              <p:par>
                                <p:cTn id="26" presetID="16" presetClass="entr" presetSubtype="21" fill="hold" nodeType="with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barn(inVertical)">
                                      <p:cBhvr>
                                        <p:cTn id="28" dur="500"/>
                                        <p:tgtEl>
                                          <p:spTgt spid="111"/>
                                        </p:tgtEl>
                                      </p:cBhvr>
                                    </p:animEffect>
                                  </p:childTnLst>
                                </p:cTn>
                              </p:par>
                              <p:par>
                                <p:cTn id="29" presetID="16" presetClass="entr" presetSubtype="21" fill="hold" nodeType="with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barn(inVertical)">
                                      <p:cBhvr>
                                        <p:cTn id="31" dur="500"/>
                                        <p:tgtEl>
                                          <p:spTgt spid="112"/>
                                        </p:tgtEl>
                                      </p:cBhvr>
                                    </p:animEffect>
                                  </p:childTnLst>
                                </p:cTn>
                              </p:par>
                              <p:par>
                                <p:cTn id="32" presetID="16" presetClass="entr" presetSubtype="21"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barn(inVertical)">
                                      <p:cBhvr>
                                        <p:cTn id="34" dur="500"/>
                                        <p:tgtEl>
                                          <p:spTgt spid="1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barn(inVertical)">
                                      <p:cBhvr>
                                        <p:cTn id="37" dur="500"/>
                                        <p:tgtEl>
                                          <p:spTgt spid="1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barn(inVertical)">
                                      <p:cBhvr>
                                        <p:cTn id="40" dur="500"/>
                                        <p:tgtEl>
                                          <p:spTgt spid="1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barn(inVertical)">
                                      <p:cBhvr>
                                        <p:cTn id="43" dur="500"/>
                                        <p:tgtEl>
                                          <p:spTgt spid="116"/>
                                        </p:tgtEl>
                                      </p:cBhvr>
                                    </p:animEffect>
                                  </p:childTnLst>
                                </p:cTn>
                              </p:par>
                              <p:par>
                                <p:cTn id="44" presetID="16" presetClass="entr" presetSubtype="21" fill="hold" nodeType="with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barn(inVertical)">
                                      <p:cBhvr>
                                        <p:cTn id="46" dur="500"/>
                                        <p:tgtEl>
                                          <p:spTgt spid="117"/>
                                        </p:tgtEl>
                                      </p:cBhvr>
                                    </p:animEffect>
                                  </p:childTnLst>
                                </p:cTn>
                              </p:par>
                              <p:par>
                                <p:cTn id="47" presetID="16" presetClass="entr" presetSubtype="21" fill="hold" nodeType="with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barn(inVertical)">
                                      <p:cBhvr>
                                        <p:cTn id="49" dur="500"/>
                                        <p:tgtEl>
                                          <p:spTgt spid="118"/>
                                        </p:tgtEl>
                                      </p:cBhvr>
                                    </p:animEffect>
                                  </p:childTnLst>
                                </p:cTn>
                              </p:par>
                              <p:par>
                                <p:cTn id="50" presetID="16" presetClass="entr" presetSubtype="21" fill="hold" nodeType="with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barn(inVertical)">
                                      <p:cBhvr>
                                        <p:cTn id="52" dur="500"/>
                                        <p:tgtEl>
                                          <p:spTgt spid="119"/>
                                        </p:tgtEl>
                                      </p:cBhvr>
                                    </p:animEffect>
                                  </p:childTnLst>
                                </p:cTn>
                              </p:par>
                              <p:par>
                                <p:cTn id="53" presetID="16" presetClass="entr" presetSubtype="21" fill="hold" nodeType="with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barn(inVertical)">
                                      <p:cBhvr>
                                        <p:cTn id="55" dur="500"/>
                                        <p:tgtEl>
                                          <p:spTgt spid="120"/>
                                        </p:tgtEl>
                                      </p:cBhvr>
                                    </p:animEffect>
                                  </p:childTnLst>
                                </p:cTn>
                              </p:par>
                              <p:par>
                                <p:cTn id="56" presetID="16" presetClass="entr" presetSubtype="21" fill="hold"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barn(inVertical)">
                                      <p:cBhvr>
                                        <p:cTn id="58" dur="500"/>
                                        <p:tgtEl>
                                          <p:spTgt spid="121"/>
                                        </p:tgtEl>
                                      </p:cBhvr>
                                    </p:animEffect>
                                  </p:childTnLst>
                                </p:cTn>
                              </p:par>
                              <p:par>
                                <p:cTn id="59" presetID="16" presetClass="entr" presetSubtype="21"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animEffect transition="in" filter="barn(inVertical)">
                                      <p:cBhvr>
                                        <p:cTn id="61" dur="500"/>
                                        <p:tgtEl>
                                          <p:spTgt spid="1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barn(inVertical)">
                                      <p:cBhvr>
                                        <p:cTn id="64" dur="500"/>
                                        <p:tgtEl>
                                          <p:spTgt spid="124"/>
                                        </p:tgtEl>
                                      </p:cBhvr>
                                    </p:animEffect>
                                  </p:childTnLst>
                                </p:cTn>
                              </p:par>
                              <p:par>
                                <p:cTn id="65" presetID="16" presetClass="entr" presetSubtype="21" fill="hold" nodeType="with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barn(inVertical)">
                                      <p:cBhvr>
                                        <p:cTn id="67" dur="500"/>
                                        <p:tgtEl>
                                          <p:spTgt spid="126"/>
                                        </p:tgtEl>
                                      </p:cBhvr>
                                    </p:animEffect>
                                  </p:childTnLst>
                                </p:cTn>
                              </p:par>
                              <p:par>
                                <p:cTn id="68" presetID="16" presetClass="entr" presetSubtype="21" fill="hold" nodeType="withEffect">
                                  <p:stCondLst>
                                    <p:cond delay="0"/>
                                  </p:stCondLst>
                                  <p:childTnLst>
                                    <p:set>
                                      <p:cBhvr>
                                        <p:cTn id="69" dur="1" fill="hold">
                                          <p:stCondLst>
                                            <p:cond delay="0"/>
                                          </p:stCondLst>
                                        </p:cTn>
                                        <p:tgtEl>
                                          <p:spTgt spid="127"/>
                                        </p:tgtEl>
                                        <p:attrNameLst>
                                          <p:attrName>style.visibility</p:attrName>
                                        </p:attrNameLst>
                                      </p:cBhvr>
                                      <p:to>
                                        <p:strVal val="visible"/>
                                      </p:to>
                                    </p:set>
                                    <p:animEffect transition="in" filter="barn(inVertical)">
                                      <p:cBhvr>
                                        <p:cTn id="70" dur="500"/>
                                        <p:tgtEl>
                                          <p:spTgt spid="12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barn(inVertical)">
                                      <p:cBhvr>
                                        <p:cTn id="73" dur="500"/>
                                        <p:tgtEl>
                                          <p:spTgt spid="65"/>
                                        </p:tgtEl>
                                      </p:cBhvr>
                                    </p:animEffect>
                                  </p:childTnLst>
                                </p:cTn>
                              </p:par>
                              <p:par>
                                <p:cTn id="74" presetID="16" presetClass="entr" presetSubtype="21" fill="hold" nodeType="with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barn(inVertical)">
                                      <p:cBhvr>
                                        <p:cTn id="76" dur="500"/>
                                        <p:tgtEl>
                                          <p:spTgt spid="106"/>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barn(inVertical)">
                                      <p:cBhvr>
                                        <p:cTn id="79" dur="500"/>
                                        <p:tgtEl>
                                          <p:spTgt spid="7"/>
                                        </p:tgtEl>
                                      </p:cBhvr>
                                    </p:animEffect>
                                  </p:childTnLst>
                                </p:cTn>
                              </p:par>
                              <p:par>
                                <p:cTn id="80" presetID="16" presetClass="entr" presetSubtype="21" fill="hold"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arn(inVertical)">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3" grpId="0" animBg="1"/>
      <p:bldP spid="84" grpId="0" animBg="1"/>
      <p:bldP spid="85" grpId="0" animBg="1"/>
      <p:bldP spid="89" grpId="0" animBg="1"/>
      <p:bldP spid="99" grpId="0"/>
      <p:bldP spid="101" grpId="0" animBg="1"/>
      <p:bldP spid="114" grpId="0"/>
      <p:bldP spid="115" grpId="0"/>
      <p:bldP spid="116" grpId="0"/>
      <p:bldP spid="124" grpId="0" animBg="1"/>
      <p:bldP spid="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Công cụ sử dụng</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35E02ED2-001F-45F1-9C3D-730B1544605F}"/>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33</a:t>
            </a:fld>
            <a:endParaRPr lang="vi-VN"/>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39979" y="1214103"/>
            <a:ext cx="3262301" cy="3539430"/>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Georgia" panose="02040502050405020303" pitchFamily="18" charset="0"/>
                <a:cs typeface="Arial" pitchFamily="34" charset="0"/>
              </a:rPr>
              <a:t>NLTK: </a:t>
            </a:r>
            <a:r>
              <a:rPr lang="en-US" altLang="ko-KR" sz="1600" dirty="0" err="1">
                <a:solidFill>
                  <a:schemeClr val="tx1">
                    <a:lumMod val="75000"/>
                    <a:lumOff val="25000"/>
                  </a:schemeClr>
                </a:solidFill>
                <a:latin typeface="Georgia" panose="02040502050405020303" pitchFamily="18" charset="0"/>
                <a:cs typeface="Arial" pitchFamily="34" charset="0"/>
              </a:rPr>
              <a:t>Công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cụ</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xử</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lý</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ngôn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ngữ</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tự</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nhiên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nguồn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mở</a:t>
            </a:r>
            <a:endParaRPr lang="en-US" altLang="ko-KR" sz="1600"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Underthesea</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Công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cụ</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tách</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từ</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gán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nhãn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từ</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loại</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tiếng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Việt</a:t>
            </a:r>
            <a:endParaRPr lang="en-US" altLang="ko-KR" sz="1600"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Tensorflow</a:t>
            </a:r>
            <a:r>
              <a:rPr lang="en-US" altLang="ko-KR" sz="1600" dirty="0">
                <a:solidFill>
                  <a:schemeClr val="tx1">
                    <a:lumMod val="75000"/>
                    <a:lumOff val="25000"/>
                  </a:schemeClr>
                </a:solidFill>
                <a:latin typeface="Georgia" panose="02040502050405020303" pitchFamily="18" charset="0"/>
                <a:cs typeface="Arial" pitchFamily="34" charset="0"/>
              </a:rPr>
              <a:t>: Th</a:t>
            </a:r>
            <a:r>
              <a:rPr lang="vi-VN" altLang="ko-KR" sz="1600" dirty="0">
                <a:solidFill>
                  <a:schemeClr val="tx1">
                    <a:lumMod val="75000"/>
                    <a:lumOff val="25000"/>
                  </a:schemeClr>
                </a:solidFill>
                <a:latin typeface="Georgia" panose="02040502050405020303" pitchFamily="18" charset="0"/>
                <a:cs typeface="Arial" pitchFamily="34" charset="0"/>
              </a:rPr>
              <a:t>ư</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viện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phần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mềm</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nguồn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mở</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hỗ</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tính</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toán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trong</a:t>
            </a:r>
            <a:r>
              <a:rPr lang="en-US" altLang="ko-KR" sz="1600" dirty="0">
                <a:solidFill>
                  <a:schemeClr val="tx1">
                    <a:lumMod val="75000"/>
                    <a:lumOff val="25000"/>
                  </a:schemeClr>
                </a:solidFill>
                <a:latin typeface="Georgia" panose="02040502050405020303" pitchFamily="18" charset="0"/>
                <a:cs typeface="Arial" pitchFamily="34" charset="0"/>
              </a:rPr>
              <a:t> machine learning </a:t>
            </a:r>
            <a:r>
              <a:rPr lang="en-US" altLang="ko-KR" sz="1600" dirty="0" err="1">
                <a:solidFill>
                  <a:schemeClr val="tx1">
                    <a:lumMod val="75000"/>
                    <a:lumOff val="25000"/>
                  </a:schemeClr>
                </a:solidFill>
                <a:latin typeface="Georgia" panose="02040502050405020303" pitchFamily="18" charset="0"/>
                <a:cs typeface="Arial" pitchFamily="34" charset="0"/>
              </a:rPr>
              <a:t>và</a:t>
            </a:r>
            <a:r>
              <a:rPr lang="en-US" altLang="ko-KR" sz="1600" dirty="0">
                <a:solidFill>
                  <a:schemeClr val="tx1">
                    <a:lumMod val="75000"/>
                    <a:lumOff val="25000"/>
                  </a:schemeClr>
                </a:solidFill>
                <a:latin typeface="Georgia" panose="02040502050405020303" pitchFamily="18" charset="0"/>
                <a:cs typeface="Arial" pitchFamily="34" charset="0"/>
              </a:rPr>
              <a:t> deep learning</a:t>
            </a: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Pytorch</a:t>
            </a:r>
            <a:r>
              <a:rPr lang="en-US" altLang="ko-KR" sz="1600" dirty="0">
                <a:solidFill>
                  <a:schemeClr val="tx1">
                    <a:lumMod val="75000"/>
                    <a:lumOff val="25000"/>
                  </a:schemeClr>
                </a:solidFill>
                <a:latin typeface="Georgia" panose="02040502050405020303" pitchFamily="18" charset="0"/>
                <a:cs typeface="Arial" pitchFamily="34" charset="0"/>
              </a:rPr>
              <a:t>: </a:t>
            </a:r>
            <a:r>
              <a:rPr lang="vi-VN" altLang="ko-KR" sz="1600" dirty="0">
                <a:solidFill>
                  <a:schemeClr val="tx1">
                    <a:lumMod val="75000"/>
                    <a:lumOff val="25000"/>
                  </a:schemeClr>
                </a:solidFill>
                <a:latin typeface="Georgia" panose="02040502050405020303" pitchFamily="18" charset="0"/>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Georgia" panose="02040502050405020303" pitchFamily="18" charset="0"/>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Georgia" panose="02040502050405020303" pitchFamily="18" charset="0"/>
                <a:cs typeface="Arial" pitchFamily="34" charset="0"/>
              </a:rPr>
              <a:t>Python: </a:t>
            </a:r>
            <a:r>
              <a:rPr lang="en-US" altLang="ko-KR" sz="1600" dirty="0" err="1">
                <a:solidFill>
                  <a:schemeClr val="tx1">
                    <a:lumMod val="75000"/>
                    <a:lumOff val="25000"/>
                  </a:schemeClr>
                </a:solidFill>
                <a:latin typeface="Georgia" panose="02040502050405020303" pitchFamily="18" charset="0"/>
                <a:cs typeface="Arial" pitchFamily="34" charset="0"/>
              </a:rPr>
              <a:t>ngôn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ngữ</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lập</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trình</a:t>
            </a:r>
            <a:endParaRPr lang="ko-KR" altLang="en-US" sz="1600" dirty="0">
              <a:solidFill>
                <a:schemeClr val="tx1">
                  <a:lumMod val="75000"/>
                  <a:lumOff val="25000"/>
                </a:schemeClr>
              </a:solidFill>
              <a:latin typeface="Georgia" panose="02040502050405020303" pitchFamily="18" charset="0"/>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4C8AB9A7-E123-4E9A-A9B1-4D2584377C6A}"/>
              </a:ext>
            </a:extLst>
          </p:cNvPr>
          <p:cNvSpPr>
            <a:spLocks noGrp="1"/>
          </p:cNvSpPr>
          <p:nvPr>
            <p:ph type="sldNum" sz="quarter" idx="4294967295"/>
          </p:nvPr>
        </p:nvSpPr>
        <p:spPr>
          <a:xfrm>
            <a:off x="8476488" y="4614297"/>
            <a:ext cx="576064" cy="369332"/>
          </a:xfrm>
          <a:prstGeom prst="rect">
            <a:avLst/>
          </a:prstGeom>
        </p:spPr>
        <p:txBody>
          <a:bodyPr/>
          <a:lstStyle/>
          <a:p>
            <a:fld id="{2E9D0601-AD5E-470A-A05D-6619E3A3DD8E}" type="slidenum">
              <a:rPr lang="vi-VN" smtClean="0"/>
              <a:pPr/>
              <a:t>34</a:t>
            </a:fld>
            <a:endParaRPr lang="vi-VN"/>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2227382470"/>
              </p:ext>
            </p:extLst>
          </p:nvPr>
        </p:nvGraphicFramePr>
        <p:xfrm>
          <a:off x="3369439" y="660530"/>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chúc_mừng sinh_nhật</a:t>
                      </a:r>
                    </a:p>
                    <a:p>
                      <a:r>
                        <a:rPr lang="vi-VN" sz="1350" kern="1200" dirty="0">
                          <a:solidFill>
                            <a:schemeClr val="dk1"/>
                          </a:solidFill>
                          <a:effectLst/>
                          <a:latin typeface="+mn-lt"/>
                          <a:ea typeface="+mn-ea"/>
                          <a:cs typeface="+mn-cs"/>
                        </a:rPr>
                        <a:t>output: cảm_ơn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cảm_ơn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mặt_trời 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12" name="Slide Number Placeholder 11">
            <a:extLst>
              <a:ext uri="{FF2B5EF4-FFF2-40B4-BE49-F238E27FC236}">
                <a16:creationId xmlns:a16="http://schemas.microsoft.com/office/drawing/2014/main" id="{D62B2EF5-7390-438E-B25C-CD5C498D2AAB}"/>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35</a:t>
            </a:fld>
            <a:endParaRPr lang="vi-VN"/>
          </a:p>
        </p:txBody>
      </p:sp>
      <p:sp>
        <p:nvSpPr>
          <p:cNvPr id="3" name="Rectangle 2">
            <a:extLst>
              <a:ext uri="{FF2B5EF4-FFF2-40B4-BE49-F238E27FC236}">
                <a16:creationId xmlns:a16="http://schemas.microsoft.com/office/drawing/2014/main" id="{F95AE44F-44FD-4D82-9DC9-40A251948BF7}"/>
              </a:ext>
            </a:extLst>
          </p:cNvPr>
          <p:cNvSpPr/>
          <p:nvPr/>
        </p:nvSpPr>
        <p:spPr>
          <a:xfrm>
            <a:off x="0" y="1927214"/>
            <a:ext cx="3399924" cy="1022268"/>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 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Tree>
    <p:extLst>
      <p:ext uri="{BB962C8B-B14F-4D97-AF65-F5344CB8AC3E}">
        <p14:creationId xmlns:p14="http://schemas.microsoft.com/office/powerpoint/2010/main" val="1009363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Đánh giá</a:t>
            </a:r>
            <a:endParaRPr lang="ko-KR" altLang="en-US" sz="1600">
              <a:latin typeface="Georgia" panose="02040502050405020303" pitchFamily="18" charset="0"/>
            </a:endParaRPr>
          </a:p>
        </p:txBody>
      </p:sp>
      <p:sp>
        <p:nvSpPr>
          <p:cNvPr id="18" name="Slide Number Placeholder 17">
            <a:extLst>
              <a:ext uri="{FF2B5EF4-FFF2-40B4-BE49-F238E27FC236}">
                <a16:creationId xmlns:a16="http://schemas.microsoft.com/office/drawing/2014/main" id="{C6137483-14B9-4C2E-993A-FF5DFFDAAEBD}"/>
              </a:ext>
            </a:extLst>
          </p:cNvPr>
          <p:cNvSpPr>
            <a:spLocks noGrp="1"/>
          </p:cNvSpPr>
          <p:nvPr>
            <p:ph type="sldNum" sz="quarter" idx="14"/>
          </p:nvPr>
        </p:nvSpPr>
        <p:spPr>
          <a:xfrm>
            <a:off x="8370148" y="4661643"/>
            <a:ext cx="792088" cy="274637"/>
          </a:xfrm>
          <a:prstGeom prst="rect">
            <a:avLst/>
          </a:prstGeom>
        </p:spPr>
        <p:txBody>
          <a:bodyPr/>
          <a:lstStyle/>
          <a:p>
            <a:fld id="{31F35D70-5FF0-496A-A8BD-7BB38762885C}" type="slidenum">
              <a:rPr lang="vi-VN" smtClean="0"/>
              <a:pPr/>
              <a:t>36</a:t>
            </a:fld>
            <a:endParaRPr lang="vi-VN"/>
          </a:p>
        </p:txBody>
      </p:sp>
      <p:sp>
        <p:nvSpPr>
          <p:cNvPr id="14" name="TextBox 13">
            <a:extLst>
              <a:ext uri="{FF2B5EF4-FFF2-40B4-BE49-F238E27FC236}">
                <a16:creationId xmlns:a16="http://schemas.microsoft.com/office/drawing/2014/main" id="{D16C957B-4169-44F0-AB4A-5A739BD67E2C}"/>
              </a:ext>
            </a:extLst>
          </p:cNvPr>
          <p:cNvSpPr txBox="1"/>
          <p:nvPr/>
        </p:nvSpPr>
        <p:spPr>
          <a:xfrm>
            <a:off x="1835696" y="3363838"/>
            <a:ext cx="4392488" cy="369332"/>
          </a:xfrm>
          <a:prstGeom prst="rect">
            <a:avLst/>
          </a:prstGeom>
          <a:noFill/>
        </p:spPr>
        <p:txBody>
          <a:bodyPr wrap="square" rtlCol="0">
            <a:spAutoFit/>
          </a:bodyPr>
          <a:lstStyle/>
          <a:p>
            <a:pPr marL="285750" indent="-285750">
              <a:buFontTx/>
              <a:buChar char="-"/>
            </a:pPr>
            <a:r>
              <a:rPr lang="en-US" dirty="0">
                <a:latin typeface="Georgia" panose="02040502050405020303" pitchFamily="18" charset="0"/>
              </a:rPr>
              <a:t>BLEU (LSTM): 0.07 / 1000 epoch</a:t>
            </a:r>
          </a:p>
        </p:txBody>
      </p:sp>
      <p:sp>
        <p:nvSpPr>
          <p:cNvPr id="10" name="TextBox 9">
            <a:extLst>
              <a:ext uri="{FF2B5EF4-FFF2-40B4-BE49-F238E27FC236}">
                <a16:creationId xmlns:a16="http://schemas.microsoft.com/office/drawing/2014/main" id="{2B6B84BC-CCCE-4E15-B338-20285311E6A6}"/>
              </a:ext>
            </a:extLst>
          </p:cNvPr>
          <p:cNvSpPr txBox="1"/>
          <p:nvPr/>
        </p:nvSpPr>
        <p:spPr>
          <a:xfrm>
            <a:off x="1829729" y="1563638"/>
            <a:ext cx="4392488" cy="923330"/>
          </a:xfrm>
          <a:prstGeom prst="rect">
            <a:avLst/>
          </a:prstGeom>
          <a:noFill/>
        </p:spPr>
        <p:txBody>
          <a:bodyPr wrap="square" rtlCol="0">
            <a:spAutoFit/>
          </a:bodyPr>
          <a:lstStyle/>
          <a:p>
            <a:r>
              <a:rPr lang="en-US" dirty="0" err="1">
                <a:latin typeface="Georgia" panose="02040502050405020303" pitchFamily="18" charset="0"/>
              </a:rPr>
              <a:t>Các</a:t>
            </a:r>
            <a:r>
              <a:rPr lang="en-US" dirty="0">
                <a:latin typeface="Georgia" panose="02040502050405020303" pitchFamily="18" charset="0"/>
              </a:rPr>
              <a:t> </a:t>
            </a:r>
            <a:r>
              <a:rPr lang="en-US" dirty="0" err="1">
                <a:latin typeface="Georgia" panose="02040502050405020303" pitchFamily="18" charset="0"/>
              </a:rPr>
              <a:t>cách</a:t>
            </a:r>
            <a:r>
              <a:rPr lang="en-US" dirty="0">
                <a:latin typeface="Georgia" panose="02040502050405020303" pitchFamily="18" charset="0"/>
              </a:rPr>
              <a:t> </a:t>
            </a:r>
            <a:r>
              <a:rPr lang="en-US" dirty="0" err="1">
                <a:latin typeface="Georgia" panose="02040502050405020303" pitchFamily="18" charset="0"/>
              </a:rPr>
              <a:t>đánh</a:t>
            </a:r>
            <a:r>
              <a:rPr lang="en-US" dirty="0">
                <a:latin typeface="Georgia" panose="02040502050405020303" pitchFamily="18" charset="0"/>
              </a:rPr>
              <a:t> </a:t>
            </a:r>
            <a:r>
              <a:rPr lang="en-US" dirty="0" err="1">
                <a:latin typeface="Georgia" panose="02040502050405020303" pitchFamily="18" charset="0"/>
              </a:rPr>
              <a:t>giá</a:t>
            </a:r>
            <a:endParaRPr lang="en-US" dirty="0">
              <a:latin typeface="Georgia" panose="02040502050405020303" pitchFamily="18" charset="0"/>
            </a:endParaRPr>
          </a:p>
          <a:p>
            <a:pPr marL="285750" indent="-285750">
              <a:buFontTx/>
              <a:buChar char="-"/>
            </a:pPr>
            <a:r>
              <a:rPr lang="en-US" altLang="ko-KR" dirty="0" err="1">
                <a:latin typeface="Georgia" panose="02040502050405020303" pitchFamily="18" charset="0"/>
              </a:rPr>
              <a:t>Thủ</a:t>
            </a:r>
            <a:r>
              <a:rPr lang="en-US" altLang="ko-KR" dirty="0">
                <a:latin typeface="Georgia" panose="02040502050405020303" pitchFamily="18" charset="0"/>
              </a:rPr>
              <a:t> </a:t>
            </a:r>
            <a:r>
              <a:rPr lang="en-US" altLang="ko-KR" dirty="0" err="1">
                <a:latin typeface="Georgia" panose="02040502050405020303" pitchFamily="18" charset="0"/>
              </a:rPr>
              <a:t>công</a:t>
            </a:r>
            <a:endParaRPr lang="en-US" altLang="ko-KR" dirty="0">
              <a:latin typeface="Georgia" panose="02040502050405020303" pitchFamily="18" charset="0"/>
            </a:endParaRPr>
          </a:p>
          <a:p>
            <a:pPr marL="285750" indent="-285750">
              <a:buFontTx/>
              <a:buChar char="-"/>
            </a:pPr>
            <a:r>
              <a:rPr lang="en-US" altLang="ko-KR" dirty="0" err="1">
                <a:latin typeface="Georgia" panose="02040502050405020303" pitchFamily="18" charset="0"/>
              </a:rPr>
              <a:t>Tự</a:t>
            </a:r>
            <a:r>
              <a:rPr lang="en-US" altLang="ko-KR" dirty="0">
                <a:latin typeface="Georgia" panose="02040502050405020303" pitchFamily="18" charset="0"/>
              </a:rPr>
              <a:t> </a:t>
            </a:r>
            <a:r>
              <a:rPr lang="en-US" altLang="ko-KR" dirty="0" err="1">
                <a:latin typeface="Georgia" panose="02040502050405020303" pitchFamily="18" charset="0"/>
              </a:rPr>
              <a:t>động</a:t>
            </a:r>
            <a:endParaRPr lang="ko-KR" altLang="en-US"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Luận</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FC40245A-F048-49FE-89D1-C84692AADE4A}"/>
              </a:ext>
            </a:extLst>
          </p:cNvPr>
          <p:cNvSpPr>
            <a:spLocks noGrp="1"/>
          </p:cNvSpPr>
          <p:nvPr>
            <p:ph type="sldNum" sz="quarter" idx="4294967295"/>
          </p:nvPr>
        </p:nvSpPr>
        <p:spPr>
          <a:xfrm>
            <a:off x="8476488" y="4614297"/>
            <a:ext cx="576064" cy="369332"/>
          </a:xfrm>
          <a:prstGeom prst="rect">
            <a:avLst/>
          </a:prstGeom>
        </p:spPr>
        <p:txBody>
          <a:bodyPr/>
          <a:lstStyle/>
          <a:p>
            <a:fld id="{2E9D0601-AD5E-470A-A05D-6619E3A3DD8E}" type="slidenum">
              <a:rPr lang="vi-VN" smtClean="0"/>
              <a:pPr/>
              <a:t>37</a:t>
            </a:fld>
            <a:endParaRPr lang="vi-VN"/>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Tham Khảo</a:t>
            </a:r>
            <a:endParaRPr lang="ko-KR" altLang="en-US">
              <a:latin typeface="Georgia" panose="02040502050405020303" pitchFamily="18" charset="0"/>
            </a:endParaRPr>
          </a:p>
        </p:txBody>
      </p:sp>
      <p:sp>
        <p:nvSpPr>
          <p:cNvPr id="18" name="Slide Number Placeholder 17">
            <a:extLst>
              <a:ext uri="{FF2B5EF4-FFF2-40B4-BE49-F238E27FC236}">
                <a16:creationId xmlns:a16="http://schemas.microsoft.com/office/drawing/2014/main" id="{C6137483-14B9-4C2E-993A-FF5DFFDAAEBD}"/>
              </a:ext>
            </a:extLst>
          </p:cNvPr>
          <p:cNvSpPr>
            <a:spLocks noGrp="1"/>
          </p:cNvSpPr>
          <p:nvPr>
            <p:ph type="sldNum" sz="quarter" idx="14"/>
          </p:nvPr>
        </p:nvSpPr>
        <p:spPr>
          <a:xfrm>
            <a:off x="8370148" y="4661643"/>
            <a:ext cx="792088" cy="274637"/>
          </a:xfrm>
          <a:prstGeom prst="rect">
            <a:avLst/>
          </a:prstGeom>
        </p:spPr>
        <p:txBody>
          <a:bodyPr/>
          <a:lstStyle/>
          <a:p>
            <a:fld id="{31F35D70-5FF0-496A-A8BD-7BB38762885C}" type="slidenum">
              <a:rPr lang="vi-VN" smtClean="0"/>
              <a:pPr/>
              <a:t>38</a:t>
            </a:fld>
            <a:endParaRPr lang="vi-VN"/>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1059582"/>
            <a:ext cx="9036496" cy="1169551"/>
          </a:xfrm>
          <a:prstGeom prst="rect">
            <a:avLst/>
          </a:prstGeom>
          <a:noFill/>
        </p:spPr>
        <p:txBody>
          <a:bodyPr wrap="square" rtlCol="0">
            <a:spAutoFit/>
          </a:bodyPr>
          <a:lstStyle/>
          <a:p>
            <a:pPr algn="just"/>
            <a:r>
              <a:rPr lang="en-US" sz="1400" dirty="0"/>
              <a:t>1. </a:t>
            </a:r>
            <a:r>
              <a:rPr lang="en-US" sz="1400" dirty="0" err="1"/>
              <a:t>Ranzato</a:t>
            </a:r>
            <a:r>
              <a:rPr lang="en-US" sz="1400" dirty="0"/>
              <a:t>, M. A., Chopra, S., </a:t>
            </a:r>
            <a:r>
              <a:rPr lang="en-US" sz="1400" dirty="0" err="1"/>
              <a:t>Auli</a:t>
            </a:r>
            <a:r>
              <a:rPr lang="en-US" sz="1400" dirty="0"/>
              <a:t>, M., &amp; Zaremba, W., "Sequence level training with recurrent neural networks," </a:t>
            </a:r>
            <a:r>
              <a:rPr lang="en-US" sz="1400" dirty="0" err="1"/>
              <a:t>arXiv</a:t>
            </a:r>
            <a:r>
              <a:rPr lang="en-US" sz="1400" dirty="0"/>
              <a:t> preprint arXiv:1511.06732., 2015.</a:t>
            </a:r>
          </a:p>
          <a:p>
            <a:pPr algn="just"/>
            <a:endParaRPr lang="vi-VN" sz="1400" dirty="0">
              <a:latin typeface="Times New Roman" panose="02020603050405020304" pitchFamily="18" charset="0"/>
              <a:ea typeface="Times New Roman" panose="02020603050405020304" pitchFamily="18" charset="0"/>
            </a:endParaRPr>
          </a:p>
          <a:p>
            <a:pPr algn="just"/>
            <a:r>
              <a:rPr lang="en-US" sz="1400" dirty="0"/>
              <a:t>2. Rennie, S. J., </a:t>
            </a:r>
            <a:r>
              <a:rPr lang="en-US" sz="1400" dirty="0" err="1"/>
              <a:t>Marcheret</a:t>
            </a:r>
            <a:r>
              <a:rPr lang="en-US" sz="1400" dirty="0"/>
              <a:t>, E., </a:t>
            </a:r>
            <a:r>
              <a:rPr lang="en-US" sz="1400" dirty="0" err="1"/>
              <a:t>Mroueh</a:t>
            </a:r>
            <a:r>
              <a:rPr lang="en-US" sz="1400" dirty="0"/>
              <a:t>, Y., Ross, J., &amp; Goel, V, "Self-critical sequence training for image captioning," Proceedings of the IEEE Conference on Computer Vision and Pattern Recognition, pp. 7008-7024, 2017. </a:t>
            </a: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normAutofit fontScale="92500" lnSpcReduction="10000"/>
          </a:bodyPr>
          <a:lstStyle/>
          <a:p>
            <a:r>
              <a:rPr lang="en-US" altLang="ko-KR" sz="3600" dirty="0" err="1">
                <a:latin typeface="Georgia" panose="02040502050405020303" pitchFamily="18" charset="0"/>
              </a:rPr>
              <a:t>Cảm</a:t>
            </a:r>
            <a:r>
              <a:rPr lang="en-US" altLang="ko-KR" sz="3600" dirty="0">
                <a:latin typeface="Georgia" panose="02040502050405020303" pitchFamily="18" charset="0"/>
              </a:rPr>
              <a:t> </a:t>
            </a:r>
            <a:r>
              <a:rPr lang="vi-VN" altLang="ko-KR" sz="3600" dirty="0">
                <a:latin typeface="Georgia" panose="02040502050405020303" pitchFamily="18" charset="0"/>
              </a:rPr>
              <a:t>ơ</a:t>
            </a:r>
            <a:r>
              <a:rPr lang="en-US" altLang="ko-KR" sz="3600" dirty="0">
                <a:latin typeface="Georgia" panose="02040502050405020303" pitchFamily="18" charset="0"/>
              </a:rPr>
              <a:t>n</a:t>
            </a:r>
            <a:endParaRPr lang="ko-KR" altLang="en-US" sz="36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3A463DA3-A93F-4A62-897D-666404621BBA}"/>
              </a:ext>
            </a:extLst>
          </p:cNvPr>
          <p:cNvSpPr>
            <a:spLocks noGrp="1"/>
          </p:cNvSpPr>
          <p:nvPr>
            <p:ph type="sldNum" sz="quarter" idx="4294967295"/>
          </p:nvPr>
        </p:nvSpPr>
        <p:spPr>
          <a:xfrm>
            <a:off x="8476488" y="4572000"/>
            <a:ext cx="576064" cy="369332"/>
          </a:xfrm>
          <a:prstGeom prst="rect">
            <a:avLst/>
          </a:prstGeom>
        </p:spPr>
        <p:txBody>
          <a:bodyPr/>
          <a:lstStyle/>
          <a:p>
            <a:fld id="{2E9D0601-AD5E-470A-A05D-6619E3A3DD8E}" type="slidenum">
              <a:rPr lang="vi-VN" smtClean="0"/>
              <a:pPr/>
              <a:t>39</a:t>
            </a:fld>
            <a:endParaRPr lang="vi-VN"/>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23341"/>
            <a:ext cx="9144000" cy="4023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3ACD42B3-9785-45B4-8AEF-C7ADE15B7E24}"/>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4</a:t>
            </a:fld>
            <a:endParaRPr lang="vi-VN"/>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Tính</a:t>
            </a:r>
            <a:r>
              <a:rPr lang="en-US" altLang="ko-KR" sz="2400" b="1" dirty="0">
                <a:solidFill>
                  <a:schemeClr val="bg1"/>
                </a:solidFill>
                <a:latin typeface="Georgia" panose="02040502050405020303" pitchFamily="18" charset="0"/>
                <a:cs typeface="Arial" pitchFamily="34" charset="0"/>
              </a:rPr>
              <a:t> </a:t>
            </a:r>
          </a:p>
          <a:p>
            <a:pPr algn="ctr"/>
            <a:r>
              <a:rPr lang="en-US" altLang="ko-KR" sz="2400" b="1" dirty="0" err="1">
                <a:solidFill>
                  <a:schemeClr val="bg1"/>
                </a:solidFill>
                <a:latin typeface="Georgia" panose="02040502050405020303" pitchFamily="18" charset="0"/>
                <a:cs typeface="Arial" pitchFamily="34" charset="0"/>
              </a:rPr>
              <a:t>cấp</a:t>
            </a:r>
            <a:r>
              <a:rPr lang="en-US" altLang="ko-KR" sz="2400" b="1" dirty="0">
                <a:solidFill>
                  <a:schemeClr val="bg1"/>
                </a:solidFill>
                <a:latin typeface="Georgia" panose="02040502050405020303" pitchFamily="18" charset="0"/>
                <a:cs typeface="Arial" pitchFamily="34" charset="0"/>
              </a:rPr>
              <a:t> </a:t>
            </a:r>
          </a:p>
          <a:p>
            <a:pPr algn="ctr"/>
            <a:r>
              <a:rPr lang="en-US" altLang="ko-KR" sz="2400" b="1" dirty="0" err="1">
                <a:solidFill>
                  <a:schemeClr val="bg1"/>
                </a:solidFill>
                <a:latin typeface="Georgia" panose="02040502050405020303" pitchFamily="18" charset="0"/>
                <a:cs typeface="Arial" pitchFamily="34" charset="0"/>
              </a:rPr>
              <a:t>thiết</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191975" y="1647441"/>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141" y="1895053"/>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026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02855"/>
            <a:ext cx="9144000" cy="39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a:xfrm>
            <a:off x="16514" y="120784"/>
            <a:ext cx="9144000" cy="576064"/>
          </a:xfrm>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13" name="TextBox 12"/>
          <p:cNvSpPr txBox="1"/>
          <p:nvPr/>
        </p:nvSpPr>
        <p:spPr>
          <a:xfrm>
            <a:off x="-17472" y="2671331"/>
            <a:ext cx="1295925" cy="830997"/>
          </a:xfrm>
          <a:prstGeom prst="rect">
            <a:avLst/>
          </a:prstGeom>
          <a:noFill/>
        </p:spPr>
        <p:txBody>
          <a:bodyPr wrap="square" rtlCol="0">
            <a:spAutoFit/>
          </a:bodyPr>
          <a:lstStyle/>
          <a:p>
            <a:pPr algn="ctr"/>
            <a:r>
              <a:rPr lang="en-US" altLang="ko-KR" sz="2400" b="1">
                <a:solidFill>
                  <a:schemeClr val="bg1"/>
                </a:solidFill>
                <a:latin typeface="Georgia" panose="02040502050405020303" pitchFamily="18" charset="0"/>
                <a:cs typeface="Arial" pitchFamily="34" charset="0"/>
              </a:rPr>
              <a:t>Mục</a:t>
            </a:r>
          </a:p>
          <a:p>
            <a:pPr algn="ctr"/>
            <a:r>
              <a:rPr lang="en-US" altLang="ko-KR" sz="2400" b="1">
                <a:solidFill>
                  <a:schemeClr val="bg1"/>
                </a:solidFill>
                <a:latin typeface="Georgia" panose="02040502050405020303" pitchFamily="18" charset="0"/>
                <a:cs typeface="Arial" pitchFamily="34" charset="0"/>
              </a:rPr>
              <a:t>tiêu</a:t>
            </a:r>
            <a:endParaRPr lang="ko-KR" altLang="en-US" sz="2400" b="1">
              <a:solidFill>
                <a:schemeClr val="bg1"/>
              </a:solidFill>
              <a:latin typeface="Georgia" panose="02040502050405020303" pitchFamily="18" charset="0"/>
              <a:cs typeface="Arial" pitchFamily="34" charset="0"/>
            </a:endParaRPr>
          </a:p>
        </p:txBody>
      </p:sp>
      <p:sp>
        <p:nvSpPr>
          <p:cNvPr id="8" name="Rectangle 7"/>
          <p:cNvSpPr/>
          <p:nvPr/>
        </p:nvSpPr>
        <p:spPr>
          <a:xfrm>
            <a:off x="1230614"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2104601"/>
            <a:ext cx="6264704" cy="2308324"/>
          </a:xfrm>
          <a:prstGeom prst="rect">
            <a:avLst/>
          </a:prstGeom>
          <a:noFill/>
        </p:spPr>
        <p:txBody>
          <a:bodyPr wrap="square" rtlCol="0">
            <a:spAutoFit/>
          </a:bodyPr>
          <a:lstStyle/>
          <a:p>
            <a:pPr marL="342900" indent="-342900">
              <a:buFontTx/>
              <a:buChar char="-"/>
            </a:pP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mô</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hình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phát</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sinh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văn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bản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sử</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dụng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phương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pháp</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học</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tăng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cường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và</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tự</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phê</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bình</a:t>
            </a:r>
            <a:endParaRPr lang="en-US" altLang="ko-KR" sz="2400" b="1" dirty="0">
              <a:solidFill>
                <a:schemeClr val="bg1"/>
              </a:solidFill>
              <a:latin typeface="Georgia" panose="02040502050405020303" pitchFamily="18" charset="0"/>
              <a:cs typeface="Arial" pitchFamily="34" charset="0"/>
            </a:endParaRPr>
          </a:p>
          <a:p>
            <a:pPr marL="342900" indent="-342900">
              <a:buFontTx/>
              <a:buChar char="-"/>
            </a:pPr>
            <a:endParaRPr lang="en-US" altLang="ko-KR" sz="2400" b="1" dirty="0">
              <a:solidFill>
                <a:schemeClr val="bg1"/>
              </a:solidFill>
              <a:latin typeface="Georgia" panose="02040502050405020303" pitchFamily="18" charset="0"/>
              <a:cs typeface="Arial" pitchFamily="34" charset="0"/>
            </a:endParaRPr>
          </a:p>
          <a:p>
            <a:pPr marL="342900" indent="-342900">
              <a:buFontTx/>
              <a:buChar char="-"/>
            </a:pPr>
            <a:r>
              <a:rPr lang="en-US" altLang="ko-KR" sz="2400" b="1" dirty="0" err="1">
                <a:solidFill>
                  <a:schemeClr val="bg1"/>
                </a:solidFill>
                <a:latin typeface="Georgia" panose="02040502050405020303" pitchFamily="18" charset="0"/>
                <a:cs typeface="Arial" pitchFamily="34" charset="0"/>
              </a:rPr>
              <a:t>Cài</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đặt</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thử</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nghiệm</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mô</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hình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tập</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dữ</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liệu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nguồn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mở</a:t>
            </a:r>
            <a:endParaRPr lang="ko-KR" altLang="en-US" sz="2400" b="1" dirty="0">
              <a:solidFill>
                <a:schemeClr val="bg1"/>
              </a:solidFill>
              <a:latin typeface="Georgia" panose="02040502050405020303" pitchFamily="18" charset="0"/>
              <a:cs typeface="Arial" pitchFamily="34" charset="0"/>
            </a:endParaRPr>
          </a:p>
        </p:txBody>
      </p:sp>
      <p:sp>
        <p:nvSpPr>
          <p:cNvPr id="10" name="Slide Number Placeholder 2">
            <a:extLst>
              <a:ext uri="{FF2B5EF4-FFF2-40B4-BE49-F238E27FC236}">
                <a16:creationId xmlns:a16="http://schemas.microsoft.com/office/drawing/2014/main" id="{EA2CF235-EDA7-4F80-B416-AE8096DF921A}"/>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5</a:t>
            </a:fld>
            <a:endParaRPr lang="vi-VN" dirty="0"/>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6" name="Rectangle 5"/>
          <p:cNvSpPr/>
          <p:nvPr/>
        </p:nvSpPr>
        <p:spPr>
          <a:xfrm>
            <a:off x="0" y="902855"/>
            <a:ext cx="9144000" cy="39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TextBox 12"/>
          <p:cNvSpPr txBox="1"/>
          <p:nvPr/>
        </p:nvSpPr>
        <p:spPr>
          <a:xfrm>
            <a:off x="-28215" y="2302000"/>
            <a:ext cx="1330829" cy="1569660"/>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Phạm</a:t>
            </a:r>
            <a:r>
              <a:rPr lang="en-US" altLang="ko-KR" sz="2400" b="1" dirty="0">
                <a:solidFill>
                  <a:schemeClr val="bg1"/>
                </a:solidFill>
                <a:latin typeface="Georgia" panose="02040502050405020303" pitchFamily="18" charset="0"/>
                <a:cs typeface="Arial" pitchFamily="34" charset="0"/>
              </a:rPr>
              <a:t> vi </a:t>
            </a: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330829"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FF9AE0FD-31CA-450B-86AA-43EF94DA3100}"/>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6</a:t>
            </a:fld>
            <a:endParaRPr lang="vi-VN" dirty="0"/>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835696" y="2104601"/>
            <a:ext cx="6077690" cy="830997"/>
          </a:xfrm>
          <a:prstGeom prst="rect">
            <a:avLst/>
          </a:prstGeom>
          <a:noFill/>
        </p:spPr>
        <p:txBody>
          <a:bodyPr wrap="square" rtlCol="0">
            <a:spAutoFit/>
          </a:bodyPr>
          <a:lstStyle/>
          <a:p>
            <a:r>
              <a:rPr lang="en-US" altLang="ko-KR" sz="2400" b="1" dirty="0" err="1">
                <a:solidFill>
                  <a:schemeClr val="bg1"/>
                </a:solidFill>
                <a:latin typeface="Georgia" panose="02040502050405020303" pitchFamily="18" charset="0"/>
                <a:cs typeface="Arial" pitchFamily="34" charset="0"/>
              </a:rPr>
              <a:t>Xây</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dựng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hệ</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thống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trả</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lời</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tự</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động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ngôn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ngữ</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tiếng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Việt</a:t>
            </a:r>
            <a:endParaRPr lang="ko-KR" altLang="en-US" sz="2400" b="1" dirty="0">
              <a:solidFill>
                <a:schemeClr val="bg1"/>
              </a:solidFill>
              <a:latin typeface="Georgia" panose="02040502050405020303" pitchFamily="18" charset="0"/>
              <a:cs typeface="Arial" pitchFamily="34" charset="0"/>
            </a:endParaRPr>
          </a:p>
        </p:txBody>
      </p:sp>
      <p:sp>
        <p:nvSpPr>
          <p:cNvPr id="10" name="Slide Number Placeholder 2">
            <a:extLst>
              <a:ext uri="{FF2B5EF4-FFF2-40B4-BE49-F238E27FC236}">
                <a16:creationId xmlns:a16="http://schemas.microsoft.com/office/drawing/2014/main" id="{E18E96F8-685E-4206-BD92-B1A515B58C4F}"/>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6</a:t>
            </a:fld>
            <a:endParaRPr lang="vi-VN" dirty="0"/>
          </a:p>
        </p:txBody>
      </p:sp>
    </p:spTree>
    <p:extLst>
      <p:ext uri="{BB962C8B-B14F-4D97-AF65-F5344CB8AC3E}">
        <p14:creationId xmlns:p14="http://schemas.microsoft.com/office/powerpoint/2010/main" val="1406366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6" name="Rectangle 5"/>
          <p:cNvSpPr/>
          <p:nvPr/>
        </p:nvSpPr>
        <p:spPr>
          <a:xfrm>
            <a:off x="0" y="902854"/>
            <a:ext cx="9144000" cy="3973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TextBox 12"/>
          <p:cNvSpPr txBox="1"/>
          <p:nvPr/>
        </p:nvSpPr>
        <p:spPr>
          <a:xfrm>
            <a:off x="-47311" y="2117334"/>
            <a:ext cx="1295925" cy="1938992"/>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Các</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quan</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230614"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0948BBA-49ED-48C5-A9F7-558F31859690}"/>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7</a:t>
            </a:fld>
            <a:endParaRPr lang="vi-VN"/>
          </a:p>
        </p:txBody>
      </p:sp>
      <p:sp>
        <p:nvSpPr>
          <p:cNvPr id="16" name="TextBox 15">
            <a:extLst>
              <a:ext uri="{FF2B5EF4-FFF2-40B4-BE49-F238E27FC236}">
                <a16:creationId xmlns:a16="http://schemas.microsoft.com/office/drawing/2014/main" id="{50185B17-30D0-4232-AA16-3D51F760981D}"/>
              </a:ext>
            </a:extLst>
          </p:cNvPr>
          <p:cNvSpPr txBox="1"/>
          <p:nvPr/>
        </p:nvSpPr>
        <p:spPr>
          <a:xfrm>
            <a:off x="1398936" y="2117334"/>
            <a:ext cx="7365584" cy="1569660"/>
          </a:xfrm>
          <a:prstGeom prst="rect">
            <a:avLst/>
          </a:prstGeom>
          <a:noFill/>
        </p:spPr>
        <p:txBody>
          <a:bodyPr wrap="square" rtlCol="0">
            <a:spAutoFit/>
          </a:bodyPr>
          <a:lstStyle/>
          <a:p>
            <a:pPr marL="342900" indent="-342900">
              <a:buFontTx/>
              <a:buChar char="-"/>
            </a:pPr>
            <a:r>
              <a:rPr lang="en-US" altLang="ko-KR" sz="2400" b="1" dirty="0">
                <a:solidFill>
                  <a:schemeClr val="bg1"/>
                </a:solidFill>
                <a:latin typeface="Georgia" panose="02040502050405020303" pitchFamily="18" charset="0"/>
                <a:cs typeface="Arial" pitchFamily="34" charset="0"/>
              </a:rPr>
              <a:t>Sequence level training with recurrent neural networks [</a:t>
            </a:r>
            <a:r>
              <a:rPr lang="en-US" altLang="ko-KR" sz="2400" b="1" dirty="0" err="1">
                <a:solidFill>
                  <a:schemeClr val="bg1"/>
                </a:solidFill>
                <a:latin typeface="Georgia" panose="02040502050405020303" pitchFamily="18" charset="0"/>
                <a:cs typeface="Arial" pitchFamily="34" charset="0"/>
              </a:rPr>
              <a:t>Ranzato</a:t>
            </a:r>
            <a:r>
              <a:rPr lang="en-US" altLang="ko-KR" sz="2400" b="1" dirty="0">
                <a:solidFill>
                  <a:schemeClr val="bg1"/>
                </a:solidFill>
                <a:latin typeface="Georgia" panose="02040502050405020303" pitchFamily="18" charset="0"/>
                <a:cs typeface="Arial" pitchFamily="34" charset="0"/>
              </a:rPr>
              <a:t>, 2015]</a:t>
            </a:r>
          </a:p>
          <a:p>
            <a:pPr marL="342900" indent="-342900">
              <a:buFontTx/>
              <a:buChar char="-"/>
            </a:pPr>
            <a:r>
              <a:rPr lang="en-US" altLang="ko-KR" sz="2400" b="1" dirty="0">
                <a:solidFill>
                  <a:schemeClr val="bg1"/>
                </a:solidFill>
                <a:latin typeface="Georgia" panose="02040502050405020303" pitchFamily="18" charset="0"/>
                <a:cs typeface="Arial" pitchFamily="34" charset="0"/>
              </a:rPr>
              <a:t>Self-critical Sequence Training [Rennie, 2016]</a:t>
            </a:r>
          </a:p>
        </p:txBody>
      </p: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Nội Dung</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E3766ABB-7EF3-4128-89BD-AF9AB082F2FC}"/>
              </a:ext>
            </a:extLst>
          </p:cNvPr>
          <p:cNvSpPr>
            <a:spLocks noGrp="1"/>
          </p:cNvSpPr>
          <p:nvPr>
            <p:ph type="sldNum" sz="quarter" idx="4294967295"/>
          </p:nvPr>
        </p:nvSpPr>
        <p:spPr>
          <a:xfrm>
            <a:off x="8476488" y="4614297"/>
            <a:ext cx="576064" cy="369332"/>
          </a:xfrm>
          <a:prstGeom prst="rect">
            <a:avLst/>
          </a:prstGeom>
        </p:spPr>
        <p:txBody>
          <a:bodyPr/>
          <a:lstStyle/>
          <a:p>
            <a:fld id="{2E9D0601-AD5E-470A-A05D-6619E3A3DD8E}" type="slidenum">
              <a:rPr lang="vi-VN" smtClean="0"/>
              <a:pPr/>
              <a:t>8</a:t>
            </a:fld>
            <a:endParaRPr lang="vi-VN"/>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872859" y="273867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Nội Dung</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94F3E527-4522-48F2-97AA-277CF1C08F8C}"/>
              </a:ext>
            </a:extLst>
          </p:cNvPr>
          <p:cNvSpPr>
            <a:spLocks noGrp="1"/>
          </p:cNvSpPr>
          <p:nvPr>
            <p:ph type="sldNum" sz="quarter" idx="14"/>
          </p:nvPr>
        </p:nvSpPr>
        <p:spPr>
          <a:xfrm>
            <a:off x="8479968" y="4666329"/>
            <a:ext cx="576064" cy="274637"/>
          </a:xfrm>
          <a:prstGeom prst="rect">
            <a:avLst/>
          </a:prstGeom>
        </p:spPr>
        <p:txBody>
          <a:bodyPr/>
          <a:lstStyle/>
          <a:p>
            <a:fld id="{2E9D0601-AD5E-470A-A05D-6619E3A3DD8E}" type="slidenum">
              <a:rPr lang="vi-VN" smtClean="0"/>
              <a:pPr/>
              <a:t>9</a:t>
            </a:fld>
            <a:endParaRPr lang="vi-VN" dirty="0"/>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a:solidFill>
                  <a:schemeClr val="bg1"/>
                </a:solidFill>
                <a:latin typeface="Georgia" panose="02040502050405020303" pitchFamily="18" charset="0"/>
                <a:cs typeface="Arial" pitchFamily="34" charset="0"/>
              </a:rPr>
              <a:t>Cơ sở lý thuyết</a:t>
            </a:r>
            <a:endParaRPr lang="ko-KR" altLang="en-US" sz="2000" b="1">
              <a:solidFill>
                <a:schemeClr val="bg1"/>
              </a:solidFill>
              <a:latin typeface="Georgia" panose="02040502050405020303" pitchFamily="18" charset="0"/>
              <a:cs typeface="Arial" pitchFamily="34" charset="0"/>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solidFill>
                  <a:schemeClr val="bg1"/>
                </a:solidFill>
                <a:latin typeface="Georgia" panose="02040502050405020303" pitchFamily="18" charset="0"/>
                <a:cs typeface="Arial" pitchFamily="34" charset="0"/>
              </a:rPr>
              <a:t>ChatBot</a:t>
            </a:r>
            <a:endParaRPr lang="ko-KR" altLang="en-US" sz="2000" b="1" dirty="0">
              <a:solidFill>
                <a:schemeClr val="bg1"/>
              </a:solidFill>
              <a:latin typeface="Georgia" panose="02040502050405020303" pitchFamily="18" charset="0"/>
              <a:cs typeface="Arial" pitchFamily="34" charset="0"/>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Ph</a:t>
            </a:r>
            <a:r>
              <a:rPr lang="vi-VN" altLang="ko-KR" sz="2000" b="1">
                <a:solidFill>
                  <a:schemeClr val="bg1"/>
                </a:solidFill>
                <a:latin typeface="Georgia" panose="02040502050405020303" pitchFamily="18" charset="0"/>
                <a:cs typeface="Arial" pitchFamily="34" charset="0"/>
              </a:rPr>
              <a:t>ư</a:t>
            </a:r>
            <a:r>
              <a:rPr lang="en-US" altLang="ko-KR" sz="2000" b="1">
                <a:solidFill>
                  <a:schemeClr val="bg1"/>
                </a:solidFill>
                <a:latin typeface="Georgia" panose="02040502050405020303" pitchFamily="18" charset="0"/>
                <a:cs typeface="Arial" pitchFamily="34" charset="0"/>
              </a:rPr>
              <a:t>ơng pháp thực hiện</a:t>
            </a:r>
            <a:endParaRPr lang="ko-KR" altLang="en-US" sz="2000" b="1">
              <a:solidFill>
                <a:schemeClr val="bg1"/>
              </a:solidFill>
              <a:latin typeface="Georgia" panose="02040502050405020303" pitchFamily="18" charset="0"/>
              <a:cs typeface="Arial" pitchFamily="34" charset="0"/>
            </a:endParaRPr>
          </a:p>
        </p:txBody>
      </p:sp>
      <p:sp>
        <p:nvSpPr>
          <p:cNvPr id="35" name="TextBox 34"/>
          <p:cNvSpPr txBox="1"/>
          <p:nvPr/>
        </p:nvSpPr>
        <p:spPr>
          <a:xfrm>
            <a:off x="5050650" y="3147169"/>
            <a:ext cx="3913838" cy="369332"/>
          </a:xfrm>
          <a:prstGeom prst="rect">
            <a:avLst/>
          </a:prstGeom>
          <a:noFill/>
        </p:spPr>
        <p:txBody>
          <a:bodyPr wrap="square" rtlCol="0">
            <a:spAutoFit/>
          </a:bodyPr>
          <a:lstStyle/>
          <a:p>
            <a:r>
              <a:rPr lang="vi-VN" altLang="ko-KR" dirty="0">
                <a:solidFill>
                  <a:schemeClr val="tx1">
                    <a:lumMod val="75000"/>
                    <a:lumOff val="25000"/>
                  </a:schemeClr>
                </a:solidFill>
                <a:latin typeface="Georgia" panose="02040502050405020303" pitchFamily="18" charset="0"/>
                <a:cs typeface="Arial" pitchFamily="34" charset="0"/>
              </a:rPr>
              <a:t>C</a:t>
            </a:r>
            <a:r>
              <a:rPr lang="en-US" altLang="ko-KR" dirty="0">
                <a:solidFill>
                  <a:schemeClr val="tx1">
                    <a:lumMod val="75000"/>
                    <a:lumOff val="25000"/>
                  </a:schemeClr>
                </a:solidFill>
                <a:latin typeface="Georgia" panose="02040502050405020303" pitchFamily="18" charset="0"/>
                <a:cs typeface="Arial" pitchFamily="34" charset="0"/>
              </a:rPr>
              <a:t>ơ</a:t>
            </a:r>
            <a:r>
              <a:rPr lang="vi-VN" altLang="ko-KR" dirty="0">
                <a:solidFill>
                  <a:schemeClr val="tx1">
                    <a:lumMod val="75000"/>
                    <a:lumOff val="25000"/>
                  </a:schemeClr>
                </a:solidFill>
                <a:latin typeface="Georgia" panose="02040502050405020303" pitchFamily="18" charset="0"/>
                <a:cs typeface="Arial" pitchFamily="34" charset="0"/>
              </a:rPr>
              <a:t> sở lý thuyết để xây dựng mô hình</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solidFill>
                  <a:schemeClr val="tx1">
                    <a:lumMod val="75000"/>
                    <a:lumOff val="25000"/>
                  </a:schemeClr>
                </a:solidFill>
                <a:latin typeface="Georgia" panose="02040502050405020303" pitchFamily="18" charset="0"/>
                <a:cs typeface="Arial" pitchFamily="34" charset="0"/>
              </a:rPr>
              <a:t>Giới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thiệu</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tổng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quan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về</a:t>
            </a:r>
            <a:r>
              <a:rPr lang="en-US" altLang="ko-KR" dirty="0">
                <a:solidFill>
                  <a:schemeClr val="tx1">
                    <a:lumMod val="75000"/>
                    <a:lumOff val="25000"/>
                  </a:schemeClr>
                </a:solidFill>
                <a:latin typeface="Georgia" panose="02040502050405020303" pitchFamily="18" charset="0"/>
                <a:cs typeface="Arial" pitchFamily="34" charset="0"/>
              </a:rPr>
              <a:t> chatbot</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r"/>
            <a:r>
              <a:rPr lang="en-US" altLang="ko-KR" dirty="0" err="1">
                <a:solidFill>
                  <a:schemeClr val="tx1">
                    <a:lumMod val="75000"/>
                    <a:lumOff val="25000"/>
                  </a:schemeClr>
                </a:solidFill>
                <a:latin typeface="Georgia" panose="02040502050405020303" pitchFamily="18" charset="0"/>
                <a:cs typeface="Arial" pitchFamily="34" charset="0"/>
              </a:rPr>
              <a:t>Các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pháp</a:t>
            </a:r>
            <a:r>
              <a:rPr lang="en-US" altLang="ko-KR" dirty="0">
                <a:solidFill>
                  <a:schemeClr val="tx1">
                    <a:lumMod val="75000"/>
                    <a:lumOff val="25000"/>
                  </a:schemeClr>
                </a:solidFill>
                <a:latin typeface="Georgia" panose="02040502050405020303" pitchFamily="18" charset="0"/>
                <a:cs typeface="Arial" pitchFamily="34" charset="0"/>
              </a:rPr>
              <a:t> đ</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ợc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sử</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dụng</a:t>
            </a:r>
            <a:r>
              <a:rPr lang="en-US" altLang="ko-KR" dirty="0">
                <a:solidFill>
                  <a:schemeClr val="tx1">
                    <a:lumMod val="75000"/>
                    <a:lumOff val="25000"/>
                  </a:schemeClr>
                </a:solidFill>
                <a:latin typeface="Georgia" panose="02040502050405020303" pitchFamily="18" charset="0"/>
                <a:cs typeface="Arial" pitchFamily="34" charset="0"/>
              </a:rPr>
              <a:t> ở </a:t>
            </a:r>
            <a:r>
              <a:rPr lang="en-US" altLang="ko-KR" dirty="0" err="1">
                <a:solidFill>
                  <a:schemeClr val="tx1">
                    <a:lumMod val="75000"/>
                    <a:lumOff val="25000"/>
                  </a:schemeClr>
                </a:solidFill>
                <a:latin typeface="Georgia" panose="02040502050405020303" pitchFamily="18" charset="0"/>
                <a:cs typeface="Arial" pitchFamily="34" charset="0"/>
              </a:rPr>
              <a:t>từng</a:t>
            </a:r>
            <a:r>
              <a:rPr lang="en-US" altLang="ko-KR" dirty="0">
                <a:solidFill>
                  <a:schemeClr val="tx1">
                    <a:lumMod val="75000"/>
                    <a:lumOff val="25000"/>
                  </a:schemeClr>
                </a:solidFill>
                <a:latin typeface="Georgia" panose="02040502050405020303" pitchFamily="18" charset="0"/>
                <a:cs typeface="Arial" pitchFamily="34" charset="0"/>
              </a:rPr>
              <a:t> b</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ớc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xây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mô</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hình</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01</a:t>
            </a:r>
            <a:endParaRPr lang="ko-KR" altLang="en-US" sz="2000" b="1">
              <a:solidFill>
                <a:schemeClr val="accent1"/>
              </a:solidFill>
              <a:latin typeface="Georgia" panose="02040502050405020303" pitchFamily="18" charset="0"/>
              <a:cs typeface="Arial" pitchFamily="34" charset="0"/>
            </a:endParaRPr>
          </a:p>
        </p:txBody>
      </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02</a:t>
            </a:r>
            <a:endParaRPr lang="ko-KR" altLang="en-US" sz="2000" b="1">
              <a:solidFill>
                <a:schemeClr val="accent1"/>
              </a:solidFill>
              <a:latin typeface="Georgia" panose="02040502050405020303" pitchFamily="18" charset="0"/>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03</a:t>
            </a:r>
            <a:endParaRPr lang="ko-KR" altLang="en-US" sz="2000" b="1">
              <a:solidFill>
                <a:schemeClr val="accent1"/>
              </a:solidFill>
              <a:latin typeface="Georgia" panose="02040502050405020303" pitchFamily="18" charset="0"/>
              <a:cs typeface="Arial" pitchFamily="34" charset="0"/>
            </a:endParaRPr>
          </a:p>
        </p:txBody>
      </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3" grpId="0" animBg="1"/>
      <p:bldP spid="28" grpId="0"/>
      <p:bldP spid="30" grpId="0"/>
      <p:bldP spid="32" grpId="0"/>
      <p:bldP spid="35" grpId="0"/>
      <p:bldP spid="37" grpId="0"/>
      <p:bldP spid="39" grpId="0"/>
      <p:bldP spid="42" grpId="0" animBg="1"/>
      <p:bldP spid="41" grpId="0"/>
      <p:bldP spid="44" grpId="0" animBg="1"/>
      <p:bldP spid="43" grpId="0"/>
      <p:bldP spid="46" grpId="0" animBg="1"/>
      <p:bldP spid="45"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5515</TotalTime>
  <Words>2483</Words>
  <Application>Microsoft Office PowerPoint</Application>
  <PresentationFormat>On-screen Show (16:9)</PresentationFormat>
  <Paragraphs>426</Paragraphs>
  <Slides>39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Cambria Math</vt:lpstr>
      <vt:lpstr>Georgia</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801</cp:revision>
  <dcterms:created xsi:type="dcterms:W3CDTF">2016-12-05T23:26:54Z</dcterms:created>
  <dcterms:modified xsi:type="dcterms:W3CDTF">2019-05-14T07:15:53Z</dcterms:modified>
</cp:coreProperties>
</file>