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76" r:id="rId5"/>
    <p:sldId id="26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6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276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D7A4A-AF0F-4871-BECF-2DE37D95BB29}" type="datetimeFigureOut">
              <a:rPr lang="en-US" smtClean="0"/>
              <a:t>15/11/2018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F3FFA-2350-4D31-A8A1-DCE40DE3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0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A9625-B92F-4738-B04E-5E43B8FBBB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1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7D0C5-2569-49B1-9FA5-343068FD67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D381B-075D-4395-B0BE-3616C7E5CA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52B83-B224-423D-A17E-6FF245E65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92C67-4D4C-4834-BE4B-F7F706D2C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3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4EA7A-3355-43EF-835C-5716313CE4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0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7F2CC-0358-46E2-8DE9-370B659A3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AA6D4-7B75-4F7A-BEEB-AF50FC94B5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83B16-4C7E-4CA1-9BB5-A70AA45DE6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4206F-2B65-45A3-BC71-F386ECF89C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8B195-9849-4896-A03E-C8638189E1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9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00200"/>
            <a:ext cx="8991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D5EEDD-3696-4F7C-B312-A33F395FD5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87647"/>
            <a:ext cx="6553200" cy="70888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BÁO CÁO ĐỒ ÁN </a:t>
            </a:r>
            <a:r>
              <a:rPr lang="en-US" sz="2800">
                <a:solidFill>
                  <a:srgbClr val="FF0000"/>
                </a:solidFill>
                <a:latin typeface="+mn-lt"/>
              </a:rPr>
              <a:t>NIÊN LUẬN NGÀNH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763000" cy="1828800"/>
          </a:xfrm>
        </p:spPr>
        <p:txBody>
          <a:bodyPr/>
          <a:lstStyle/>
          <a:p>
            <a:pPr lvl="1"/>
            <a:r>
              <a:rPr lang="en-US" sz="3200" b="1" dirty="0">
                <a:solidFill>
                  <a:srgbClr val="C00000"/>
                </a:solidFill>
                <a:cs typeface="Times New Roman" panose="02020603050405020304" pitchFamily="18" charset="0"/>
              </a:rPr>
              <a:t>ĐẠI HỌC CẦN THƠ</a:t>
            </a:r>
          </a:p>
          <a:p>
            <a:pPr lvl="1"/>
            <a:r>
              <a:rPr lang="en-US" sz="3200" b="1" dirty="0">
                <a:solidFill>
                  <a:srgbClr val="C00000"/>
                </a:solidFill>
                <a:cs typeface="Times New Roman" panose="02020603050405020304" pitchFamily="18" charset="0"/>
              </a:rPr>
              <a:t>KHOA CÔNG NGHỆ THÔNG TIN VÀ TRUYỀN THÔNG</a:t>
            </a:r>
          </a:p>
          <a:p>
            <a:pPr lvl="1"/>
            <a:endParaRPr lang="en-US" sz="32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8577" y="3854801"/>
            <a:ext cx="276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>
                <a:latin typeface="+mn-lt"/>
              </a:rPr>
              <a:t>Giáo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viên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hướng</a:t>
            </a:r>
            <a:r>
              <a:rPr lang="en-US">
                <a:latin typeface="+mn-lt"/>
              </a:rPr>
              <a:t> dẫn:</a:t>
            </a:r>
            <a:endParaRPr lang="en-US" sz="320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8577" y="4521695"/>
            <a:ext cx="2781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>
                <a:latin typeface="+mn-lt"/>
              </a:rPr>
              <a:t>Sinh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viên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thực</a:t>
            </a:r>
            <a:r>
              <a:rPr lang="en-US">
                <a:latin typeface="+mn-lt"/>
              </a:rPr>
              <a:t> hiện:</a:t>
            </a:r>
          </a:p>
          <a:p>
            <a:pPr algn="just"/>
            <a:r>
              <a:rPr lang="en-US">
                <a:latin typeface="+mn-lt"/>
              </a:rPr>
              <a:t>Mã số sinh viên:</a:t>
            </a:r>
          </a:p>
          <a:p>
            <a:pPr algn="just"/>
            <a:r>
              <a:rPr lang="en-US">
                <a:latin typeface="+mn-lt"/>
              </a:rPr>
              <a:t>Lớp</a:t>
            </a:r>
          </a:p>
          <a:p>
            <a:pPr algn="just"/>
            <a:r>
              <a:rPr lang="en-US">
                <a:latin typeface="+mn-lt"/>
              </a:rPr>
              <a:t>Ngành:</a:t>
            </a:r>
          </a:p>
          <a:p>
            <a:pPr algn="just"/>
            <a:r>
              <a:rPr lang="en-US">
                <a:latin typeface="+mn-lt"/>
              </a:rPr>
              <a:t>Chuyên ngành: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71600" y="2978646"/>
            <a:ext cx="6019800" cy="79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>
                <a:solidFill>
                  <a:srgbClr val="FF0000"/>
                </a:solidFill>
                <a:latin typeface="+mn-lt"/>
              </a:rPr>
              <a:t>Website </a:t>
            </a:r>
            <a:r>
              <a:rPr lang="en-US" sz="3200" kern="0" dirty="0" err="1">
                <a:solidFill>
                  <a:srgbClr val="FF0000"/>
                </a:solidFill>
                <a:latin typeface="+mn-lt"/>
              </a:rPr>
              <a:t>quản</a:t>
            </a:r>
            <a:r>
              <a:rPr lang="en-US" sz="32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+mn-lt"/>
              </a:rPr>
              <a:t>lí</a:t>
            </a:r>
            <a:r>
              <a:rPr lang="en-US" sz="32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+mn-lt"/>
              </a:rPr>
              <a:t>bán</a:t>
            </a:r>
            <a:r>
              <a:rPr lang="en-US" sz="32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+mn-lt"/>
              </a:rPr>
              <a:t>truyện</a:t>
            </a:r>
            <a:endParaRPr lang="en-US" sz="3200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3900" y="4521695"/>
            <a:ext cx="2721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+mn-lt"/>
              </a:rPr>
              <a:t>Nguyễn Văn Vĩ</a:t>
            </a:r>
          </a:p>
          <a:p>
            <a:pPr algn="just"/>
            <a:r>
              <a:rPr lang="en-US">
                <a:latin typeface="+mn-lt"/>
              </a:rPr>
              <a:t>B1507343</a:t>
            </a:r>
          </a:p>
          <a:p>
            <a:pPr algn="just"/>
            <a:r>
              <a:rPr lang="en-US">
                <a:latin typeface="+mn-lt"/>
              </a:rPr>
              <a:t>DI15V7A2</a:t>
            </a:r>
          </a:p>
          <a:p>
            <a:pPr algn="just"/>
            <a:r>
              <a:rPr lang="en-US">
                <a:latin typeface="+mn-lt"/>
              </a:rPr>
              <a:t>Công nghệ thông tin</a:t>
            </a:r>
          </a:p>
          <a:p>
            <a:pPr algn="just"/>
            <a:r>
              <a:rPr lang="en-US">
                <a:latin typeface="+mn-lt"/>
              </a:rPr>
              <a:t>Công nghệ thông tin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4477" y="3854801"/>
            <a:ext cx="301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+mn-lt"/>
              </a:rPr>
              <a:t>ThS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Phạm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Xuân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Diễm</a:t>
            </a:r>
            <a:endParaRPr lang="en-US" sz="32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5261" y="6172200"/>
            <a:ext cx="272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+mn-lt"/>
              </a:rPr>
              <a:t>Cần Thơ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cs typeface="Times New Roman" panose="02020603050405020304" pitchFamily="18" charset="0"/>
              </a:rPr>
              <a:t>III. Công nghệ và công cụ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87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nghệ</a:t>
            </a:r>
            <a:r>
              <a:rPr lang="en-US" dirty="0">
                <a:latin typeface="+mj-lt"/>
              </a:rPr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>
                <a:latin typeface="+mj-lt"/>
              </a:rPr>
              <a:t>Frontend: HTML, CSS, JavaScript, </a:t>
            </a:r>
            <a:r>
              <a:rPr lang="en-US" dirty="0" err="1">
                <a:latin typeface="+mj-lt"/>
              </a:rPr>
              <a:t>Boostrap</a:t>
            </a:r>
            <a:r>
              <a:rPr lang="en-US" dirty="0">
                <a:latin typeface="+mj-lt"/>
              </a:rPr>
              <a:t>, jQuery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>
                <a:latin typeface="+mj-lt"/>
              </a:rPr>
              <a:t>Backend: Laravel (PHP Framework)</a:t>
            </a:r>
          </a:p>
          <a:p>
            <a:pPr marL="914400" lvl="1" indent="-514350">
              <a:buAutoNum type="alphaLcParenR"/>
            </a:pPr>
            <a:r>
              <a:rPr lang="en-US" dirty="0" err="1">
                <a:latin typeface="+mj-lt"/>
              </a:rPr>
              <a:t>Cơ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: MSQL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cụ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endParaRPr lang="en-US" dirty="0">
              <a:latin typeface="+mj-lt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dirty="0" err="1">
                <a:latin typeface="+mj-lt"/>
              </a:rPr>
              <a:t>Xampp</a:t>
            </a:r>
            <a:endParaRPr lang="en-US" dirty="0">
              <a:latin typeface="+mj-lt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dirty="0" err="1">
                <a:latin typeface="+mj-lt"/>
              </a:rPr>
              <a:t>PHPStorm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638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cs typeface="Times New Roman" panose="02020603050405020304" pitchFamily="18" charset="0"/>
              </a:rPr>
              <a:t>IV. Kết quả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Xem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endParaRPr lang="en-US" sz="24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Tìm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endParaRPr lang="en-US" sz="24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Xem</a:t>
            </a:r>
            <a:r>
              <a:rPr lang="en-US" sz="2400" dirty="0">
                <a:latin typeface="+mj-lt"/>
              </a:rPr>
              <a:t> tin </a:t>
            </a:r>
            <a:r>
              <a:rPr lang="en-US" sz="2400" dirty="0" err="1">
                <a:latin typeface="+mj-lt"/>
              </a:rPr>
              <a:t>tức</a:t>
            </a:r>
            <a:endParaRPr lang="en-US" sz="24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Thêm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vào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giỏ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endParaRPr lang="en-US" sz="24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Xoá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khỏi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giỏ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endParaRPr lang="en-US" sz="24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Đặt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endParaRPr lang="en-US" sz="24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endParaRPr lang="en-US" sz="2400" dirty="0">
              <a:latin typeface="+mj-lt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thể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loại</a:t>
            </a:r>
            <a:endParaRPr lang="en-US" sz="24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3999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9.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tác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giả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10.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tin </a:t>
            </a:r>
            <a:r>
              <a:rPr lang="en-US" sz="2400" dirty="0" err="1">
                <a:latin typeface="+mj-lt"/>
              </a:rPr>
              <a:t>tức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11.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slide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12.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user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13.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hoá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đơn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14.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khách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15. </a:t>
            </a:r>
            <a:r>
              <a:rPr lang="en-US" sz="2400" dirty="0" err="1">
                <a:latin typeface="+mj-lt"/>
              </a:rPr>
              <a:t>Thống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kê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doanh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thu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16. </a:t>
            </a:r>
            <a:r>
              <a:rPr lang="en-US" sz="2400" dirty="0" err="1">
                <a:latin typeface="+mj-lt"/>
              </a:rPr>
              <a:t>Thống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kê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đã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bán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17.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lý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khuyến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mãi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04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cs typeface="Times New Roman" panose="02020603050405020304" pitchFamily="18" charset="0"/>
              </a:rPr>
              <a:t>Một số giao diện của chương trình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>
                <a:solidFill>
                  <a:schemeClr val="tx1"/>
                </a:solidFill>
                <a:cs typeface="Times New Roman" panose="02020603050405020304" pitchFamily="18" charset="0"/>
              </a:rPr>
              <a:t>Trang chủ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70100"/>
            <a:ext cx="7971764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1" y="3517900"/>
            <a:ext cx="7946364" cy="29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cs typeface="Times New Roman" panose="02020603050405020304" pitchFamily="18" charset="0"/>
              </a:rPr>
              <a:t>Một số giao diện của chương trình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>
                <a:solidFill>
                  <a:schemeClr val="tx1"/>
                </a:solidFill>
                <a:cs typeface="Times New Roman" panose="02020603050405020304" pitchFamily="18" charset="0"/>
              </a:rPr>
              <a:t>Giỏ hàng và đặt hàng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8" y="1828800"/>
            <a:ext cx="8399362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521200"/>
            <a:ext cx="3522562" cy="21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cs typeface="Times New Roman" panose="02020603050405020304" pitchFamily="18" charset="0"/>
              </a:rPr>
              <a:t>Một số giao diện của chương trình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>
                <a:solidFill>
                  <a:schemeClr val="tx1"/>
                </a:solidFill>
                <a:cs typeface="Times New Roman" panose="02020603050405020304" pitchFamily="18" charset="0"/>
              </a:rPr>
              <a:t>Trang quản trị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46486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3937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7513" y="2514600"/>
            <a:ext cx="8991600" cy="3001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CẢM ƠN MỌI NGƯỜI ĐÃ LẮNG NGHE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6700" cy="792162"/>
          </a:xfrm>
        </p:spPr>
        <p:txBody>
          <a:bodyPr/>
          <a:lstStyle/>
          <a:p>
            <a:r>
              <a:rPr lang="en-US" sz="36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thúc</a:t>
            </a:r>
            <a:endParaRPr lang="en-US" sz="3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Nội dung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267200"/>
          </a:xfrm>
        </p:spPr>
        <p:txBody>
          <a:bodyPr/>
          <a:lstStyle/>
          <a:p>
            <a:pPr marL="742950" indent="-742950" algn="just">
              <a:buAutoNum type="arabicPeriod"/>
            </a:pPr>
            <a:r>
              <a:rPr lang="en-US" sz="4000">
                <a:cs typeface="Times New Roman" panose="02020603050405020304" pitchFamily="18" charset="0"/>
                <a:hlinkClick r:id="rId2" action="ppaction://hlinksldjump"/>
              </a:rPr>
              <a:t>Lí do chọn đề tài, mục đích và yêu cầu của đồ án</a:t>
            </a:r>
            <a:endParaRPr lang="en-US" sz="4000"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>
                <a:cs typeface="Times New Roman" panose="02020603050405020304" pitchFamily="18" charset="0"/>
                <a:hlinkClick r:id="rId3" action="ppaction://hlinksldjump"/>
              </a:rPr>
              <a:t>Phân tích và thiết kế hệ thống</a:t>
            </a:r>
            <a:endParaRPr lang="en-US" sz="4000"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>
                <a:cs typeface="Times New Roman" panose="02020603050405020304" pitchFamily="18" charset="0"/>
                <a:hlinkClick r:id="rId4" action="ppaction://hlinksldjump"/>
              </a:rPr>
              <a:t>Công nghệ và công cụ thực hiện</a:t>
            </a:r>
            <a:endParaRPr lang="en-US" sz="4000"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>
                <a:cs typeface="Times New Roman" panose="02020603050405020304" pitchFamily="18" charset="0"/>
                <a:hlinkClick r:id="rId5" action="ppaction://hlinksldjump"/>
              </a:rPr>
              <a:t>Kết quả chương trình</a:t>
            </a:r>
            <a:endParaRPr lang="en-US" sz="4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I. Lí do chọn đề tài, mục đích và </a:t>
            </a:r>
            <a:b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yêu cầu của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truyện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truyện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truyện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I. Lí do chọn đề tài, mục đích và </a:t>
            </a:r>
            <a:b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yêu cầu của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57150" indent="0">
              <a:buNone/>
            </a:pPr>
            <a:r>
              <a:rPr lang="en-US" sz="3600" dirty="0"/>
              <a:t>3. </a:t>
            </a:r>
            <a:r>
              <a:rPr lang="en-US" sz="3600" dirty="0" err="1"/>
              <a:t>Yêu</a:t>
            </a:r>
            <a:r>
              <a:rPr lang="en-US" sz="3600" dirty="0"/>
              <a:t> </a:t>
            </a:r>
            <a:r>
              <a:rPr lang="en-US" sz="3600" dirty="0" err="1"/>
              <a:t>cầu</a:t>
            </a: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 err="1">
                <a:ea typeface="+mn-ea"/>
                <a:cs typeface="+mn-cs"/>
              </a:rPr>
              <a:t>Xây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dựng</a:t>
            </a:r>
            <a:r>
              <a:rPr lang="en-US" dirty="0">
                <a:ea typeface="+mn-ea"/>
                <a:cs typeface="+mn-cs"/>
              </a:rPr>
              <a:t> 1 website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 err="1">
                <a:ea typeface="+mn-ea"/>
                <a:cs typeface="+mn-cs"/>
              </a:rPr>
              <a:t>Hổ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trợ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giỏ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hàng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và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đặt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hàng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trực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tiếp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trên</a:t>
            </a:r>
            <a:r>
              <a:rPr lang="en-US" dirty="0">
                <a:ea typeface="+mn-ea"/>
                <a:cs typeface="+mn-cs"/>
              </a:rPr>
              <a:t> website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 err="1">
                <a:ea typeface="+mn-ea"/>
                <a:cs typeface="+mn-cs"/>
              </a:rPr>
              <a:t>Phạm</a:t>
            </a:r>
            <a:r>
              <a:rPr lang="en-US" dirty="0">
                <a:ea typeface="+mn-ea"/>
                <a:cs typeface="+mn-cs"/>
              </a:rPr>
              <a:t> vi: </a:t>
            </a:r>
            <a:r>
              <a:rPr lang="en-US" dirty="0" err="1">
                <a:ea typeface="+mn-ea"/>
                <a:cs typeface="+mn-cs"/>
              </a:rPr>
              <a:t>Sử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dụng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trực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tuyến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14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848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II. Phân tích và thiết kế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Kiến trúc hệ thống</a:t>
            </a:r>
          </a:p>
          <a:p>
            <a:pPr marL="514350" indent="-514350">
              <a:buAutoNum type="arabicPeriod"/>
            </a:pPr>
            <a:r>
              <a:rPr lang="en-US"/>
              <a:t>Sơ đồ chức năng</a:t>
            </a:r>
          </a:p>
          <a:p>
            <a:pPr marL="514350" indent="-514350">
              <a:buAutoNum type="arabicPeriod"/>
            </a:pPr>
            <a:r>
              <a:rPr lang="en-US"/>
              <a:t>Mô hình dữ liệu mức quan niệm</a:t>
            </a:r>
          </a:p>
          <a:p>
            <a:pPr marL="514350" indent="-514350">
              <a:buAutoNum type="arabicPeriod"/>
            </a:pPr>
            <a:r>
              <a:rPr lang="en-US"/>
              <a:t>Cơ sở dữ liệu</a:t>
            </a:r>
          </a:p>
          <a:p>
            <a:pPr marL="514350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II.1 Kiến trúc hệ thống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994" y="1524000"/>
            <a:ext cx="6094012" cy="45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II.2 Sơ đồ chức năng</a:t>
            </a:r>
            <a:endParaRPr lang="en-US" sz="36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14A62-5B04-4B49-ACBD-241036D5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8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79216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II.3 </a:t>
            </a:r>
            <a:r>
              <a:rPr lang="en-US" sz="36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hình</a:t>
            </a:r>
            <a:r>
              <a:rPr lang="en-US" sz="3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mức</a:t>
            </a:r>
            <a:r>
              <a:rPr lang="en-US" sz="3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quan</a:t>
            </a:r>
            <a:r>
              <a:rPr lang="en-US" sz="3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niệm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E1E9A5-24D0-4216-A072-68B8B3EC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63215"/>
            <a:ext cx="7391400" cy="5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3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cs typeface="Times New Roman" panose="02020603050405020304" pitchFamily="18" charset="0"/>
              </a:rPr>
              <a:t>II.4 Cơ sở dữ liệu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8454A-98B3-405B-A9F7-7A6187F8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9" y="1828800"/>
            <a:ext cx="845938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456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Office Theme</vt:lpstr>
      <vt:lpstr>BÁO CÁO ĐỒ ÁN NIÊN LUẬN NGÀNH</vt:lpstr>
      <vt:lpstr>Nội dung đồ án</vt:lpstr>
      <vt:lpstr>I. Lí do chọn đề tài, mục đích và  yêu cầu của đồ án</vt:lpstr>
      <vt:lpstr>I. Lí do chọn đề tài, mục đích và  yêu cầu của đồ án</vt:lpstr>
      <vt:lpstr>II. Phân tích và thiết kế hệ thống</vt:lpstr>
      <vt:lpstr>II.1 Kiến trúc hệ thống</vt:lpstr>
      <vt:lpstr>II.2 Sơ đồ chức năng</vt:lpstr>
      <vt:lpstr>II.3 Mô hình dữ liệu mức quan niệm</vt:lpstr>
      <vt:lpstr>II.4 Cơ sở dữ liệu</vt:lpstr>
      <vt:lpstr>III. Công nghệ và công cụ thực hiện</vt:lpstr>
      <vt:lpstr>IV. Kết quả chương trình</vt:lpstr>
      <vt:lpstr>Một số giao diện của chương trình</vt:lpstr>
      <vt:lpstr>Một số giao diện của chương trình</vt:lpstr>
      <vt:lpstr>Một số giao diện của chương trình</vt:lpstr>
      <vt:lpstr>Demo</vt:lpstr>
      <vt:lpstr>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haidang</dc:creator>
  <cp:lastModifiedBy>Vĩ Kudo</cp:lastModifiedBy>
  <cp:revision>322</cp:revision>
  <cp:lastPrinted>1601-01-01T00:00:00Z</cp:lastPrinted>
  <dcterms:created xsi:type="dcterms:W3CDTF">2010-04-25T17:25:44Z</dcterms:created>
  <dcterms:modified xsi:type="dcterms:W3CDTF">2018-11-15T16:42:42Z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