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301" r:id="rId10"/>
    <p:sldId id="287" r:id="rId11"/>
    <p:sldId id="288" r:id="rId12"/>
    <p:sldId id="302" r:id="rId13"/>
    <p:sldId id="303" r:id="rId14"/>
    <p:sldId id="289" r:id="rId15"/>
    <p:sldId id="304" r:id="rId16"/>
    <p:sldId id="290" r:id="rId17"/>
    <p:sldId id="305" r:id="rId18"/>
    <p:sldId id="291" r:id="rId19"/>
    <p:sldId id="306" r:id="rId20"/>
    <p:sldId id="292" r:id="rId21"/>
    <p:sldId id="307" r:id="rId22"/>
    <p:sldId id="308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3236" autoAdjust="0"/>
  </p:normalViewPr>
  <p:slideViewPr>
    <p:cSldViewPr snapToGrid="0" snapToObjects="1">
      <p:cViewPr varScale="1">
        <p:scale>
          <a:sx n="77" d="100"/>
          <a:sy n="77" d="100"/>
        </p:scale>
        <p:origin x="715" y="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2E99D1-B2C5-5D49-AE70-AF738C42E1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22C4A-130A-0049-A1D1-3766BBFDA4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AF94-4B77-CA40-A1DF-1FD8264645BB}" type="datetimeFigureOut"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D2E7C-0FA5-044F-8447-138EA637B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6C803-E120-1346-9078-59EFB7C4DD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EDC55-C3D6-F04E-8ACD-632C4825C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0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D7278-F946-854D-ADC1-7D58C3A5311C}" type="datetimeFigureOut"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C4953-E574-624A-A175-53982A2474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C4953-E574-624A-A175-53982A24747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9291-F454-BE4D-BDEB-75B8C34AE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98270-2082-4445-B7A1-60C7AEBDE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AAF7-EDB6-1D4E-84CA-DB997F8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7B65-6F13-6845-A1C6-38BCEAF45315}" type="datetime1"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4F84-4CA0-E847-A1D7-B286EA58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D03F-13DD-5D43-B739-27C722C7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E74-5A5E-F04E-B3E4-FA7A01BE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8568-5668-7048-93BB-E18C037FF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760C-25FE-8043-ADCA-3DA4D4C9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D6D9-FEDB-F744-A3D2-38B028693B2E}" type="datetime1"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9A06-73B7-954F-B675-2C340592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E4A5-A7E5-3F47-8B54-B00A483A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2E08E-125B-D149-87D3-44339594B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3ABF-1DE2-5E41-A119-899ECEA7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1014-96F8-B242-A974-85A8AF53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C614-1609-AF42-8928-849BB4EFA0C4}" type="datetime1"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7710-20C1-084F-803D-BFC5FC0A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5BF8-CA44-B34C-B813-83FA586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75CC-F4B7-484C-BB38-707A375B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1524F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9E62-AE38-7B4A-95A0-865F8A06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5F35-6193-2D4C-B401-E97F9CEB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D69C-C08F-7647-AC22-6409B5E503D2}" type="datetime1"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FE83-8E3A-3C45-A0C4-6EEA964A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Chapter 1 - An introduction to web programming with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780D-9B18-D14E-B35B-AAA27591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1CD6-6B45-614B-8A40-14D125F5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682D-0FF4-F747-AC37-02C486B4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E5E2-5BEC-9947-85D4-E6626E6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6EECE9E-CBE7-6B46-B9CE-41BBEE7AD03F}" type="datetime1">
              <a:rPr lang="en-US"/>
              <a:pPr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838C-83EE-FF4C-B087-9D63AEE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Chapter 1 - An introduction to web programming with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555B-E526-734F-A4D0-81EC7DD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D2FFC75-8E13-4846-9289-7AF578217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0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5614-B54F-D84B-AD46-F1A0A4C3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B244-FDBD-4B44-A009-5066D949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F3F4-5BCF-DB4B-AD4D-D5C6B5C0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E947C-BF6A-D649-8488-E2CC4F08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E5F520D-72A1-374B-B450-99991D641F9D}" type="datetime1">
              <a:rPr lang="en-US"/>
              <a:pPr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DF800-B1CE-304A-8AC4-F5DF7B44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Chapter 1 - An introduction to web programming with Java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3BF1-8E41-0A4D-8369-6FB7400A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D2FFC75-8E13-4846-9289-7AF578217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62E8-F468-9C45-9BDD-00C285DD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CE3E-FC60-A047-9AEB-1B13186E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9C47F-6E4E-1A48-A3D8-2FCC0B158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CB808-BDA2-424C-91F5-3DF70A5E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77635-8FEA-0349-8C2C-3D375A6C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12B36-270F-A840-80AB-E972799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0788-B3DB-E54C-B4DF-F472DE81E3A3}" type="datetime1"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83C2-9CAE-2649-A446-D0DFE86D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FE833-3B51-A84C-9526-21640FD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B694-3708-C547-BF6A-C27C0CCB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5D5C4-E3E4-9242-BD62-4BABAE9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936B3F0-1B5E-C742-BB04-FC2F12852EB6}" type="datetime1">
              <a:rPr lang="en-US"/>
              <a:pPr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A927C-E922-0B45-9344-D1ACEA9F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42D09-AC48-9F4F-859D-5743B29B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D2FFC75-8E13-4846-9289-7AF578217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9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79D16-85EF-D84A-BB88-9FF54E44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2838015-BBF4-F748-8867-746F2CDF3F8D}" type="datetime1">
              <a:rPr lang="en-US"/>
              <a:pPr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931C8-9D0F-A440-B911-3AED4A23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Chapter 1 - An introduction to web programming with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D2631-4014-4146-9C21-68E6CBD8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D2FFC75-8E13-4846-9289-7AF578217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838B-4A7F-8D40-9DD6-1F3539AC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94CF-9430-0449-BFE6-C02E39CE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182EA-9616-9C47-8490-1EEF3FCA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6FC8-99D5-DD40-AE8F-6619689A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8AA7079-680D-1B48-A75B-DB0C6786C01F}" type="datetime1">
              <a:rPr lang="en-US"/>
              <a:pPr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220C-5C01-C34F-BBB5-99828BE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Chapter 1 - An introduction to web programming with Java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B765-99B8-6849-9262-050BA1D5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47F7-00F3-BF4B-ADCA-2AE76E5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E6816-5EFB-DD4C-A72C-6118CB987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6FA2B-970D-8E47-B45E-E49C7706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6EA5-0917-D24F-89A0-DD23FD84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5056-353E-E943-A16D-5B16333A2433}" type="datetime1"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C23C0-0E1B-6A41-A23A-8AB56797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D3CA-8DA0-D045-9E22-21BFDC28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580F5-36BD-F740-968C-91E63A8D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2EA6F-C0A6-B940-9209-9DA09977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4F99-1463-B64E-95DC-5BD51259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25D0-5061-3543-AEEE-DBBB9A46057E}" type="datetime1"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E614-B03A-1E4A-A3ED-ED57BB87C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1 - An introduction to web programming with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11E8-DCA2-9046-A842-8C1E5BCF8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FC75-8E13-4846-9289-7AF578217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8E7-83AF-9341-872F-4F47AE92C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524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structure a web application with the MVC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9FE6-58B7-E642-A234-FC8E7C3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C0AB-1E1B-F447-8F33-4BD20A3D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/>
              <a:t>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80027C-A6B6-1A43-BDCC-29305044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230" y="3684786"/>
            <a:ext cx="9144000" cy="1655762"/>
          </a:xfrm>
        </p:spPr>
        <p:txBody>
          <a:bodyPr>
            <a:normAutofit/>
          </a:bodyPr>
          <a:lstStyle/>
          <a:p>
            <a:r>
              <a:rPr lang="de-DE" dirty="0"/>
              <a:t>Th.S Mai Hà Thi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D42DB-B12D-8304-82A9-4D2F94157E37}"/>
              </a:ext>
            </a:extLst>
          </p:cNvPr>
          <p:cNvSpPr/>
          <p:nvPr/>
        </p:nvSpPr>
        <p:spPr>
          <a:xfrm>
            <a:off x="0" y="5555673"/>
            <a:ext cx="12192000" cy="130232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2D85A65-33C7-93B9-EABA-5D1841809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281B61-E514-5570-E2C5-814A161D36D7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9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main.css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A51CCF-8C43-894B-946C-25F5CB5E313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097513"/>
              </p:ext>
            </p:extLst>
          </p:nvPr>
        </p:nvGraphicFramePr>
        <p:xfrm>
          <a:off x="4960143" y="749891"/>
          <a:ext cx="7300913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96897" progId="Word.Document.12">
                  <p:embed/>
                </p:oleObj>
              </mc:Choice>
              <mc:Fallback>
                <p:oleObj name="Document" r:id="rId2" imgW="7301323" imgH="489689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0143" y="749891"/>
                        <a:ext cx="7300913" cy="489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E3F3636-C577-5D6D-EA9C-4552B26365AE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BB37058-6586-6F68-586C-EE0A58040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B8959-97F5-D26F-D53B-5E93B6CEF20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4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EmailListServlet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7F917F-931B-7242-8F9C-4437BB3C01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35915"/>
              </p:ext>
            </p:extLst>
          </p:nvPr>
        </p:nvGraphicFramePr>
        <p:xfrm>
          <a:off x="2861178" y="1007572"/>
          <a:ext cx="7300913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95260" progId="Word.Document.12">
                  <p:embed/>
                </p:oleObj>
              </mc:Choice>
              <mc:Fallback>
                <p:oleObj name="Document" r:id="rId2" imgW="7301323" imgH="469526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1178" y="1007572"/>
                        <a:ext cx="7300913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4D799E-B547-A9A5-0733-B836CA030081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D4F2A8C-1F4D-229C-A5E5-CFFC756F9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DCC66-AA72-0256-615B-FF245C79680C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4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7" y="151675"/>
            <a:ext cx="10515600" cy="7143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EmailListServlet</a:t>
            </a:r>
            <a:r>
              <a:rPr lang="en-US" dirty="0"/>
              <a:t> class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523CD2-6107-D344-A637-03736D9D977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04297"/>
              </p:ext>
            </p:extLst>
          </p:nvPr>
        </p:nvGraphicFramePr>
        <p:xfrm>
          <a:off x="3378231" y="805960"/>
          <a:ext cx="7300913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96897" progId="Word.Document.12">
                  <p:embed/>
                </p:oleObj>
              </mc:Choice>
              <mc:Fallback>
                <p:oleObj name="Document" r:id="rId2" imgW="7301323" imgH="489689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31" y="805960"/>
                        <a:ext cx="7300913" cy="489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BC65BB0-4BF0-7669-6743-820302DB9533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3B524D-489E-30CD-6A2E-C5C675565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BFE5A-644C-9BB8-672E-EA594D95FF50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0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EmailListServlet class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13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CE45486-9412-F64D-9ED4-54F1C815485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29040"/>
              </p:ext>
            </p:extLst>
          </p:nvPr>
        </p:nvGraphicFramePr>
        <p:xfrm>
          <a:off x="1988343" y="1455641"/>
          <a:ext cx="7300913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471950" progId="Word.Document.12">
                  <p:embed/>
                </p:oleObj>
              </mc:Choice>
              <mc:Fallback>
                <p:oleObj name="Document" r:id="rId2" imgW="7301323" imgH="147195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343" y="1455641"/>
                        <a:ext cx="7300913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AA56A5-1408-3896-6844-3611F3DD55B3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8E8C3B-6016-6611-5296-970E52E8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EC552-7F9B-FD8A-B993-A21276062A35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8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web.xml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7F60E0-3A03-924E-A1E8-F758917CAD1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33356"/>
              </p:ext>
            </p:extLst>
          </p:nvPr>
        </p:nvGraphicFramePr>
        <p:xfrm>
          <a:off x="2445543" y="1289050"/>
          <a:ext cx="7300913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80464" progId="Word.Document.12">
                  <p:embed/>
                </p:oleObj>
              </mc:Choice>
              <mc:Fallback>
                <p:oleObj name="Document" r:id="rId2" imgW="7301323" imgH="428046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289050"/>
                        <a:ext cx="7300913" cy="427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F1AD110-9908-4F9F-DD3F-0B25C25B9B00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659E8FA-2284-8953-D7DC-AC0A846E0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1ED3E-B853-920E-A04A-EB778E92254E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4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web.xml file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610D09-7921-254C-9534-C3BE3DB5026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80743"/>
              </p:ext>
            </p:extLst>
          </p:nvPr>
        </p:nvGraphicFramePr>
        <p:xfrm>
          <a:off x="1878615" y="1343247"/>
          <a:ext cx="730091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270313" progId="Word.Document.12">
                  <p:embed/>
                </p:oleObj>
              </mc:Choice>
              <mc:Fallback>
                <p:oleObj name="Document" r:id="rId2" imgW="7301323" imgH="1270313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8615" y="1343247"/>
                        <a:ext cx="7300913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81D2A83-20B7-97FD-A3F6-713C1F2A79A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D887940-CE3F-45EE-35F6-EB87DF361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C93AC-28A9-FF6F-15E5-D1A3AACF20A0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1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User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4CF321-A77E-C744-9598-4E704CA51C7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238905"/>
              </p:ext>
            </p:extLst>
          </p:nvPr>
        </p:nvGraphicFramePr>
        <p:xfrm>
          <a:off x="2445543" y="1382712"/>
          <a:ext cx="7300913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91789" progId="Word.Document.12">
                  <p:embed/>
                </p:oleObj>
              </mc:Choice>
              <mc:Fallback>
                <p:oleObj name="Document" r:id="rId2" imgW="7301323" imgH="409178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382712"/>
                        <a:ext cx="7300913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257151-85C5-CB4D-5114-BC88657EDB51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C955761-9241-8C40-7C03-34E92DA85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02065-4369-29D3-C013-FBA3E2B4674F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7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61" y="127159"/>
            <a:ext cx="10515600" cy="714375"/>
          </a:xfrm>
        </p:spPr>
        <p:txBody>
          <a:bodyPr/>
          <a:lstStyle/>
          <a:p>
            <a:r>
              <a:rPr lang="en-US" dirty="0"/>
              <a:t>The User class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17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CF3522-98A0-BB4D-8A2F-4AAA67D23DE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629337"/>
              </p:ext>
            </p:extLst>
          </p:nvPr>
        </p:nvGraphicFramePr>
        <p:xfrm>
          <a:off x="5587060" y="849706"/>
          <a:ext cx="7300913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96897" progId="Word.Document.12">
                  <p:embed/>
                </p:oleObj>
              </mc:Choice>
              <mc:Fallback>
                <p:oleObj name="Document" r:id="rId2" imgW="7301323" imgH="4896897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7060" y="849706"/>
                        <a:ext cx="7300913" cy="489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A5C3E32-5F22-9477-82BC-AF0DC9DE60B3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2B3057B-7497-118B-39E3-01CF26BAB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C499C3-9B70-B812-40AC-C45CBBDE9632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8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thanks.jsp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D79994-E249-874C-BC2C-6EB8DA9E0BC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728888"/>
              </p:ext>
            </p:extLst>
          </p:nvPr>
        </p:nvGraphicFramePr>
        <p:xfrm>
          <a:off x="2445543" y="1382712"/>
          <a:ext cx="7300913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91789" progId="Word.Document.12">
                  <p:embed/>
                </p:oleObj>
              </mc:Choice>
              <mc:Fallback>
                <p:oleObj name="Document" r:id="rId2" imgW="7301323" imgH="4091789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382712"/>
                        <a:ext cx="7300913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423836C-6CBA-10AF-BFDD-FE2173072057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464F193-2441-6799-90A8-B3134428A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F2531-0F29-0319-1A6A-3BE82D285113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5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thanks.jsp file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19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A88B28-4E62-6047-882E-4EA3C32D74A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041822"/>
              </p:ext>
            </p:extLst>
          </p:nvPr>
        </p:nvGraphicFramePr>
        <p:xfrm>
          <a:off x="2445543" y="1439861"/>
          <a:ext cx="7300913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278497" progId="Word.Document.12">
                  <p:embed/>
                </p:oleObj>
              </mc:Choice>
              <mc:Fallback>
                <p:oleObj name="Document" r:id="rId2" imgW="7301323" imgH="2278497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A93A596-F5CD-4149-871E-F3598CC797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439861"/>
                        <a:ext cx="7300913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81190EE-EA3A-8E30-CB0D-4E27EF96E78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A6AFB94-56AD-1047-DE3F-97DB19736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01C810-4C11-26BC-90AC-61EF2BF9CFA5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7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442A-F873-9F46-8D4F-0DA75D9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C952-0AB2-6044-A84D-589804CF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00"/>
            <a:ext cx="10115550" cy="45199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Model 1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Model 2 (MVC) pattern.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how the MVC pattern can improve application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Distinguish between the HTML and CSS for a web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Distinguish between the code for a servlet and a JSP.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why you typically use both servlets and JSPs in a Java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the deployment descriptor in a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a JavaBean with a web application.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C6CD4-9CC6-FC4B-87F8-13C64864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99608-9AD6-F94E-B15B-EA4030C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2EE9C-DFD3-AB51-1CF8-B9C2975DE920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51DE636-19C0-20A3-A4FA-743AAA2E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00B7B5-986F-42AD-27EB-ADE2824AA15F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2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72663"/>
            <a:ext cx="10515600" cy="714375"/>
          </a:xfrm>
        </p:spPr>
        <p:txBody>
          <a:bodyPr/>
          <a:lstStyle/>
          <a:p>
            <a:r>
              <a:rPr lang="en-US" dirty="0"/>
              <a:t>Types of files in the 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0A5C-E5F6-E946-B12F-0B4288E1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510"/>
            <a:ext cx="10515600" cy="4995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HTML file contains tags that define the content of the web page.</a:t>
            </a:r>
          </a:p>
          <a:p>
            <a:r>
              <a:rPr lang="en-US" dirty="0"/>
              <a:t>A </a:t>
            </a:r>
            <a:r>
              <a:rPr lang="en-US" i="1" dirty="0"/>
              <a:t>CSS</a:t>
            </a:r>
            <a:r>
              <a:rPr lang="en-US" dirty="0"/>
              <a:t> (</a:t>
            </a:r>
            <a:r>
              <a:rPr lang="en-US" i="1" dirty="0"/>
              <a:t>Cascading Style Sheet</a:t>
            </a:r>
            <a:r>
              <a:rPr lang="en-US" dirty="0"/>
              <a:t>) file contains for the formatting for the web pages.</a:t>
            </a:r>
          </a:p>
          <a:p>
            <a:r>
              <a:rPr lang="en-US" i="1" dirty="0"/>
              <a:t>Servlets</a:t>
            </a:r>
            <a:r>
              <a:rPr lang="en-US" dirty="0"/>
              <a:t> contain Java code for a web application. When a servlet controls the flow of the application, it’s known as a </a:t>
            </a:r>
            <a:r>
              <a:rPr lang="en-US" i="1" dirty="0"/>
              <a:t>controller</a:t>
            </a:r>
            <a:r>
              <a:rPr lang="en-US" dirty="0"/>
              <a:t>.</a:t>
            </a:r>
          </a:p>
          <a:p>
            <a:r>
              <a:rPr lang="en-US" dirty="0"/>
              <a:t>The web.xml file, or </a:t>
            </a:r>
            <a:r>
              <a:rPr lang="en-US" i="1" dirty="0"/>
              <a:t>deployment descriptor </a:t>
            </a:r>
            <a:r>
              <a:rPr lang="en-US" dirty="0"/>
              <a:t>(DD), describes how the web application should be configured when it’s deployed.</a:t>
            </a:r>
          </a:p>
          <a:p>
            <a:r>
              <a:rPr lang="en-US" dirty="0"/>
              <a:t>A </a:t>
            </a:r>
            <a:r>
              <a:rPr lang="en-US" i="1" dirty="0"/>
              <a:t>JavaBean</a:t>
            </a:r>
            <a:r>
              <a:rPr lang="en-US" dirty="0"/>
              <a:t>, or </a:t>
            </a:r>
            <a:r>
              <a:rPr lang="en-US" i="1" dirty="0"/>
              <a:t>bean</a:t>
            </a:r>
            <a:r>
              <a:rPr lang="en-US" dirty="0"/>
              <a:t>, is a Java class that (1) provides a zero-argument constructor, (2) provides get and set methods for all of its instance variables, and (3) implements the </a:t>
            </a:r>
            <a:r>
              <a:rPr lang="en-US" dirty="0" err="1"/>
              <a:t>Serilizable</a:t>
            </a:r>
            <a:r>
              <a:rPr lang="en-US" dirty="0"/>
              <a:t> or Externalizable interface.</a:t>
            </a:r>
          </a:p>
          <a:p>
            <a:r>
              <a:rPr lang="en-US" dirty="0"/>
              <a:t>A </a:t>
            </a:r>
            <a:r>
              <a:rPr lang="en-US" i="1" dirty="0" err="1"/>
              <a:t>JavaServer</a:t>
            </a:r>
            <a:r>
              <a:rPr lang="en-US" i="1" dirty="0"/>
              <a:t> Page </a:t>
            </a:r>
            <a:r>
              <a:rPr lang="en-US" dirty="0"/>
              <a:t>(</a:t>
            </a:r>
            <a:r>
              <a:rPr lang="en-US" i="1" dirty="0"/>
              <a:t>JSP</a:t>
            </a:r>
            <a:r>
              <a:rPr lang="en-US" dirty="0"/>
              <a:t>) consists of special Java tags such as </a:t>
            </a:r>
            <a:r>
              <a:rPr lang="en-US" i="1" dirty="0"/>
              <a:t>Expression Language</a:t>
            </a:r>
            <a:r>
              <a:rPr lang="en-US" dirty="0"/>
              <a:t> (</a:t>
            </a:r>
            <a:r>
              <a:rPr lang="en-US" i="1" dirty="0"/>
              <a:t>EL</a:t>
            </a:r>
            <a:r>
              <a:rPr lang="en-US" dirty="0"/>
              <a:t>) tags that are embedded within HTML code. An EL tag begins with a dollar sign ($).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4D1D9-6A3F-EE8C-2965-96BED19F623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AE293BA-4551-64C9-E58A-06E3078C1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13025-C248-94EE-1101-2629C5DB5252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0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14D-62AD-F048-B4F1-BA5C3840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7124"/>
            <a:ext cx="10515600" cy="71437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672D-F5ED-1444-82DE-F78B25EF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767625"/>
            <a:ext cx="10515600" cy="49958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Model 1 pattern</a:t>
            </a:r>
            <a:r>
              <a:rPr lang="en-US" dirty="0"/>
              <a:t> uses JSPs to handle all of the processing and presentation for the application. It’s generally considered a bad practice.</a:t>
            </a:r>
          </a:p>
          <a:p>
            <a:r>
              <a:rPr lang="en-US" dirty="0"/>
              <a:t>The </a:t>
            </a:r>
            <a:r>
              <a:rPr lang="en-US" i="1" dirty="0"/>
              <a:t>Model 2 pattern</a:t>
            </a:r>
            <a:r>
              <a:rPr lang="en-US" dirty="0"/>
              <a:t>, also known as the </a:t>
            </a:r>
            <a:r>
              <a:rPr lang="en-US" i="1" dirty="0"/>
              <a:t>Model-View-Controller</a:t>
            </a:r>
            <a:r>
              <a:rPr lang="en-US" dirty="0"/>
              <a:t> (</a:t>
            </a:r>
            <a:r>
              <a:rPr lang="en-US" i="1" dirty="0"/>
              <a:t>MVC</a:t>
            </a:r>
            <a:r>
              <a:rPr lang="en-US" dirty="0"/>
              <a:t>) </a:t>
            </a:r>
            <a:r>
              <a:rPr lang="en-US" i="1" dirty="0"/>
              <a:t>pattern</a:t>
            </a:r>
            <a:r>
              <a:rPr lang="en-US" dirty="0"/>
              <a:t>, uses business objects to define the </a:t>
            </a:r>
            <a:r>
              <a:rPr lang="en-US" i="1" dirty="0"/>
              <a:t>model</a:t>
            </a:r>
            <a:r>
              <a:rPr lang="en-US" dirty="0"/>
              <a:t>, HTML pages and JSPs to define the </a:t>
            </a:r>
            <a:r>
              <a:rPr lang="en-US" i="1" dirty="0"/>
              <a:t>view</a:t>
            </a:r>
            <a:r>
              <a:rPr lang="en-US" dirty="0"/>
              <a:t>, and servlets to act as the </a:t>
            </a:r>
            <a:r>
              <a:rPr lang="en-US" i="1" dirty="0"/>
              <a:t>controller</a:t>
            </a:r>
            <a:r>
              <a:rPr lang="en-US" dirty="0"/>
              <a:t>.</a:t>
            </a:r>
          </a:p>
          <a:p>
            <a:r>
              <a:rPr lang="en-US" dirty="0"/>
              <a:t>The data for the business objects in a web application are stored in </a:t>
            </a:r>
            <a:r>
              <a:rPr lang="en-US" i="1" dirty="0"/>
              <a:t>data stores </a:t>
            </a:r>
            <a:r>
              <a:rPr lang="en-US" dirty="0"/>
              <a:t>like files and databases. This can be referred to as </a:t>
            </a:r>
            <a:r>
              <a:rPr lang="en-US" i="1" dirty="0"/>
              <a:t>persistent data storage</a:t>
            </a:r>
            <a:r>
              <a:rPr lang="en-US" dirty="0"/>
              <a:t>. To work with the data store, you typically use a </a:t>
            </a:r>
            <a:r>
              <a:rPr lang="en-US" i="1" dirty="0"/>
              <a:t>data access class</a:t>
            </a:r>
            <a:r>
              <a:rPr lang="en-US" dirty="0"/>
              <a:t>.</a:t>
            </a:r>
          </a:p>
          <a:p>
            <a:r>
              <a:rPr lang="en-US" dirty="0"/>
              <a:t>An HTML file contains ta tags that define the content of the web page and a CSS (</a:t>
            </a:r>
            <a:r>
              <a:rPr lang="en-US" i="1" dirty="0"/>
              <a:t>Cascading Style Sheet</a:t>
            </a:r>
            <a:r>
              <a:rPr lang="en-US" dirty="0"/>
              <a:t>) file contains the formatting for the web pages.</a:t>
            </a:r>
          </a:p>
          <a:p>
            <a:r>
              <a:rPr lang="en-US" dirty="0"/>
              <a:t>A </a:t>
            </a:r>
            <a:r>
              <a:rPr lang="en-US" i="1" dirty="0"/>
              <a:t>servlet</a:t>
            </a:r>
            <a:r>
              <a:rPr lang="en-US" dirty="0"/>
              <a:t> is a special type of Java class that runs on a server and does the processing for the dynamic web pages of a web application.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AD6C-DF03-FB4A-A121-BE2FF737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E1367-1D00-7145-B827-E875468D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CE7C9-1469-1659-CF7C-C79459506370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6856A5B-A7C6-1546-EB87-5CB542538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49727-5CB9-1F58-D308-B6044E24D53D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5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14D-62AD-F048-B4F1-BA5C3840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96"/>
            <a:ext cx="10515600" cy="714375"/>
          </a:xfrm>
        </p:spPr>
        <p:txBody>
          <a:bodyPr/>
          <a:lstStyle/>
          <a:p>
            <a:r>
              <a:rPr lang="en-US" dirty="0"/>
              <a:t>Summary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672D-F5ED-1444-82DE-F78B25EF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46"/>
            <a:ext cx="10515600" cy="499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web.xml file describes how a web </a:t>
            </a:r>
            <a:r>
              <a:rPr lang="en-US" dirty="0" err="1"/>
              <a:t>applicatin</a:t>
            </a:r>
            <a:r>
              <a:rPr lang="en-US" dirty="0"/>
              <a:t> should be configured when it is deployed on a server. As  result, it’s known as the </a:t>
            </a:r>
            <a:r>
              <a:rPr lang="en-US" i="1" dirty="0"/>
              <a:t>deployment descriptor</a:t>
            </a:r>
            <a:r>
              <a:rPr lang="en-US" dirty="0"/>
              <a:t> (</a:t>
            </a:r>
            <a:r>
              <a:rPr lang="en-US" i="1" dirty="0"/>
              <a:t>DD</a:t>
            </a:r>
            <a:r>
              <a:rPr lang="en-US" dirty="0"/>
              <a:t>).</a:t>
            </a:r>
          </a:p>
          <a:p>
            <a:r>
              <a:rPr lang="en-US" dirty="0"/>
              <a:t>A </a:t>
            </a:r>
            <a:r>
              <a:rPr lang="en-US" i="1" dirty="0"/>
              <a:t>JavaBean</a:t>
            </a:r>
            <a:r>
              <a:rPr lang="en-US" dirty="0"/>
              <a:t>, or </a:t>
            </a:r>
            <a:r>
              <a:rPr lang="en-US" i="1" dirty="0"/>
              <a:t>bean</a:t>
            </a:r>
            <a:r>
              <a:rPr lang="en-US" dirty="0"/>
              <a:t>, is a Java class that (1) provides a zero-argument constructor, (2) provides get and set methods for all f its private instance variables, and (3) implements the Serializable or Externalizable interface.</a:t>
            </a:r>
          </a:p>
          <a:p>
            <a:r>
              <a:rPr lang="en-US" dirty="0"/>
              <a:t>An </a:t>
            </a:r>
            <a:r>
              <a:rPr lang="en-US" i="1" dirty="0"/>
              <a:t>Enterprise JavaBean</a:t>
            </a:r>
            <a:r>
              <a:rPr lang="en-US" dirty="0"/>
              <a:t> (EJB) is similar in some ways to a regular JavaBean. However, EJBs are more complex and difficult to code than JavaBeans and aren’t necessary for most websites</a:t>
            </a:r>
          </a:p>
          <a:p>
            <a:r>
              <a:rPr lang="en-US" dirty="0"/>
              <a:t>Since JavaBeans are just Java classes, they are a type of </a:t>
            </a:r>
            <a:r>
              <a:rPr lang="en-US" i="1" dirty="0"/>
              <a:t>plain old Java object</a:t>
            </a:r>
            <a:r>
              <a:rPr lang="en-US" dirty="0"/>
              <a:t> (POJO).</a:t>
            </a:r>
          </a:p>
          <a:p>
            <a:r>
              <a:rPr lang="en-US" dirty="0"/>
              <a:t>A </a:t>
            </a:r>
            <a:r>
              <a:rPr lang="en-US" i="1" dirty="0" err="1"/>
              <a:t>JavaServer</a:t>
            </a:r>
            <a:r>
              <a:rPr lang="en-US" i="1" dirty="0"/>
              <a:t> Page</a:t>
            </a:r>
            <a:r>
              <a:rPr lang="en-US" dirty="0"/>
              <a:t> (JSP) consists of special Java tags such as </a:t>
            </a:r>
            <a:r>
              <a:rPr lang="en-US" i="1" dirty="0"/>
              <a:t>Expression Language</a:t>
            </a:r>
            <a:r>
              <a:rPr lang="en-US" dirty="0"/>
              <a:t> (EL) tags that are embedded within HTML code. An EL tag begins with a dollar sign ($).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AD6C-DF03-FB4A-A121-BE2FF737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E1367-1D00-7145-B827-E875468D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AFE59-4DF2-8583-7602-D2D7D6AF1F76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7266D79-400D-4CF5-CED3-1827A0594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B83E7-A415-A814-6EA5-AD763BAC07A3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4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6302-9EF4-2D4B-8C0A-BCA1E55B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6B5C-B81B-2446-9B14-9267B46C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group needs to have a group website.</a:t>
            </a:r>
          </a:p>
          <a:p>
            <a:pPr lvl="1"/>
            <a:r>
              <a:rPr lang="en-US" dirty="0"/>
              <a:t>Use dot.tk to get a domain name such as </a:t>
            </a:r>
            <a:r>
              <a:rPr lang="en-US" b="1" dirty="0"/>
              <a:t>jsp2020group01.tk </a:t>
            </a:r>
            <a:r>
              <a:rPr lang="en-US" dirty="0"/>
              <a:t>if your group is 01…</a:t>
            </a:r>
          </a:p>
          <a:p>
            <a:r>
              <a:rPr lang="en-US" dirty="0"/>
              <a:t>Suggest all </a:t>
            </a:r>
            <a:r>
              <a:rPr lang="en-US" b="1" dirty="0"/>
              <a:t>the functions </a:t>
            </a:r>
            <a:r>
              <a:rPr lang="en-US" dirty="0"/>
              <a:t>that you think it’s suitable for the project that your group chose in Lab 1. </a:t>
            </a:r>
          </a:p>
          <a:p>
            <a:pPr lvl="1"/>
            <a:r>
              <a:rPr lang="en-US" dirty="0"/>
              <a:t>Write all the functions that you suggest and take a photo of your hand-writing to use later.</a:t>
            </a:r>
          </a:p>
          <a:p>
            <a:pPr lvl="1"/>
            <a:r>
              <a:rPr lang="en-US" dirty="0"/>
              <a:t>And discuss with your group to choose the best ones. Need to have at least 15 functions.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FA42-B1EA-3942-98D6-1F67D8C6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D1757-855F-8C46-B836-7C9BE62A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E0CE5-9B28-82D3-B275-05D294B54905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0659754-B201-F826-B731-476DB0EC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AF8AE6-397F-1590-E2FA-553D95DEB012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4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534-FAEC-BB4C-B2DD-E064717F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Model 1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F3A79-D114-1A46-8D60-008CE4B0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B50ED-8F96-1642-922B-D5EF2098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CED265-2B18-2F45-8BE0-BD83F16963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8" y="1109741"/>
            <a:ext cx="5797296" cy="4462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3F4E9A-199D-6AC4-ADD7-2E6EB3482E5A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5E8A06B-A443-49AF-686D-2FB7FF58D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F5E51C-406F-7D0B-A92D-EAE28FE2DDA1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0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534-FAEC-BB4C-B2DD-E064717F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106"/>
            <a:ext cx="10515600" cy="714375"/>
          </a:xfrm>
        </p:spPr>
        <p:txBody>
          <a:bodyPr/>
          <a:lstStyle/>
          <a:p>
            <a:r>
              <a:rPr lang="en-US" dirty="0"/>
              <a:t>The Model 2 (MVC)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F3A79-D114-1A46-8D60-008CE4B0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B50ED-8F96-1642-922B-D5EF2098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383C4-5B67-4748-A6B0-0F078C29CA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30" y="981303"/>
            <a:ext cx="4498340" cy="47821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6C29BB-433C-5268-4D7D-66C4675E2838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B994CB-9C9D-4939-5BCD-98F9103D2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3232D-8D3B-0FE4-9073-E41EE30E9175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C02D-0D90-0C4D-A8CF-2964F7F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136525"/>
            <a:ext cx="10515600" cy="714375"/>
          </a:xfrm>
        </p:spPr>
        <p:txBody>
          <a:bodyPr/>
          <a:lstStyle/>
          <a:p>
            <a:r>
              <a:rPr lang="en-US" dirty="0"/>
              <a:t>Concepts and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943C-75C4-3749-BED2-DDE42045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951"/>
            <a:ext cx="10515600" cy="49958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Model 1 pattern </a:t>
            </a:r>
            <a:r>
              <a:rPr lang="en-US" dirty="0"/>
              <a:t>uses JSPs to handle all of the processing and presentation for the application.</a:t>
            </a:r>
          </a:p>
          <a:p>
            <a:r>
              <a:rPr lang="en-US" dirty="0"/>
              <a:t>The Model 2 pattern separates the code into a model, a view, and a controller. As a result, it’s also known as the Model-View-Controller (MVC) pattern.</a:t>
            </a:r>
          </a:p>
          <a:p>
            <a:r>
              <a:rPr lang="en-US" dirty="0"/>
              <a:t>The </a:t>
            </a:r>
            <a:r>
              <a:rPr lang="en-US" i="1" dirty="0"/>
              <a:t>model</a:t>
            </a:r>
            <a:r>
              <a:rPr lang="en-US" dirty="0"/>
              <a:t> consists of business objects like the User object.</a:t>
            </a:r>
          </a:p>
          <a:p>
            <a:r>
              <a:rPr lang="en-US" dirty="0"/>
              <a:t>The </a:t>
            </a:r>
            <a:r>
              <a:rPr lang="en-US" i="1" dirty="0"/>
              <a:t>view</a:t>
            </a:r>
            <a:r>
              <a:rPr lang="en-US" dirty="0"/>
              <a:t> consist of HTML pages and JSPs.</a:t>
            </a:r>
          </a:p>
          <a:p>
            <a:r>
              <a:rPr lang="en-US" dirty="0"/>
              <a:t>The </a:t>
            </a:r>
            <a:r>
              <a:rPr lang="en-US" i="1" dirty="0"/>
              <a:t>controller</a:t>
            </a:r>
            <a:r>
              <a:rPr lang="en-US" dirty="0"/>
              <a:t> consists of servlets.</a:t>
            </a:r>
          </a:p>
          <a:p>
            <a:r>
              <a:rPr lang="en-US" dirty="0"/>
              <a:t>The </a:t>
            </a:r>
            <a:r>
              <a:rPr lang="en-US" i="1" dirty="0"/>
              <a:t>data access layer </a:t>
            </a:r>
            <a:r>
              <a:rPr lang="en-US" dirty="0"/>
              <a:t>consists of classes like the </a:t>
            </a:r>
            <a:r>
              <a:rPr lang="en-US" dirty="0" err="1"/>
              <a:t>UserDB</a:t>
            </a:r>
            <a:r>
              <a:rPr lang="en-US" dirty="0"/>
              <a:t> class that read and write business objects like the User object to and from the data store.</a:t>
            </a:r>
          </a:p>
          <a:p>
            <a:r>
              <a:rPr lang="en-US" dirty="0"/>
              <a:t>Try to construct each layer so it’s as independent as possible.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288ED-E8D9-144E-A81A-AB082530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719AB-DC01-7940-8719-57016474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E945D-7FDB-F780-4E61-87E86B3FD29A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04420FB-BF76-DBF6-F6C8-DB56B3DF7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4535F-EFBD-F280-5956-03317DCCD19D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9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ACB4-573E-E049-9B77-897A2827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HTML page that gets data from the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367E6-2BCC-694A-B4BE-4CBBEEDB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1DCFF-7379-3B44-880C-20CCCCD0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F7D074-B940-E24B-AA4B-3CF564D604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70" y="1244092"/>
            <a:ext cx="7708900" cy="3314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A79B6-DE72-2878-C620-E5C9D39C774A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F6539EB-BCDE-7B96-3040-B91FBF731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4FD6A1-EB8D-2D7A-8493-FE2DE3B683BA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5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JSP that displays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0F4095-AEE8-444D-8CDF-37F2CD7392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50" y="1188053"/>
            <a:ext cx="7708900" cy="3848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C5F190-1750-728E-85C2-DA030AB28337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F348276-C88E-B854-495E-C2E7BD2D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A8AD8-ADED-649C-CE01-7FCA96C88864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index.html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8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0A1720-C9F2-B84A-B85A-B2019BF6FF9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795671"/>
              </p:ext>
            </p:extLst>
          </p:nvPr>
        </p:nvGraphicFramePr>
        <p:xfrm>
          <a:off x="2445543" y="1780826"/>
          <a:ext cx="7300913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80134" progId="Word.Document.12">
                  <p:embed/>
                </p:oleObj>
              </mc:Choice>
              <mc:Fallback>
                <p:oleObj name="Document" r:id="rId2" imgW="7301323" imgH="2480134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543" y="1780826"/>
                        <a:ext cx="7300913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425939-A740-F0FF-0619-E76F3CFF004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FAB6C1D-C323-3205-9DA5-D4D55583E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88063-D781-B87C-6D05-F4CC18D034FA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4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AE8-DA69-1A41-A0F0-7829F30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index.html file 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1A18-7D79-804B-B207-C758D40B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1 - An introduction to web programming with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3957-9D04-FA44-BBD8-0E8525EA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FC75-8E13-4846-9289-7AF578217E2F}" type="slidenum">
              <a:rPr lang="en-US"/>
              <a:t>9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DC4F0EF-9248-4D49-AA2A-94560F0BEF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249209"/>
              </p:ext>
            </p:extLst>
          </p:nvPr>
        </p:nvGraphicFramePr>
        <p:xfrm>
          <a:off x="2444750" y="1364836"/>
          <a:ext cx="7300913" cy="347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5688" imgH="3484626" progId="Word.Document.12">
                  <p:embed/>
                </p:oleObj>
              </mc:Choice>
              <mc:Fallback>
                <p:oleObj name="Document" r:id="rId2" imgW="7325688" imgH="3484626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4750" y="1364836"/>
                        <a:ext cx="7300913" cy="347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D504FB-36A8-D9D5-6073-B9CDD5DAA90C}"/>
              </a:ext>
            </a:extLst>
          </p:cNvPr>
          <p:cNvSpPr/>
          <p:nvPr/>
        </p:nvSpPr>
        <p:spPr>
          <a:xfrm>
            <a:off x="0" y="5763488"/>
            <a:ext cx="12192000" cy="109451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91D9431-4BA4-B468-A97F-0F8D2C12E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1" y="5763488"/>
            <a:ext cx="765160" cy="88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BA75C5-9A96-9146-CE07-A916F1D6739A}"/>
              </a:ext>
            </a:extLst>
          </p:cNvPr>
          <p:cNvSpPr txBox="1"/>
          <p:nvPr/>
        </p:nvSpPr>
        <p:spPr>
          <a:xfrm>
            <a:off x="6511635" y="5883669"/>
            <a:ext cx="545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UNIVERSITY OF SCIENCE AND EDUCATION</a:t>
            </a:r>
          </a:p>
          <a:p>
            <a:r>
              <a:rPr lang="de-DE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The University of Da Nang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2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1400</Words>
  <Application>Microsoft Office PowerPoint</Application>
  <PresentationFormat>Widescreen</PresentationFormat>
  <Paragraphs>155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Times New Roman</vt:lpstr>
      <vt:lpstr>Office Theme</vt:lpstr>
      <vt:lpstr>Document</vt:lpstr>
      <vt:lpstr>Microsoft Word Document</vt:lpstr>
      <vt:lpstr>Chapter 2 How to structure a web application with the MVC pattern</vt:lpstr>
      <vt:lpstr>Objectives</vt:lpstr>
      <vt:lpstr>The Model 1 pattern</vt:lpstr>
      <vt:lpstr>The Model 2 (MVC) pattern</vt:lpstr>
      <vt:lpstr>Concepts and terminology</vt:lpstr>
      <vt:lpstr>The HTML page that gets data from the user</vt:lpstr>
      <vt:lpstr>The JSP that displays the data</vt:lpstr>
      <vt:lpstr>The index.html file</vt:lpstr>
      <vt:lpstr>The index.html file (continued)</vt:lpstr>
      <vt:lpstr>The main.css file</vt:lpstr>
      <vt:lpstr>The EmailListServlet class</vt:lpstr>
      <vt:lpstr>The EmailListServlet class (continued)</vt:lpstr>
      <vt:lpstr>The EmailListServlet class (continued)</vt:lpstr>
      <vt:lpstr>The web.xml file</vt:lpstr>
      <vt:lpstr>The web.xml file (continued)</vt:lpstr>
      <vt:lpstr>The User class</vt:lpstr>
      <vt:lpstr>The User class (continued)</vt:lpstr>
      <vt:lpstr>The thanks.jsp file</vt:lpstr>
      <vt:lpstr>The thanks.jsp file (continued)</vt:lpstr>
      <vt:lpstr>Types of files in the MVC pattern</vt:lpstr>
      <vt:lpstr>Summary</vt:lpstr>
      <vt:lpstr>Summary (continued)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An introduction to Web programming with Java</dc:title>
  <dc:creator>MAI ANH THO</dc:creator>
  <cp:lastModifiedBy>Lê Văn Minh</cp:lastModifiedBy>
  <cp:revision>136</cp:revision>
  <dcterms:created xsi:type="dcterms:W3CDTF">2020-09-04T05:42:06Z</dcterms:created>
  <dcterms:modified xsi:type="dcterms:W3CDTF">2024-09-04T03:26:58Z</dcterms:modified>
</cp:coreProperties>
</file>