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handoutMasterIdLst>
    <p:handoutMasterId r:id="rId70"/>
  </p:handout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279" r:id="rId67"/>
    <p:sldId id="34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46CB"/>
    <a:srgbClr val="1524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5033" autoAdjust="0"/>
  </p:normalViewPr>
  <p:slideViewPr>
    <p:cSldViewPr snapToGrid="0" snapToObjects="1">
      <p:cViewPr varScale="1">
        <p:scale>
          <a:sx n="82" d="100"/>
          <a:sy n="82" d="100"/>
        </p:scale>
        <p:origin x="672"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75" d="100"/>
          <a:sy n="75" d="100"/>
        </p:scale>
        <p:origin x="3504"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2E99D1-B2C5-5D49-AE70-AF738C42E1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9322C4A-130A-0049-A1D1-3766BBFDA4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69AF94-4B77-CA40-A1DF-1FD8264645BB}" type="datetimeFigureOut">
              <a:t>10/15/2024</a:t>
            </a:fld>
            <a:endParaRPr lang="en-US"/>
          </a:p>
        </p:txBody>
      </p:sp>
      <p:sp>
        <p:nvSpPr>
          <p:cNvPr id="4" name="Footer Placeholder 3">
            <a:extLst>
              <a:ext uri="{FF2B5EF4-FFF2-40B4-BE49-F238E27FC236}">
                <a16:creationId xmlns:a16="http://schemas.microsoft.com/office/drawing/2014/main" id="{D8CD2E7C-0FA5-044F-8447-138EA637BD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26C803-E120-1346-9078-59EFB7C4DD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5EDC55-C3D6-F04E-8ACD-632C4825C2FA}" type="slidenum">
              <a:t>‹#›</a:t>
            </a:fld>
            <a:endParaRPr lang="en-US"/>
          </a:p>
        </p:txBody>
      </p:sp>
    </p:spTree>
    <p:extLst>
      <p:ext uri="{BB962C8B-B14F-4D97-AF65-F5344CB8AC3E}">
        <p14:creationId xmlns:p14="http://schemas.microsoft.com/office/powerpoint/2010/main" val="1376280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D7278-F946-854D-ADC1-7D58C3A5311C}" type="datetimeFigureOut">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C4953-E574-624A-A175-53982A24747F}" type="slidenum">
              <a:t>‹#›</a:t>
            </a:fld>
            <a:endParaRPr lang="en-US"/>
          </a:p>
        </p:txBody>
      </p:sp>
    </p:spTree>
    <p:extLst>
      <p:ext uri="{BB962C8B-B14F-4D97-AF65-F5344CB8AC3E}">
        <p14:creationId xmlns:p14="http://schemas.microsoft.com/office/powerpoint/2010/main" val="160904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4C4953-E574-624A-A175-53982A24747F}" type="slidenum">
              <a:rPr lang="en-US"/>
              <a:t>1</a:t>
            </a:fld>
            <a:endParaRPr lang="en-US"/>
          </a:p>
        </p:txBody>
      </p:sp>
    </p:spTree>
    <p:extLst>
      <p:ext uri="{BB962C8B-B14F-4D97-AF65-F5344CB8AC3E}">
        <p14:creationId xmlns:p14="http://schemas.microsoft.com/office/powerpoint/2010/main" val="157110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4C4953-E574-624A-A175-53982A24747F}" type="slidenum">
              <a:rPr lang="en-US"/>
              <a:t>14</a:t>
            </a:fld>
            <a:endParaRPr lang="en-US"/>
          </a:p>
        </p:txBody>
      </p:sp>
    </p:spTree>
    <p:extLst>
      <p:ext uri="{BB962C8B-B14F-4D97-AF65-F5344CB8AC3E}">
        <p14:creationId xmlns:p14="http://schemas.microsoft.com/office/powerpoint/2010/main" val="402443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The image displayed in a browser</a:t>
            </a:r>
          </a:p>
          <a:p>
            <a:endParaRPr lang="en-US"/>
          </a:p>
        </p:txBody>
      </p:sp>
      <p:sp>
        <p:nvSpPr>
          <p:cNvPr id="4" name="Slide Number Placeholder 3"/>
          <p:cNvSpPr>
            <a:spLocks noGrp="1"/>
          </p:cNvSpPr>
          <p:nvPr>
            <p:ph type="sldNum" sz="quarter" idx="5"/>
          </p:nvPr>
        </p:nvSpPr>
        <p:spPr/>
        <p:txBody>
          <a:bodyPr/>
          <a:lstStyle/>
          <a:p>
            <a:fld id="{B54C4953-E574-624A-A175-53982A24747F}" type="slidenum">
              <a:rPr lang="en-US"/>
              <a:t>28</a:t>
            </a:fld>
            <a:endParaRPr lang="en-US"/>
          </a:p>
        </p:txBody>
      </p:sp>
    </p:spTree>
    <p:extLst>
      <p:ext uri="{BB962C8B-B14F-4D97-AF65-F5344CB8AC3E}">
        <p14:creationId xmlns:p14="http://schemas.microsoft.com/office/powerpoint/2010/main" val="1780256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9291-F454-BE4D-BDEB-75B8C34AE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98270-2082-4445-B7A1-60C7AEBDE0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ACAAF7-EDB6-1D4E-84CA-DB997F8797F7}"/>
              </a:ext>
            </a:extLst>
          </p:cNvPr>
          <p:cNvSpPr>
            <a:spLocks noGrp="1"/>
          </p:cNvSpPr>
          <p:nvPr>
            <p:ph type="dt" sz="half" idx="10"/>
          </p:nvPr>
        </p:nvSpPr>
        <p:spPr/>
        <p:txBody>
          <a:bodyPr/>
          <a:lstStyle/>
          <a:p>
            <a:fld id="{D1DF728A-6D4A-6347-ADBB-3511F0F3408F}" type="datetime1">
              <a:t>10/15/2024</a:t>
            </a:fld>
            <a:endParaRPr lang="en-US"/>
          </a:p>
        </p:txBody>
      </p:sp>
      <p:sp>
        <p:nvSpPr>
          <p:cNvPr id="5" name="Footer Placeholder 4">
            <a:extLst>
              <a:ext uri="{FF2B5EF4-FFF2-40B4-BE49-F238E27FC236}">
                <a16:creationId xmlns:a16="http://schemas.microsoft.com/office/drawing/2014/main" id="{5F3B4F84-4CA0-E847-A1D7-B286EA5816E9}"/>
              </a:ext>
            </a:extLst>
          </p:cNvPr>
          <p:cNvSpPr>
            <a:spLocks noGrp="1"/>
          </p:cNvSpPr>
          <p:nvPr>
            <p:ph type="ftr" sz="quarter" idx="11"/>
          </p:nvPr>
        </p:nvSpPr>
        <p:spPr/>
        <p:txBody>
          <a:bodyPr/>
          <a:lstStyle/>
          <a:p>
            <a:r>
              <a:rPr lang="en-US"/>
              <a:t>Chapter 4 - A crash course in HTML5 and CSS3</a:t>
            </a:r>
          </a:p>
        </p:txBody>
      </p:sp>
      <p:sp>
        <p:nvSpPr>
          <p:cNvPr id="6" name="Slide Number Placeholder 5">
            <a:extLst>
              <a:ext uri="{FF2B5EF4-FFF2-40B4-BE49-F238E27FC236}">
                <a16:creationId xmlns:a16="http://schemas.microsoft.com/office/drawing/2014/main" id="{6AFDD03F-13DD-5D43-B739-27C722C720E2}"/>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259712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DE74-5A5E-F04E-B3E4-FA7A01BEAA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878568-5668-7048-93BB-E18C037FF4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5760C-25FE-8043-ADCA-3DA4D4C9762E}"/>
              </a:ext>
            </a:extLst>
          </p:cNvPr>
          <p:cNvSpPr>
            <a:spLocks noGrp="1"/>
          </p:cNvSpPr>
          <p:nvPr>
            <p:ph type="dt" sz="half" idx="10"/>
          </p:nvPr>
        </p:nvSpPr>
        <p:spPr/>
        <p:txBody>
          <a:bodyPr/>
          <a:lstStyle/>
          <a:p>
            <a:fld id="{29BBFD13-7B1B-A441-AE32-4A35F355F9A6}" type="datetime1">
              <a:t>10/15/2024</a:t>
            </a:fld>
            <a:endParaRPr lang="en-US"/>
          </a:p>
        </p:txBody>
      </p:sp>
      <p:sp>
        <p:nvSpPr>
          <p:cNvPr id="5" name="Footer Placeholder 4">
            <a:extLst>
              <a:ext uri="{FF2B5EF4-FFF2-40B4-BE49-F238E27FC236}">
                <a16:creationId xmlns:a16="http://schemas.microsoft.com/office/drawing/2014/main" id="{D0129A06-73B7-954F-B675-2C34059269AD}"/>
              </a:ext>
            </a:extLst>
          </p:cNvPr>
          <p:cNvSpPr>
            <a:spLocks noGrp="1"/>
          </p:cNvSpPr>
          <p:nvPr>
            <p:ph type="ftr" sz="quarter" idx="11"/>
          </p:nvPr>
        </p:nvSpPr>
        <p:spPr/>
        <p:txBody>
          <a:bodyPr/>
          <a:lstStyle/>
          <a:p>
            <a:r>
              <a:rPr lang="en-US"/>
              <a:t>Chapter 4 - A crash course in HTML5 and CSS3</a:t>
            </a:r>
          </a:p>
        </p:txBody>
      </p:sp>
      <p:sp>
        <p:nvSpPr>
          <p:cNvPr id="6" name="Slide Number Placeholder 5">
            <a:extLst>
              <a:ext uri="{FF2B5EF4-FFF2-40B4-BE49-F238E27FC236}">
                <a16:creationId xmlns:a16="http://schemas.microsoft.com/office/drawing/2014/main" id="{C508E4A5-A7E5-3F47-8B54-B00A483A7FCA}"/>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341633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22E08E-125B-D149-87D3-44339594B9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D3ABF-1DE2-5E41-A119-899ECEA7E7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A1014-96F8-B242-A974-85A8AF535EE9}"/>
              </a:ext>
            </a:extLst>
          </p:cNvPr>
          <p:cNvSpPr>
            <a:spLocks noGrp="1"/>
          </p:cNvSpPr>
          <p:nvPr>
            <p:ph type="dt" sz="half" idx="10"/>
          </p:nvPr>
        </p:nvSpPr>
        <p:spPr/>
        <p:txBody>
          <a:bodyPr/>
          <a:lstStyle/>
          <a:p>
            <a:fld id="{8DCE1518-1252-AC4A-A5C8-2F499415E831}" type="datetime1">
              <a:t>10/15/2024</a:t>
            </a:fld>
            <a:endParaRPr lang="en-US"/>
          </a:p>
        </p:txBody>
      </p:sp>
      <p:sp>
        <p:nvSpPr>
          <p:cNvPr id="5" name="Footer Placeholder 4">
            <a:extLst>
              <a:ext uri="{FF2B5EF4-FFF2-40B4-BE49-F238E27FC236}">
                <a16:creationId xmlns:a16="http://schemas.microsoft.com/office/drawing/2014/main" id="{90D37710-20C1-084F-803D-BFC5FC0A421F}"/>
              </a:ext>
            </a:extLst>
          </p:cNvPr>
          <p:cNvSpPr>
            <a:spLocks noGrp="1"/>
          </p:cNvSpPr>
          <p:nvPr>
            <p:ph type="ftr" sz="quarter" idx="11"/>
          </p:nvPr>
        </p:nvSpPr>
        <p:spPr/>
        <p:txBody>
          <a:bodyPr/>
          <a:lstStyle/>
          <a:p>
            <a:r>
              <a:rPr lang="en-US"/>
              <a:t>Chapter 4 - A crash course in HTML5 and CSS3</a:t>
            </a:r>
          </a:p>
        </p:txBody>
      </p:sp>
      <p:sp>
        <p:nvSpPr>
          <p:cNvPr id="6" name="Slide Number Placeholder 5">
            <a:extLst>
              <a:ext uri="{FF2B5EF4-FFF2-40B4-BE49-F238E27FC236}">
                <a16:creationId xmlns:a16="http://schemas.microsoft.com/office/drawing/2014/main" id="{7A745BF8-CA44-B34C-B813-83FA58671029}"/>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234825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75CC-F4B7-484C-BB38-707A375B5489}"/>
              </a:ext>
            </a:extLst>
          </p:cNvPr>
          <p:cNvSpPr>
            <a:spLocks noGrp="1"/>
          </p:cNvSpPr>
          <p:nvPr>
            <p:ph type="title"/>
          </p:nvPr>
        </p:nvSpPr>
        <p:spPr>
          <a:xfrm>
            <a:off x="838200" y="365125"/>
            <a:ext cx="10515600" cy="714375"/>
          </a:xfrm>
        </p:spPr>
        <p:txBody>
          <a:bodyPr>
            <a:normAutofit/>
          </a:bodyPr>
          <a:lstStyle>
            <a:lvl1pPr>
              <a:defRPr sz="4000">
                <a:solidFill>
                  <a:srgbClr val="1524FD"/>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9469E62-AE38-7B4A-95A0-865F8A06A4E3}"/>
              </a:ext>
            </a:extLst>
          </p:cNvPr>
          <p:cNvSpPr>
            <a:spLocks noGrp="1"/>
          </p:cNvSpPr>
          <p:nvPr>
            <p:ph idx="1"/>
          </p:nvPr>
        </p:nvSpPr>
        <p:spPr>
          <a:xfrm>
            <a:off x="838200" y="1181100"/>
            <a:ext cx="10515600" cy="4995863"/>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A5F35-6193-2D4C-B401-E97F9CEB7320}"/>
              </a:ext>
            </a:extLst>
          </p:cNvPr>
          <p:cNvSpPr>
            <a:spLocks noGrp="1"/>
          </p:cNvSpPr>
          <p:nvPr>
            <p:ph type="dt" sz="half" idx="10"/>
          </p:nvPr>
        </p:nvSpPr>
        <p:spPr/>
        <p:txBody>
          <a:bodyPr/>
          <a:lstStyle/>
          <a:p>
            <a:fld id="{0E585E2D-EDDB-EE4F-A90D-36009A2B739C}" type="datetime1">
              <a:t>10/15/2024</a:t>
            </a:fld>
            <a:endParaRPr lang="en-US"/>
          </a:p>
        </p:txBody>
      </p:sp>
      <p:sp>
        <p:nvSpPr>
          <p:cNvPr id="5" name="Footer Placeholder 4">
            <a:extLst>
              <a:ext uri="{FF2B5EF4-FFF2-40B4-BE49-F238E27FC236}">
                <a16:creationId xmlns:a16="http://schemas.microsoft.com/office/drawing/2014/main" id="{1633FE83-8E3A-3C45-A0C4-6EEA964AE918}"/>
              </a:ext>
            </a:extLst>
          </p:cNvPr>
          <p:cNvSpPr>
            <a:spLocks noGrp="1"/>
          </p:cNvSpPr>
          <p:nvPr>
            <p:ph type="ftr" sz="quarter" idx="11"/>
          </p:nvPr>
        </p:nvSpPr>
        <p:spPr/>
        <p:txBody>
          <a:bodyPr/>
          <a:lstStyle/>
          <a:p>
            <a:r>
              <a:rPr lang="en-US"/>
              <a:t>Chapter 4 - A crash course in HTML5 and CSS3</a:t>
            </a:r>
          </a:p>
        </p:txBody>
      </p:sp>
      <p:sp>
        <p:nvSpPr>
          <p:cNvPr id="6" name="Slide Number Placeholder 5">
            <a:extLst>
              <a:ext uri="{FF2B5EF4-FFF2-40B4-BE49-F238E27FC236}">
                <a16:creationId xmlns:a16="http://schemas.microsoft.com/office/drawing/2014/main" id="{E63B780D-9B18-D14E-B35B-AAA27591FB9E}"/>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182808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1CD6-6B45-614B-8A40-14D125F5D9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F8682D-0FF4-F747-AC37-02C486B454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6FE5E2-5BEC-9947-85D4-E6626E618583}"/>
              </a:ext>
            </a:extLst>
          </p:cNvPr>
          <p:cNvSpPr>
            <a:spLocks noGrp="1"/>
          </p:cNvSpPr>
          <p:nvPr>
            <p:ph type="dt" sz="half" idx="10"/>
          </p:nvPr>
        </p:nvSpPr>
        <p:spPr/>
        <p:txBody>
          <a:bodyPr/>
          <a:lstStyle/>
          <a:p>
            <a:fld id="{674FB7A5-3124-8E42-A307-D9D989DB23F4}" type="datetime1">
              <a:t>10/15/2024</a:t>
            </a:fld>
            <a:endParaRPr lang="en-US"/>
          </a:p>
        </p:txBody>
      </p:sp>
      <p:sp>
        <p:nvSpPr>
          <p:cNvPr id="5" name="Footer Placeholder 4">
            <a:extLst>
              <a:ext uri="{FF2B5EF4-FFF2-40B4-BE49-F238E27FC236}">
                <a16:creationId xmlns:a16="http://schemas.microsoft.com/office/drawing/2014/main" id="{2B82838C-83EE-FF4C-B087-9D63AEE912D6}"/>
              </a:ext>
            </a:extLst>
          </p:cNvPr>
          <p:cNvSpPr>
            <a:spLocks noGrp="1"/>
          </p:cNvSpPr>
          <p:nvPr>
            <p:ph type="ftr" sz="quarter" idx="11"/>
          </p:nvPr>
        </p:nvSpPr>
        <p:spPr/>
        <p:txBody>
          <a:bodyPr/>
          <a:lstStyle/>
          <a:p>
            <a:r>
              <a:rPr lang="en-US"/>
              <a:t>Chapter 4 - A crash course in HTML5 and CSS3</a:t>
            </a:r>
          </a:p>
        </p:txBody>
      </p:sp>
      <p:sp>
        <p:nvSpPr>
          <p:cNvPr id="6" name="Slide Number Placeholder 5">
            <a:extLst>
              <a:ext uri="{FF2B5EF4-FFF2-40B4-BE49-F238E27FC236}">
                <a16:creationId xmlns:a16="http://schemas.microsoft.com/office/drawing/2014/main" id="{4C18555B-E526-734F-A4D0-81EC7DD2727F}"/>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423450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5614-B54F-D84B-AD46-F1A0A4C36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32B244-FDBD-4B44-A009-5066D949FC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42F3F4-5BCF-DB4B-AD4D-D5C6B5C09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6E947C-BF6A-D649-8488-E2CC4F080906}"/>
              </a:ext>
            </a:extLst>
          </p:cNvPr>
          <p:cNvSpPr>
            <a:spLocks noGrp="1"/>
          </p:cNvSpPr>
          <p:nvPr>
            <p:ph type="dt" sz="half" idx="10"/>
          </p:nvPr>
        </p:nvSpPr>
        <p:spPr/>
        <p:txBody>
          <a:bodyPr/>
          <a:lstStyle/>
          <a:p>
            <a:fld id="{50B45BD3-6E98-8349-B3D7-4D76E1E5B451}" type="datetime1">
              <a:t>10/15/2024</a:t>
            </a:fld>
            <a:endParaRPr lang="en-US"/>
          </a:p>
        </p:txBody>
      </p:sp>
      <p:sp>
        <p:nvSpPr>
          <p:cNvPr id="6" name="Footer Placeholder 5">
            <a:extLst>
              <a:ext uri="{FF2B5EF4-FFF2-40B4-BE49-F238E27FC236}">
                <a16:creationId xmlns:a16="http://schemas.microsoft.com/office/drawing/2014/main" id="{88CDF800-B1CE-304A-8AC4-F5DF7B44204B}"/>
              </a:ext>
            </a:extLst>
          </p:cNvPr>
          <p:cNvSpPr>
            <a:spLocks noGrp="1"/>
          </p:cNvSpPr>
          <p:nvPr>
            <p:ph type="ftr" sz="quarter" idx="11"/>
          </p:nvPr>
        </p:nvSpPr>
        <p:spPr/>
        <p:txBody>
          <a:bodyPr/>
          <a:lstStyle/>
          <a:p>
            <a:r>
              <a:rPr lang="en-US"/>
              <a:t>Chapter 4 - A crash course in HTML5 and CSS3</a:t>
            </a:r>
          </a:p>
        </p:txBody>
      </p:sp>
      <p:sp>
        <p:nvSpPr>
          <p:cNvPr id="7" name="Slide Number Placeholder 6">
            <a:extLst>
              <a:ext uri="{FF2B5EF4-FFF2-40B4-BE49-F238E27FC236}">
                <a16:creationId xmlns:a16="http://schemas.microsoft.com/office/drawing/2014/main" id="{94A83BF1-8E41-0A4D-8369-6FB7400AE5EF}"/>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262753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62E8-F468-9C45-9BDD-00C285DDD7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ECE3E-FC60-A047-9AEB-1B13186E9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F9C47F-6E4E-1A48-A3D8-2FCC0B158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CB808-BDA2-424C-91F5-3DF70A5EF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77635-8FEA-0349-8C2C-3D375A6CD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312B36-270F-A840-80AB-E9727990864F}"/>
              </a:ext>
            </a:extLst>
          </p:cNvPr>
          <p:cNvSpPr>
            <a:spLocks noGrp="1"/>
          </p:cNvSpPr>
          <p:nvPr>
            <p:ph type="dt" sz="half" idx="10"/>
          </p:nvPr>
        </p:nvSpPr>
        <p:spPr/>
        <p:txBody>
          <a:bodyPr/>
          <a:lstStyle/>
          <a:p>
            <a:fld id="{B4E4CF7F-B49C-E242-9A01-BE08E4F7416E}" type="datetime1">
              <a:t>10/15/2024</a:t>
            </a:fld>
            <a:endParaRPr lang="en-US"/>
          </a:p>
        </p:txBody>
      </p:sp>
      <p:sp>
        <p:nvSpPr>
          <p:cNvPr id="8" name="Footer Placeholder 7">
            <a:extLst>
              <a:ext uri="{FF2B5EF4-FFF2-40B4-BE49-F238E27FC236}">
                <a16:creationId xmlns:a16="http://schemas.microsoft.com/office/drawing/2014/main" id="{767683C2-9CAE-2649-A446-D0DFE86D0A74}"/>
              </a:ext>
            </a:extLst>
          </p:cNvPr>
          <p:cNvSpPr>
            <a:spLocks noGrp="1"/>
          </p:cNvSpPr>
          <p:nvPr>
            <p:ph type="ftr" sz="quarter" idx="11"/>
          </p:nvPr>
        </p:nvSpPr>
        <p:spPr/>
        <p:txBody>
          <a:bodyPr/>
          <a:lstStyle/>
          <a:p>
            <a:r>
              <a:rPr lang="en-US"/>
              <a:t>Chapter 4 - A crash course in HTML5 and CSS3</a:t>
            </a:r>
          </a:p>
        </p:txBody>
      </p:sp>
      <p:sp>
        <p:nvSpPr>
          <p:cNvPr id="9" name="Slide Number Placeholder 8">
            <a:extLst>
              <a:ext uri="{FF2B5EF4-FFF2-40B4-BE49-F238E27FC236}">
                <a16:creationId xmlns:a16="http://schemas.microsoft.com/office/drawing/2014/main" id="{0ADFE833-3B51-A84C-9526-21640FD7CBCD}"/>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373259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B694-3708-C547-BF6A-C27C0CCBE8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E5D5C4-E3E4-9242-BD62-4BABAE9A320B}"/>
              </a:ext>
            </a:extLst>
          </p:cNvPr>
          <p:cNvSpPr>
            <a:spLocks noGrp="1"/>
          </p:cNvSpPr>
          <p:nvPr>
            <p:ph type="dt" sz="half" idx="10"/>
          </p:nvPr>
        </p:nvSpPr>
        <p:spPr/>
        <p:txBody>
          <a:bodyPr/>
          <a:lstStyle/>
          <a:p>
            <a:fld id="{60EB1F37-8E6A-9E4D-A88E-4D3C1E8E2E37}" type="datetime1">
              <a:t>10/15/2024</a:t>
            </a:fld>
            <a:endParaRPr lang="en-US"/>
          </a:p>
        </p:txBody>
      </p:sp>
      <p:sp>
        <p:nvSpPr>
          <p:cNvPr id="4" name="Footer Placeholder 3">
            <a:extLst>
              <a:ext uri="{FF2B5EF4-FFF2-40B4-BE49-F238E27FC236}">
                <a16:creationId xmlns:a16="http://schemas.microsoft.com/office/drawing/2014/main" id="{3BCA927C-E922-0B45-9344-D1ACEA9F7548}"/>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66C42D09-AC48-9F4F-859D-5743B29B76E1}"/>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126899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A79D16-85EF-D84A-BB88-9FF54E444936}"/>
              </a:ext>
            </a:extLst>
          </p:cNvPr>
          <p:cNvSpPr>
            <a:spLocks noGrp="1"/>
          </p:cNvSpPr>
          <p:nvPr>
            <p:ph type="dt" sz="half" idx="10"/>
          </p:nvPr>
        </p:nvSpPr>
        <p:spPr/>
        <p:txBody>
          <a:bodyPr/>
          <a:lstStyle/>
          <a:p>
            <a:fld id="{458DBE65-3B8A-144D-97F6-B63B6FF9C500}" type="datetime1">
              <a:t>10/15/2024</a:t>
            </a:fld>
            <a:endParaRPr lang="en-US"/>
          </a:p>
        </p:txBody>
      </p:sp>
      <p:sp>
        <p:nvSpPr>
          <p:cNvPr id="3" name="Footer Placeholder 2">
            <a:extLst>
              <a:ext uri="{FF2B5EF4-FFF2-40B4-BE49-F238E27FC236}">
                <a16:creationId xmlns:a16="http://schemas.microsoft.com/office/drawing/2014/main" id="{C89931C8-9D0F-A440-B911-3AED4A230CA3}"/>
              </a:ext>
            </a:extLst>
          </p:cNvPr>
          <p:cNvSpPr>
            <a:spLocks noGrp="1"/>
          </p:cNvSpPr>
          <p:nvPr>
            <p:ph type="ftr" sz="quarter" idx="11"/>
          </p:nvPr>
        </p:nvSpPr>
        <p:spPr/>
        <p:txBody>
          <a:bodyPr/>
          <a:lstStyle/>
          <a:p>
            <a:r>
              <a:rPr lang="en-US"/>
              <a:t>Chapter 4 - A crash course in HTML5 and CSS3</a:t>
            </a:r>
          </a:p>
        </p:txBody>
      </p:sp>
      <p:sp>
        <p:nvSpPr>
          <p:cNvPr id="4" name="Slide Number Placeholder 3">
            <a:extLst>
              <a:ext uri="{FF2B5EF4-FFF2-40B4-BE49-F238E27FC236}">
                <a16:creationId xmlns:a16="http://schemas.microsoft.com/office/drawing/2014/main" id="{0FED2631-4014-4146-9C21-68E6CBD8F7F4}"/>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350815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838B-4A7F-8D40-9DD6-1F3539AC4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4094CF-9430-0449-BFE6-C02E39CE7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6182EA-9616-9C47-8490-1EEF3FCA5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46FC8-99D5-DD40-AE8F-6619689AEA74}"/>
              </a:ext>
            </a:extLst>
          </p:cNvPr>
          <p:cNvSpPr>
            <a:spLocks noGrp="1"/>
          </p:cNvSpPr>
          <p:nvPr>
            <p:ph type="dt" sz="half" idx="10"/>
          </p:nvPr>
        </p:nvSpPr>
        <p:spPr/>
        <p:txBody>
          <a:bodyPr/>
          <a:lstStyle/>
          <a:p>
            <a:fld id="{172FA42A-9888-D74F-AC8E-7AEB126B6731}" type="datetime1">
              <a:t>10/15/2024</a:t>
            </a:fld>
            <a:endParaRPr lang="en-US"/>
          </a:p>
        </p:txBody>
      </p:sp>
      <p:sp>
        <p:nvSpPr>
          <p:cNvPr id="6" name="Footer Placeholder 5">
            <a:extLst>
              <a:ext uri="{FF2B5EF4-FFF2-40B4-BE49-F238E27FC236}">
                <a16:creationId xmlns:a16="http://schemas.microsoft.com/office/drawing/2014/main" id="{394D220C-5C01-C34F-BBB5-99828BE55C92}"/>
              </a:ext>
            </a:extLst>
          </p:cNvPr>
          <p:cNvSpPr>
            <a:spLocks noGrp="1"/>
          </p:cNvSpPr>
          <p:nvPr>
            <p:ph type="ftr" sz="quarter" idx="11"/>
          </p:nvPr>
        </p:nvSpPr>
        <p:spPr/>
        <p:txBody>
          <a:bodyPr/>
          <a:lstStyle/>
          <a:p>
            <a:r>
              <a:rPr lang="en-US"/>
              <a:t>Chapter 4 - A crash course in HTML5 and CSS3</a:t>
            </a:r>
          </a:p>
        </p:txBody>
      </p:sp>
      <p:sp>
        <p:nvSpPr>
          <p:cNvPr id="7" name="Slide Number Placeholder 6">
            <a:extLst>
              <a:ext uri="{FF2B5EF4-FFF2-40B4-BE49-F238E27FC236}">
                <a16:creationId xmlns:a16="http://schemas.microsoft.com/office/drawing/2014/main" id="{37BDB765-99B8-6849-9262-050BA1D597C2}"/>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309720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7F7-00F3-BF4B-ADCA-2AE76E59A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3E6816-5EFB-DD4C-A72C-6118CB9871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86FA2B-970D-8E47-B45E-E49C7706C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D6EA5-0917-D24F-89A0-DD23FD84E00F}"/>
              </a:ext>
            </a:extLst>
          </p:cNvPr>
          <p:cNvSpPr>
            <a:spLocks noGrp="1"/>
          </p:cNvSpPr>
          <p:nvPr>
            <p:ph type="dt" sz="half" idx="10"/>
          </p:nvPr>
        </p:nvSpPr>
        <p:spPr/>
        <p:txBody>
          <a:bodyPr/>
          <a:lstStyle/>
          <a:p>
            <a:fld id="{D6C13844-93B7-A44E-AFA9-D56C1271B825}" type="datetime1">
              <a:t>10/15/2024</a:t>
            </a:fld>
            <a:endParaRPr lang="en-US"/>
          </a:p>
        </p:txBody>
      </p:sp>
      <p:sp>
        <p:nvSpPr>
          <p:cNvPr id="6" name="Footer Placeholder 5">
            <a:extLst>
              <a:ext uri="{FF2B5EF4-FFF2-40B4-BE49-F238E27FC236}">
                <a16:creationId xmlns:a16="http://schemas.microsoft.com/office/drawing/2014/main" id="{415C23C0-0E1B-6A41-A23A-8AB56797CD43}"/>
              </a:ext>
            </a:extLst>
          </p:cNvPr>
          <p:cNvSpPr>
            <a:spLocks noGrp="1"/>
          </p:cNvSpPr>
          <p:nvPr>
            <p:ph type="ftr" sz="quarter" idx="11"/>
          </p:nvPr>
        </p:nvSpPr>
        <p:spPr/>
        <p:txBody>
          <a:bodyPr/>
          <a:lstStyle/>
          <a:p>
            <a:r>
              <a:rPr lang="en-US"/>
              <a:t>Chapter 4 - A crash course in HTML5 and CSS3</a:t>
            </a:r>
          </a:p>
        </p:txBody>
      </p:sp>
      <p:sp>
        <p:nvSpPr>
          <p:cNvPr id="7" name="Slide Number Placeholder 6">
            <a:extLst>
              <a:ext uri="{FF2B5EF4-FFF2-40B4-BE49-F238E27FC236}">
                <a16:creationId xmlns:a16="http://schemas.microsoft.com/office/drawing/2014/main" id="{A9C0D3CA-8DA0-D045-9E22-21BFDC28DB5E}"/>
              </a:ext>
            </a:extLst>
          </p:cNvPr>
          <p:cNvSpPr>
            <a:spLocks noGrp="1"/>
          </p:cNvSpPr>
          <p:nvPr>
            <p:ph type="sldNum" sz="quarter" idx="12"/>
          </p:nvPr>
        </p:nvSpPr>
        <p:spPr/>
        <p:txBody>
          <a:bodyPr/>
          <a:lstStyle/>
          <a:p>
            <a:fld id="{8D2FFC75-8E13-4846-9289-7AF578217E2F}" type="slidenum">
              <a:t>‹#›</a:t>
            </a:fld>
            <a:endParaRPr lang="en-US"/>
          </a:p>
        </p:txBody>
      </p:sp>
    </p:spTree>
    <p:extLst>
      <p:ext uri="{BB962C8B-B14F-4D97-AF65-F5344CB8AC3E}">
        <p14:creationId xmlns:p14="http://schemas.microsoft.com/office/powerpoint/2010/main" val="235654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580F5-36BD-F740-968C-91E63A8D4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2EA6F-C0A6-B940-9209-9DA099778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B4F99-1463-B64E-95DC-5BD51259E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7F64D-27F5-9940-8AE1-900FA21022A1}" type="datetime1">
              <a:t>10/15/2024</a:t>
            </a:fld>
            <a:endParaRPr lang="en-US"/>
          </a:p>
        </p:txBody>
      </p:sp>
      <p:sp>
        <p:nvSpPr>
          <p:cNvPr id="5" name="Footer Placeholder 4">
            <a:extLst>
              <a:ext uri="{FF2B5EF4-FFF2-40B4-BE49-F238E27FC236}">
                <a16:creationId xmlns:a16="http://schemas.microsoft.com/office/drawing/2014/main" id="{E948E614-B03A-1E4A-A3ED-ED57BB87C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4 - A crash course in HTML5 and CSS3</a:t>
            </a:r>
          </a:p>
        </p:txBody>
      </p:sp>
      <p:sp>
        <p:nvSpPr>
          <p:cNvPr id="6" name="Slide Number Placeholder 5">
            <a:extLst>
              <a:ext uri="{FF2B5EF4-FFF2-40B4-BE49-F238E27FC236}">
                <a16:creationId xmlns:a16="http://schemas.microsoft.com/office/drawing/2014/main" id="{BCA511E8-DCA2-9046-A842-8C1E5BCF8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FFC75-8E13-4846-9289-7AF578217E2F}" type="slidenum">
              <a:t>‹#›</a:t>
            </a:fld>
            <a:endParaRPr lang="en-US"/>
          </a:p>
        </p:txBody>
      </p:sp>
    </p:spTree>
    <p:extLst>
      <p:ext uri="{BB962C8B-B14F-4D97-AF65-F5344CB8AC3E}">
        <p14:creationId xmlns:p14="http://schemas.microsoft.com/office/powerpoint/2010/main" val="189644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3.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package" Target="../embeddings/Microsoft_Word_Document4.docx"/></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5.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6.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7.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8.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9.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Word_Document10.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Word_Document11.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8.png"/><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Word_Document13.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Word_Document14.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Word_Document15.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package" Target="../embeddings/Microsoft_Word_Document16.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package" Target="../embeddings/Microsoft_Word_Document17.docx"/><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5.emf"/><Relationship Id="rId4" Type="http://schemas.openxmlformats.org/officeDocument/2006/relationships/package" Target="../embeddings/Microsoft_Word_Document18.docx"/></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package" Target="../embeddings/Microsoft_Word_Document19.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package" Target="../embeddings/Microsoft_Word_Document20.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8.emf"/><Relationship Id="rId7" Type="http://schemas.openxmlformats.org/officeDocument/2006/relationships/image" Target="../media/image30.emf"/><Relationship Id="rId2" Type="http://schemas.openxmlformats.org/officeDocument/2006/relationships/package" Target="../embeddings/Microsoft_Word_Document21.docx"/><Relationship Id="rId1" Type="http://schemas.openxmlformats.org/officeDocument/2006/relationships/slideLayout" Target="../slideLayouts/slideLayout2.xml"/><Relationship Id="rId6" Type="http://schemas.openxmlformats.org/officeDocument/2006/relationships/package" Target="../embeddings/Microsoft_Word_Document23.docx"/><Relationship Id="rId5" Type="http://schemas.openxmlformats.org/officeDocument/2006/relationships/image" Target="../media/image29.emf"/><Relationship Id="rId4" Type="http://schemas.openxmlformats.org/officeDocument/2006/relationships/package" Target="../embeddings/Microsoft_Word_Document22.docx"/></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package" Target="../embeddings/Microsoft_Word_Document24.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package" Target="../embeddings/Microsoft_Word_Document25.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package" Target="../embeddings/Microsoft_Word_Document26.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package" Target="../embeddings/Microsoft_Word_Document27.docx"/><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package" Target="../embeddings/Microsoft_Word_Document28.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package" Target="../embeddings/Microsoft_Word_Document29.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package" Target="../embeddings/Microsoft_Word_Document30.docx"/><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package" Target="../embeddings/Microsoft_Word_Document31.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Word_Document32.docx"/><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package" Target="../embeddings/Microsoft_Word_Document33.docx"/><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package" Target="../embeddings/Microsoft_Word_Document34.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Word_Document1.docx"/><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package" Target="../embeddings/Microsoft_Word_Document35.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package" Target="../embeddings/Microsoft_Word_Document36.docx"/><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3.png"/></Relationships>
</file>

<file path=ppt/slides/_rels/slide6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package" Target="../embeddings/Microsoft_Word_Document37.docx"/><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package" Target="../embeddings/Microsoft_Word_Document38.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2.doc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E8E7-83AF-9341-872F-4F47AE92C40A}"/>
              </a:ext>
            </a:extLst>
          </p:cNvPr>
          <p:cNvSpPr>
            <a:spLocks noGrp="1"/>
          </p:cNvSpPr>
          <p:nvPr>
            <p:ph type="ctrTitle"/>
          </p:nvPr>
        </p:nvSpPr>
        <p:spPr>
          <a:xfrm>
            <a:off x="1524000" y="1122363"/>
            <a:ext cx="9829800" cy="2387600"/>
          </a:xfrm>
        </p:spPr>
        <p:txBody>
          <a:bodyPr>
            <a:normAutofit fontScale="90000"/>
          </a:bodyPr>
          <a:lstStyle/>
          <a:p>
            <a:r>
              <a:rPr lang="en-US">
                <a:solidFill>
                  <a:srgbClr val="1524FD"/>
                </a:solidFill>
                <a:latin typeface="Times New Roman" panose="02020603050405020304" pitchFamily="18" charset="0"/>
                <a:cs typeface="Times New Roman" panose="02020603050405020304" pitchFamily="18" charset="0"/>
              </a:rPr>
              <a:t>Chapter 3</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A crash course in HTML5 and CSS3</a:t>
            </a:r>
          </a:p>
        </p:txBody>
      </p:sp>
      <p:sp>
        <p:nvSpPr>
          <p:cNvPr id="4" name="Footer Placeholder 3">
            <a:extLst>
              <a:ext uri="{FF2B5EF4-FFF2-40B4-BE49-F238E27FC236}">
                <a16:creationId xmlns:a16="http://schemas.microsoft.com/office/drawing/2014/main" id="{2AD19FE6-58B7-E642-A234-FC8E7C3D6AB7}"/>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8FE8C0AB-1E1B-F447-8F33-4BD20A3D64FE}"/>
              </a:ext>
            </a:extLst>
          </p:cNvPr>
          <p:cNvSpPr>
            <a:spLocks noGrp="1"/>
          </p:cNvSpPr>
          <p:nvPr>
            <p:ph type="sldNum" sz="quarter" idx="12"/>
          </p:nvPr>
        </p:nvSpPr>
        <p:spPr/>
        <p:txBody>
          <a:bodyPr/>
          <a:lstStyle/>
          <a:p>
            <a:fld id="{8D2FFC75-8E13-4846-9289-7AF578217E2F}" type="slidenum">
              <a:rPr/>
              <a:t>1</a:t>
            </a:fld>
            <a:endParaRPr lang="en-US"/>
          </a:p>
        </p:txBody>
      </p:sp>
      <p:sp>
        <p:nvSpPr>
          <p:cNvPr id="7" name="Subtitle 2">
            <a:extLst>
              <a:ext uri="{FF2B5EF4-FFF2-40B4-BE49-F238E27FC236}">
                <a16:creationId xmlns:a16="http://schemas.microsoft.com/office/drawing/2014/main" id="{C480027C-A6B6-1A43-BDCC-29305044D295}"/>
              </a:ext>
            </a:extLst>
          </p:cNvPr>
          <p:cNvSpPr>
            <a:spLocks noGrp="1"/>
          </p:cNvSpPr>
          <p:nvPr/>
        </p:nvSpPr>
        <p:spPr>
          <a:xfrm>
            <a:off x="1793629" y="437130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a:extLst>
              <a:ext uri="{FF2B5EF4-FFF2-40B4-BE49-F238E27FC236}">
                <a16:creationId xmlns:a16="http://schemas.microsoft.com/office/drawing/2014/main" id="{AB23AC9B-F035-B987-6F63-8B6B5566A213}"/>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lose up of a sign&#10;&#10;Description automatically generated">
            <a:extLst>
              <a:ext uri="{FF2B5EF4-FFF2-40B4-BE49-F238E27FC236}">
                <a16:creationId xmlns:a16="http://schemas.microsoft.com/office/drawing/2014/main" id="{0C038CA4-605F-B79A-6D2F-4A1DE8DC3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BEE14A8D-E834-54C1-F18B-9ED198E2952A}"/>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2ED9D07E-B329-34AF-D61A-4BD9640D5594}"/>
              </a:ext>
            </a:extLst>
          </p:cNvPr>
          <p:cNvSpPr txBox="1"/>
          <p:nvPr/>
        </p:nvSpPr>
        <p:spPr>
          <a:xfrm>
            <a:off x="3351353" y="3674231"/>
            <a:ext cx="6175094" cy="923330"/>
          </a:xfrm>
          <a:prstGeom prst="rect">
            <a:avLst/>
          </a:prstGeom>
          <a:noFill/>
        </p:spPr>
        <p:txBody>
          <a:bodyPr wrap="square">
            <a:spAutoFit/>
          </a:bodyPr>
          <a:lstStyle/>
          <a:p>
            <a:pPr algn="ctr"/>
            <a:r>
              <a:rPr lang="de-DE" dirty="0"/>
              <a:t>Th.S Mai Hà Thi</a:t>
            </a:r>
          </a:p>
          <a:p>
            <a:pPr algn="ctr"/>
            <a:endParaRPr lang="de-DE" dirty="0"/>
          </a:p>
          <a:p>
            <a:pPr algn="ctr"/>
            <a:endParaRPr lang="de-DE" dirty="0"/>
          </a:p>
        </p:txBody>
      </p:sp>
    </p:spTree>
    <p:extLst>
      <p:ext uri="{BB962C8B-B14F-4D97-AF65-F5344CB8AC3E}">
        <p14:creationId xmlns:p14="http://schemas.microsoft.com/office/powerpoint/2010/main" val="1531391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normAutofit fontScale="90000"/>
          </a:bodyPr>
          <a:lstStyle/>
          <a:p>
            <a:r>
              <a:rPr lang="en-US"/>
              <a:t>How to code the attributes for HTML elements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r>
              <a:rPr lang="en-US">
                <a:solidFill>
                  <a:srgbClr val="1524FD"/>
                </a:solidFill>
              </a:rPr>
              <a:t>How to code an opening tag with attributes</a:t>
            </a:r>
          </a:p>
          <a:p>
            <a:pPr marL="0" indent="0">
              <a:buNone/>
            </a:pPr>
            <a:r>
              <a:rPr lang="en-US" sz="1800" b="1">
                <a:latin typeface="Courier New" panose="02070309020205020404" pitchFamily="49" charset="0"/>
                <a:cs typeface="Courier New" panose="02070309020205020404" pitchFamily="49" charset="0"/>
              </a:rPr>
              <a:t>&lt;a href="contact.html" title="Click to Contact Us"&gt;</a:t>
            </a:r>
          </a:p>
          <a:p>
            <a:pPr marL="0" indent="0">
              <a:buNone/>
            </a:pPr>
            <a:endParaRPr lang="en-US"/>
          </a:p>
          <a:p>
            <a:r>
              <a:rPr lang="en-US">
                <a:solidFill>
                  <a:srgbClr val="1524FD"/>
                </a:solidFill>
              </a:rPr>
              <a:t>How to code a Boolean attribute</a:t>
            </a:r>
          </a:p>
          <a:p>
            <a:pPr marL="0" indent="0">
              <a:buNone/>
            </a:pPr>
            <a:r>
              <a:rPr lang="en-US" sz="1800" b="1">
                <a:latin typeface="Courier New" panose="02070309020205020404" pitchFamily="49" charset="0"/>
                <a:cs typeface="Courier New" panose="02070309020205020404" pitchFamily="49" charset="0"/>
              </a:rPr>
              <a:t>&lt;input type="checkbox" name="mailList" </a:t>
            </a:r>
            <a:r>
              <a:rPr lang="en-US" sz="1800" b="1">
                <a:highlight>
                  <a:srgbClr val="FFFF00"/>
                </a:highlight>
                <a:latin typeface="Courier New" panose="02070309020205020404" pitchFamily="49" charset="0"/>
                <a:cs typeface="Courier New" panose="02070309020205020404" pitchFamily="49" charset="0"/>
              </a:rPr>
              <a:t>checked</a:t>
            </a:r>
            <a:r>
              <a:rPr lang="en-US" sz="1800" b="1">
                <a:latin typeface="Courier New" panose="02070309020205020404" pitchFamily="49" charset="0"/>
                <a:cs typeface="Courier New" panose="02070309020205020404" pitchFamily="49" charset="0"/>
              </a:rPr>
              <a:t>&gt; </a:t>
            </a:r>
          </a:p>
          <a:p>
            <a:endParaRPr lang="en-US">
              <a:solidFill>
                <a:srgbClr val="1524FD"/>
              </a:solidFill>
            </a:endParaRP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10</a:t>
            </a:fld>
            <a:endParaRPr lang="en-US"/>
          </a:p>
        </p:txBody>
      </p:sp>
      <p:sp>
        <p:nvSpPr>
          <p:cNvPr id="6" name="Rectangle 5">
            <a:extLst>
              <a:ext uri="{FF2B5EF4-FFF2-40B4-BE49-F238E27FC236}">
                <a16:creationId xmlns:a16="http://schemas.microsoft.com/office/drawing/2014/main" id="{8E62D858-1491-9240-B62B-26677099BAE5}"/>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D187DC35-8AA7-EDCC-EA67-F381ECFAF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09E081A2-3B2E-F2C5-8B83-BE8F9E5E9D58}"/>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57539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How to code an HTML comment</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a:xfrm>
            <a:off x="838200" y="1181101"/>
            <a:ext cx="10515600" cy="714376"/>
          </a:xfrm>
        </p:spPr>
        <p:txBody>
          <a:bodyPr/>
          <a:lstStyle/>
          <a:p>
            <a:pPr marL="0" indent="0">
              <a:buNone/>
            </a:pPr>
            <a:r>
              <a:rPr lang="en-US" sz="1800" b="1">
                <a:latin typeface="Courier New" panose="02070309020205020404" pitchFamily="49" charset="0"/>
                <a:cs typeface="Courier New" panose="02070309020205020404" pitchFamily="49" charset="0"/>
              </a:rPr>
              <a:t>&lt;a href="contact.html" title="Click to Contact Us"&gt;</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11</a:t>
            </a:fld>
            <a:endParaRPr lang="en-US"/>
          </a:p>
        </p:txBody>
      </p:sp>
      <p:sp>
        <p:nvSpPr>
          <p:cNvPr id="6" name="Title 1">
            <a:extLst>
              <a:ext uri="{FF2B5EF4-FFF2-40B4-BE49-F238E27FC236}">
                <a16:creationId xmlns:a16="http://schemas.microsoft.com/office/drawing/2014/main" id="{4977ACF8-AC2B-1342-82BB-F563B5ED4871}"/>
              </a:ext>
            </a:extLst>
          </p:cNvPr>
          <p:cNvSpPr txBox="1">
            <a:spLocks/>
          </p:cNvSpPr>
          <p:nvPr/>
        </p:nvSpPr>
        <p:spPr>
          <a:xfrm>
            <a:off x="834486" y="2078697"/>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a:t>How to code a character entity for a space</a:t>
            </a:r>
          </a:p>
        </p:txBody>
      </p:sp>
      <p:sp>
        <p:nvSpPr>
          <p:cNvPr id="7" name="Content Placeholder 2">
            <a:extLst>
              <a:ext uri="{FF2B5EF4-FFF2-40B4-BE49-F238E27FC236}">
                <a16:creationId xmlns:a16="http://schemas.microsoft.com/office/drawing/2014/main" id="{DAD77BCF-C5C8-7543-85F7-743015FC648C}"/>
              </a:ext>
            </a:extLst>
          </p:cNvPr>
          <p:cNvSpPr txBox="1">
            <a:spLocks/>
          </p:cNvSpPr>
          <p:nvPr/>
        </p:nvSpPr>
        <p:spPr>
          <a:xfrm>
            <a:off x="834486" y="2894673"/>
            <a:ext cx="10515600" cy="714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latin typeface="Courier New" panose="02070309020205020404" pitchFamily="49" charset="0"/>
                <a:cs typeface="Courier New" panose="02070309020205020404" pitchFamily="49" charset="0"/>
              </a:rPr>
              <a:t>&lt;td&gt;&amp;nbsp;&lt;/td&gt;</a:t>
            </a:r>
          </a:p>
          <a:p>
            <a:endParaRPr lang="en-US"/>
          </a:p>
        </p:txBody>
      </p:sp>
      <p:sp>
        <p:nvSpPr>
          <p:cNvPr id="8" name="Rectangle 7">
            <a:extLst>
              <a:ext uri="{FF2B5EF4-FFF2-40B4-BE49-F238E27FC236}">
                <a16:creationId xmlns:a16="http://schemas.microsoft.com/office/drawing/2014/main" id="{61126396-A78D-76E1-18A4-86812726B435}"/>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478F5835-56FF-0045-DB56-B1F1D8B60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C6034C3B-FB88-702D-7AF2-B89AEB73CC9B}"/>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81403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a:xfrm>
            <a:off x="734028" y="136525"/>
            <a:ext cx="10515600" cy="714375"/>
          </a:xfrm>
        </p:spPr>
        <p:txBody>
          <a:bodyPr/>
          <a:lstStyle/>
          <a:p>
            <a:r>
              <a:rPr lang="en-US" dirty="0"/>
              <a:t>An introduction to HTML</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a:xfrm>
            <a:off x="838200" y="923563"/>
            <a:ext cx="10515600" cy="4995863"/>
          </a:xfrm>
        </p:spPr>
        <p:txBody>
          <a:bodyPr/>
          <a:lstStyle/>
          <a:p>
            <a:r>
              <a:rPr lang="en-US" dirty="0"/>
              <a:t>An </a:t>
            </a:r>
            <a:r>
              <a:rPr lang="en-US" i="1" dirty="0"/>
              <a:t>HTML document</a:t>
            </a:r>
            <a:r>
              <a:rPr lang="en-US" dirty="0"/>
              <a:t> contains </a:t>
            </a:r>
            <a:r>
              <a:rPr lang="en-US" i="1" dirty="0"/>
              <a:t>HTML elements</a:t>
            </a:r>
            <a:r>
              <a:rPr lang="en-US" dirty="0"/>
              <a:t> that specify the content of a webpage.</a:t>
            </a:r>
          </a:p>
          <a:p>
            <a:r>
              <a:rPr lang="en-US" dirty="0"/>
              <a:t>By default, </a:t>
            </a:r>
            <a:r>
              <a:rPr lang="en-US" i="1" dirty="0"/>
              <a:t>block elements</a:t>
            </a:r>
            <a:r>
              <a:rPr lang="en-US" dirty="0"/>
              <a:t> are displayed on new lines, but </a:t>
            </a:r>
            <a:r>
              <a:rPr lang="en-US" i="1" dirty="0"/>
              <a:t>inline elements</a:t>
            </a:r>
            <a:r>
              <a:rPr lang="en-US" dirty="0"/>
              <a:t> flow to the right of the elements that precede it.</a:t>
            </a:r>
          </a:p>
          <a:p>
            <a:r>
              <a:rPr lang="en-US" dirty="0"/>
              <a:t>An </a:t>
            </a:r>
            <a:r>
              <a:rPr lang="en-US" i="1" dirty="0"/>
              <a:t>attribute</a:t>
            </a:r>
            <a:r>
              <a:rPr lang="en-US" dirty="0"/>
              <a:t> consists of an attribute name, an equal's sign, and a value in quotation marks. But to show that a Boolean attribute is on, code just the name of the attribute.</a:t>
            </a:r>
          </a:p>
          <a:p>
            <a:r>
              <a:rPr lang="en-US" i="1" dirty="0"/>
              <a:t>Comments</a:t>
            </a:r>
            <a:r>
              <a:rPr lang="en-US" dirty="0"/>
              <a:t> can be used to describe or comment out portions of HTML code.</a:t>
            </a:r>
          </a:p>
          <a:p>
            <a:r>
              <a:rPr lang="en-US" i="1" dirty="0"/>
              <a:t>Character entities </a:t>
            </a:r>
            <a:r>
              <a:rPr lang="en-US" dirty="0"/>
              <a:t>provide for special characters, like a non-breaking space (&amp;</a:t>
            </a:r>
            <a:r>
              <a:rPr lang="en-US" dirty="0" err="1"/>
              <a:t>nbsp</a:t>
            </a:r>
            <a:r>
              <a:rPr lang="en-US" dirty="0"/>
              <a:t>;)</a:t>
            </a:r>
          </a:p>
          <a:p>
            <a:endParaRPr lang="en-US" dirty="0"/>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12</a:t>
            </a:fld>
            <a:endParaRPr lang="en-US"/>
          </a:p>
        </p:txBody>
      </p:sp>
      <p:sp>
        <p:nvSpPr>
          <p:cNvPr id="6" name="Rectangle 5">
            <a:extLst>
              <a:ext uri="{FF2B5EF4-FFF2-40B4-BE49-F238E27FC236}">
                <a16:creationId xmlns:a16="http://schemas.microsoft.com/office/drawing/2014/main" id="{F91ECCAE-A7B2-4F66-74CE-14577D5CFDAD}"/>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9B1ED15A-639E-25FB-BAD2-905049220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D1E18BC4-C888-73AF-6B8D-DB9950E2C531}"/>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02430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primary HTML5 semantic elements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13</a:t>
            </a:fld>
            <a:endParaRPr lang="en-US"/>
          </a:p>
        </p:txBody>
      </p:sp>
      <p:graphicFrame>
        <p:nvGraphicFramePr>
          <p:cNvPr id="6" name="Content Placeholder 5">
            <a:extLst>
              <a:ext uri="{FF2B5EF4-FFF2-40B4-BE49-F238E27FC236}">
                <a16:creationId xmlns:a16="http://schemas.microsoft.com/office/drawing/2014/main" id="{A02AD8D6-E1E4-2844-B7E7-DD3AE4DD6590}"/>
              </a:ext>
            </a:extLst>
          </p:cNvPr>
          <p:cNvGraphicFramePr>
            <a:graphicFrameLocks noGrp="1" noChangeAspect="1"/>
          </p:cNvGraphicFramePr>
          <p:nvPr>
            <p:ph idx="1"/>
            <p:extLst>
              <p:ext uri="{D42A27DB-BD31-4B8C-83A1-F6EECF244321}">
                <p14:modId xmlns:p14="http://schemas.microsoft.com/office/powerpoint/2010/main" val="304104191"/>
              </p:ext>
            </p:extLst>
          </p:nvPr>
        </p:nvGraphicFramePr>
        <p:xfrm>
          <a:off x="2407443" y="1204659"/>
          <a:ext cx="7377113" cy="4340225"/>
        </p:xfrm>
        <a:graphic>
          <a:graphicData uri="http://schemas.openxmlformats.org/presentationml/2006/ole">
            <mc:AlternateContent xmlns:mc="http://schemas.openxmlformats.org/markup-compatibility/2006">
              <mc:Choice xmlns:v="urn:schemas-microsoft-com:vml" Requires="v">
                <p:oleObj name="Document" r:id="rId2" imgW="7377498" imgH="4340955" progId="Word.Document.12">
                  <p:embed/>
                </p:oleObj>
              </mc:Choice>
              <mc:Fallback>
                <p:oleObj name="Document" r:id="rId2" imgW="7377498" imgH="4340955" progId="Word.Document.12">
                  <p:embed/>
                  <p:pic>
                    <p:nvPicPr>
                      <p:cNvPr id="7" name="Object 6"/>
                      <p:cNvPicPr/>
                      <p:nvPr/>
                    </p:nvPicPr>
                    <p:blipFill>
                      <a:blip r:embed="rId3"/>
                      <a:stretch>
                        <a:fillRect/>
                      </a:stretch>
                    </p:blipFill>
                    <p:spPr>
                      <a:xfrm>
                        <a:off x="2407443" y="1204659"/>
                        <a:ext cx="7377113" cy="434022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FE5FE50C-470A-97F8-7918-CD9D9D3E7FC0}"/>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23108FF9-E1D1-DF2A-1E84-2D85D060A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5DF830FE-49DF-CA81-6919-CDAB87EAB0BF}"/>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83394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normAutofit fontScale="90000"/>
          </a:bodyPr>
          <a:lstStyle/>
          <a:p>
            <a:r>
              <a:rPr lang="en-US"/>
              <a:t>A page with header, section, and footer elements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14</a:t>
            </a:fld>
            <a:endParaRPr lang="en-US"/>
          </a:p>
        </p:txBody>
      </p:sp>
      <p:pic>
        <p:nvPicPr>
          <p:cNvPr id="6" name="Picture 5" descr="1-08.png">
            <a:extLst>
              <a:ext uri="{FF2B5EF4-FFF2-40B4-BE49-F238E27FC236}">
                <a16:creationId xmlns:a16="http://schemas.microsoft.com/office/drawing/2014/main" id="{A317C021-23BC-E44C-B07F-49FF44D52788}"/>
              </a:ext>
            </a:extLst>
          </p:cNvPr>
          <p:cNvPicPr/>
          <p:nvPr/>
        </p:nvPicPr>
        <p:blipFill>
          <a:blip r:embed="rId3"/>
          <a:stretch>
            <a:fillRect/>
          </a:stretch>
        </p:blipFill>
        <p:spPr>
          <a:xfrm>
            <a:off x="6041390" y="3828053"/>
            <a:ext cx="5138420" cy="1819275"/>
          </a:xfrm>
          <a:prstGeom prst="rect">
            <a:avLst/>
          </a:prstGeom>
        </p:spPr>
      </p:pic>
      <p:sp>
        <p:nvSpPr>
          <p:cNvPr id="7" name="Right Arrow 6">
            <a:extLst>
              <a:ext uri="{FF2B5EF4-FFF2-40B4-BE49-F238E27FC236}">
                <a16:creationId xmlns:a16="http://schemas.microsoft.com/office/drawing/2014/main" id="{1C0D6F8F-DE1A-7B49-A1F8-D9DEBBFAACC6}"/>
              </a:ext>
            </a:extLst>
          </p:cNvPr>
          <p:cNvSpPr/>
          <p:nvPr/>
        </p:nvSpPr>
        <p:spPr>
          <a:xfrm>
            <a:off x="4204347" y="4497661"/>
            <a:ext cx="1226634" cy="46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9">
            <a:extLst>
              <a:ext uri="{FF2B5EF4-FFF2-40B4-BE49-F238E27FC236}">
                <a16:creationId xmlns:a16="http://schemas.microsoft.com/office/drawing/2014/main" id="{F6E25EA6-9CF8-0E4C-A848-CD3D0E4A7146}"/>
              </a:ext>
            </a:extLst>
          </p:cNvPr>
          <p:cNvGraphicFramePr>
            <a:graphicFrameLocks noGrp="1" noChangeAspect="1"/>
          </p:cNvGraphicFramePr>
          <p:nvPr>
            <p:ph idx="1"/>
            <p:extLst>
              <p:ext uri="{D42A27DB-BD31-4B8C-83A1-F6EECF244321}">
                <p14:modId xmlns:p14="http://schemas.microsoft.com/office/powerpoint/2010/main" val="2449605440"/>
              </p:ext>
            </p:extLst>
          </p:nvPr>
        </p:nvGraphicFramePr>
        <p:xfrm>
          <a:off x="2438400" y="1349375"/>
          <a:ext cx="7315200" cy="3028950"/>
        </p:xfrm>
        <a:graphic>
          <a:graphicData uri="http://schemas.openxmlformats.org/presentationml/2006/ole">
            <mc:AlternateContent xmlns:mc="http://schemas.openxmlformats.org/markup-compatibility/2006">
              <mc:Choice xmlns:v="urn:schemas-microsoft-com:vml" Requires="v">
                <p:oleObj name="Document" r:id="rId4" imgW="7325688" imgH="3033755" progId="Word.Document.12">
                  <p:embed/>
                </p:oleObj>
              </mc:Choice>
              <mc:Fallback>
                <p:oleObj name="Document" r:id="rId4" imgW="7325688" imgH="3033755" progId="Word.Document.12">
                  <p:embed/>
                  <p:pic>
                    <p:nvPicPr>
                      <p:cNvPr id="7" name="Object 6"/>
                      <p:cNvPicPr/>
                      <p:nvPr/>
                    </p:nvPicPr>
                    <p:blipFill>
                      <a:blip r:embed="rId5"/>
                      <a:stretch>
                        <a:fillRect/>
                      </a:stretch>
                    </p:blipFill>
                    <p:spPr>
                      <a:xfrm>
                        <a:off x="2438400" y="1349375"/>
                        <a:ext cx="7315200" cy="30289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9A246A5-8F75-5296-1D1D-115FC5460DFA}"/>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sign&#10;&#10;Description automatically generated">
            <a:extLst>
              <a:ext uri="{FF2B5EF4-FFF2-40B4-BE49-F238E27FC236}">
                <a16:creationId xmlns:a16="http://schemas.microsoft.com/office/drawing/2014/main" id="{E853ABE6-7573-4CE7-B0DB-E3DC6E713C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9" name="TextBox 8">
            <a:extLst>
              <a:ext uri="{FF2B5EF4-FFF2-40B4-BE49-F238E27FC236}">
                <a16:creationId xmlns:a16="http://schemas.microsoft.com/office/drawing/2014/main" id="{85E32EBF-6F2B-06FA-F19B-81B5C05B495E}"/>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92300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How to use the HTML5 semantic elements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a:t>HTML5 provides new </a:t>
            </a:r>
            <a:r>
              <a:rPr lang="en-US" i="1"/>
              <a:t>semantic elements</a:t>
            </a:r>
            <a:r>
              <a:rPr lang="en-US"/>
              <a:t> that you should use to structure the contents of a web page. Using these elements can be referred to as </a:t>
            </a:r>
            <a:r>
              <a:rPr lang="en-US" i="1"/>
              <a:t>HTML5 semantics</a:t>
            </a:r>
            <a:r>
              <a:rPr lang="en-US"/>
              <a:t>. </a:t>
            </a:r>
          </a:p>
          <a:p>
            <a:pPr lvl="0"/>
            <a:r>
              <a:rPr lang="en-US"/>
              <a:t>Two benefits that you get from using the semantic elements are (1) simplified HTML and CSS, and (2) improved </a:t>
            </a:r>
            <a:r>
              <a:rPr lang="en-US" i="1"/>
              <a:t>search engine optimization</a:t>
            </a:r>
            <a:r>
              <a:rPr lang="en-US"/>
              <a:t> (</a:t>
            </a:r>
            <a:r>
              <a:rPr lang="en-US" i="1"/>
              <a:t>SEO</a:t>
            </a:r>
            <a:r>
              <a:rPr lang="en-US"/>
              <a:t>).</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15</a:t>
            </a:fld>
            <a:endParaRPr lang="en-US"/>
          </a:p>
        </p:txBody>
      </p:sp>
      <p:sp>
        <p:nvSpPr>
          <p:cNvPr id="6" name="Rectangle 5">
            <a:extLst>
              <a:ext uri="{FF2B5EF4-FFF2-40B4-BE49-F238E27FC236}">
                <a16:creationId xmlns:a16="http://schemas.microsoft.com/office/drawing/2014/main" id="{3DEFDD1E-109E-692D-EF26-ED8F402CF497}"/>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01D786C2-D568-8942-2F30-8BE1B875A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59BF1C9B-DF10-D139-39FA-6F7E73D0CBB6}"/>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159055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div and span elements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16</a:t>
            </a:fld>
            <a:endParaRPr lang="en-US"/>
          </a:p>
        </p:txBody>
      </p:sp>
      <p:graphicFrame>
        <p:nvGraphicFramePr>
          <p:cNvPr id="6" name="Content Placeholder 5">
            <a:extLst>
              <a:ext uri="{FF2B5EF4-FFF2-40B4-BE49-F238E27FC236}">
                <a16:creationId xmlns:a16="http://schemas.microsoft.com/office/drawing/2014/main" id="{6653F1A7-0377-5A43-A443-41F759D107F4}"/>
              </a:ext>
            </a:extLst>
          </p:cNvPr>
          <p:cNvGraphicFramePr>
            <a:graphicFrameLocks noGrp="1" noChangeAspect="1"/>
          </p:cNvGraphicFramePr>
          <p:nvPr>
            <p:ph idx="1"/>
            <p:extLst>
              <p:ext uri="{D42A27DB-BD31-4B8C-83A1-F6EECF244321}">
                <p14:modId xmlns:p14="http://schemas.microsoft.com/office/powerpoint/2010/main" val="729092636"/>
              </p:ext>
            </p:extLst>
          </p:nvPr>
        </p:nvGraphicFramePr>
        <p:xfrm>
          <a:off x="2605088" y="1270000"/>
          <a:ext cx="7377112" cy="1874838"/>
        </p:xfrm>
        <a:graphic>
          <a:graphicData uri="http://schemas.openxmlformats.org/presentationml/2006/ole">
            <mc:AlternateContent xmlns:mc="http://schemas.openxmlformats.org/markup-compatibility/2006">
              <mc:Choice xmlns:v="urn:schemas-microsoft-com:vml" Requires="v">
                <p:oleObj name="Document" r:id="rId2" imgW="7402117" imgH="1880489" progId="Word.Document.12">
                  <p:embed/>
                </p:oleObj>
              </mc:Choice>
              <mc:Fallback>
                <p:oleObj name="Document" r:id="rId2" imgW="7402117" imgH="1880489" progId="Word.Document.12">
                  <p:embed/>
                  <p:pic>
                    <p:nvPicPr>
                      <p:cNvPr id="7" name="Object 6"/>
                      <p:cNvPicPr/>
                      <p:nvPr/>
                    </p:nvPicPr>
                    <p:blipFill>
                      <a:blip r:embed="rId3"/>
                      <a:stretch>
                        <a:fillRect/>
                      </a:stretch>
                    </p:blipFill>
                    <p:spPr>
                      <a:xfrm>
                        <a:off x="2605088" y="1270000"/>
                        <a:ext cx="7377112" cy="187483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A455538-90F1-0DE4-83E4-90FA4C24EE3F}"/>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D3F24949-9A96-EFB7-5434-D3E5BC3AB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88D67984-B8AC-A942-B3E7-8F730CDCB3CF}"/>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983314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normAutofit fontScale="90000"/>
          </a:bodyPr>
          <a:lstStyle/>
          <a:p>
            <a:r>
              <a:rPr lang="en-US"/>
              <a:t>The way div elements were used before HTML5</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17</a:t>
            </a:fld>
            <a:endParaRPr lang="en-US"/>
          </a:p>
        </p:txBody>
      </p:sp>
      <p:graphicFrame>
        <p:nvGraphicFramePr>
          <p:cNvPr id="8" name="Content Placeholder 7">
            <a:extLst>
              <a:ext uri="{FF2B5EF4-FFF2-40B4-BE49-F238E27FC236}">
                <a16:creationId xmlns:a16="http://schemas.microsoft.com/office/drawing/2014/main" id="{9003A305-2E1B-2E46-AC3E-70F0C20FB9B1}"/>
              </a:ext>
            </a:extLst>
          </p:cNvPr>
          <p:cNvGraphicFramePr>
            <a:graphicFrameLocks noGrp="1" noChangeAspect="1"/>
          </p:cNvGraphicFramePr>
          <p:nvPr>
            <p:ph idx="1"/>
            <p:extLst>
              <p:ext uri="{D42A27DB-BD31-4B8C-83A1-F6EECF244321}">
                <p14:modId xmlns:p14="http://schemas.microsoft.com/office/powerpoint/2010/main" val="4221356372"/>
              </p:ext>
            </p:extLst>
          </p:nvPr>
        </p:nvGraphicFramePr>
        <p:xfrm>
          <a:off x="1085094" y="1146406"/>
          <a:ext cx="10411442" cy="2961114"/>
        </p:xfrm>
        <a:graphic>
          <a:graphicData uri="http://schemas.openxmlformats.org/presentationml/2006/ole">
            <mc:AlternateContent xmlns:mc="http://schemas.openxmlformats.org/markup-compatibility/2006">
              <mc:Choice xmlns:v="urn:schemas-microsoft-com:vml" Requires="v">
                <p:oleObj name="Document" r:id="rId2" imgW="7301323" imgH="2076860" progId="Word.Document.12">
                  <p:embed/>
                </p:oleObj>
              </mc:Choice>
              <mc:Fallback>
                <p:oleObj name="Document" r:id="rId2" imgW="7301323" imgH="2076860" progId="Word.Document.12">
                  <p:embed/>
                  <p:pic>
                    <p:nvPicPr>
                      <p:cNvPr id="7" name="Object 6"/>
                      <p:cNvPicPr/>
                      <p:nvPr/>
                    </p:nvPicPr>
                    <p:blipFill>
                      <a:blip r:embed="rId3"/>
                      <a:stretch>
                        <a:fillRect/>
                      </a:stretch>
                    </p:blipFill>
                    <p:spPr>
                      <a:xfrm>
                        <a:off x="1085094" y="1146406"/>
                        <a:ext cx="10411442" cy="2961114"/>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E1AA4326-A7FD-6DB5-594D-137499350432}"/>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lose up of a sign&#10;&#10;Description automatically generated">
            <a:extLst>
              <a:ext uri="{FF2B5EF4-FFF2-40B4-BE49-F238E27FC236}">
                <a16:creationId xmlns:a16="http://schemas.microsoft.com/office/drawing/2014/main" id="{3C0EF16D-E629-896F-B073-43EB301B5E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7" name="TextBox 6">
            <a:extLst>
              <a:ext uri="{FF2B5EF4-FFF2-40B4-BE49-F238E27FC236}">
                <a16:creationId xmlns:a16="http://schemas.microsoft.com/office/drawing/2014/main" id="{0BFFE532-E451-C06F-49B7-DF4E4DE92F27}"/>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25014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Span elements in HTML for JavaScript</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18</a:t>
            </a:fld>
            <a:endParaRPr lang="en-US"/>
          </a:p>
        </p:txBody>
      </p:sp>
      <p:graphicFrame>
        <p:nvGraphicFramePr>
          <p:cNvPr id="6" name="Content Placeholder 5">
            <a:extLst>
              <a:ext uri="{FF2B5EF4-FFF2-40B4-BE49-F238E27FC236}">
                <a16:creationId xmlns:a16="http://schemas.microsoft.com/office/drawing/2014/main" id="{FD9A9144-30AC-AD42-A241-501A27F91056}"/>
              </a:ext>
            </a:extLst>
          </p:cNvPr>
          <p:cNvGraphicFramePr>
            <a:graphicFrameLocks noGrp="1" noChangeAspect="1"/>
          </p:cNvGraphicFramePr>
          <p:nvPr>
            <p:ph idx="1"/>
            <p:extLst>
              <p:ext uri="{D42A27DB-BD31-4B8C-83A1-F6EECF244321}">
                <p14:modId xmlns:p14="http://schemas.microsoft.com/office/powerpoint/2010/main" val="2705981063"/>
              </p:ext>
            </p:extLst>
          </p:nvPr>
        </p:nvGraphicFramePr>
        <p:xfrm>
          <a:off x="964001" y="1332089"/>
          <a:ext cx="10320153" cy="2080188"/>
        </p:xfrm>
        <a:graphic>
          <a:graphicData uri="http://schemas.openxmlformats.org/presentationml/2006/ole">
            <mc:AlternateContent xmlns:mc="http://schemas.openxmlformats.org/markup-compatibility/2006">
              <mc:Choice xmlns:v="urn:schemas-microsoft-com:vml" Requires="v">
                <p:oleObj name="Document" r:id="rId2" imgW="7301323" imgH="1471950" progId="Word.Document.12">
                  <p:embed/>
                </p:oleObj>
              </mc:Choice>
              <mc:Fallback>
                <p:oleObj name="Document" r:id="rId2" imgW="7301323" imgH="1471950" progId="Word.Document.12">
                  <p:embed/>
                  <p:pic>
                    <p:nvPicPr>
                      <p:cNvPr id="7" name="Object 6"/>
                      <p:cNvPicPr/>
                      <p:nvPr/>
                    </p:nvPicPr>
                    <p:blipFill>
                      <a:blip r:embed="rId3"/>
                      <a:stretch>
                        <a:fillRect/>
                      </a:stretch>
                    </p:blipFill>
                    <p:spPr>
                      <a:xfrm>
                        <a:off x="964001" y="1332089"/>
                        <a:ext cx="10320153" cy="20801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F598AAE-37B3-4DC8-0519-68C17ABD1B62}"/>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B6A2B272-4E18-1E95-B1DE-C18D38BAF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CBBDE22B-9A52-EF5D-4147-A37D0E4F1E90}"/>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75787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div and span elements with HTML5</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dirty="0"/>
              <a:t>Before HTML5, div elements were used to organize the content within the body of a document. Then, the ids for these div elements were used to apply CSS formatting to the elements.</a:t>
            </a:r>
          </a:p>
          <a:p>
            <a:pPr lvl="0"/>
            <a:r>
              <a:rPr lang="en-US" dirty="0"/>
              <a:t>Today, HTML5 semantic elements should replace most div elements. That makes the structure of a page more apparent.</a:t>
            </a:r>
          </a:p>
          <a:p>
            <a:pPr lvl="0"/>
            <a:r>
              <a:rPr lang="en-US" dirty="0"/>
              <a:t>Before HTML5, span elements were used to identify portions of text that you could apply formatting to.</a:t>
            </a:r>
          </a:p>
          <a:p>
            <a:pPr lvl="0"/>
            <a:r>
              <a:rPr lang="en-US" dirty="0"/>
              <a:t>Today, a better practice is to use elements that identify the contents.</a:t>
            </a:r>
          </a:p>
          <a:p>
            <a:endParaRPr lang="en-US" dirty="0"/>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19</a:t>
            </a:fld>
            <a:endParaRPr lang="en-US"/>
          </a:p>
        </p:txBody>
      </p:sp>
      <p:sp>
        <p:nvSpPr>
          <p:cNvPr id="6" name="Rectangle 5">
            <a:extLst>
              <a:ext uri="{FF2B5EF4-FFF2-40B4-BE49-F238E27FC236}">
                <a16:creationId xmlns:a16="http://schemas.microsoft.com/office/drawing/2014/main" id="{D5876428-DC5B-DF64-486D-75CE24A52201}"/>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EB586B48-0EFA-69C6-C491-8A39C66CA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BF807DFC-F574-0F57-2F21-8D9DC163C536}"/>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3660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42A-F873-9F46-8D4F-0DA75D967B22}"/>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356CC952-0AB2-6044-A84D-589804CF7296}"/>
              </a:ext>
            </a:extLst>
          </p:cNvPr>
          <p:cNvSpPr>
            <a:spLocks noGrp="1"/>
          </p:cNvSpPr>
          <p:nvPr>
            <p:ph idx="1"/>
          </p:nvPr>
        </p:nvSpPr>
        <p:spPr/>
        <p:txBody>
          <a:bodyPr>
            <a:normAutofit/>
          </a:bodyPr>
          <a:lstStyle/>
          <a:p>
            <a:pPr marL="0" indent="0">
              <a:buNone/>
            </a:pPr>
            <a:r>
              <a:rPr lang="en-US" b="1"/>
              <a:t>Applied</a:t>
            </a:r>
          </a:p>
          <a:p>
            <a:pPr marL="514350" indent="-514350">
              <a:buFont typeface="+mj-lt"/>
              <a:buAutoNum type="arabicPeriod"/>
            </a:pPr>
            <a:r>
              <a:rPr lang="en-US"/>
              <a:t>Code the HTML that defines the content and structure of a web page using any of the elements and attributes presented in this chapter.</a:t>
            </a:r>
          </a:p>
          <a:p>
            <a:pPr marL="514350" indent="-514350">
              <a:buFont typeface="+mj-lt"/>
              <a:buAutoNum type="arabicPeriod"/>
            </a:pPr>
            <a:r>
              <a:rPr lang="en-US"/>
              <a:t>Code the CSS that provides the formatting of the web pages using any of the techniques presented in this chapter.</a:t>
            </a:r>
          </a:p>
          <a:p>
            <a:pPr marL="514350" indent="-514350">
              <a:buFont typeface="+mj-lt"/>
              <a:buAutoNum type="arabicPeriod"/>
            </a:pPr>
            <a:r>
              <a:rPr lang="en-US"/>
              <a:t>Code HTML forms that use text boxes, check boxes, radio buttons, combo boxes, list boxes, and buttons to send data to a servlet.</a:t>
            </a:r>
          </a:p>
          <a:p>
            <a:pPr marL="514350" indent="-514350">
              <a:buFont typeface="+mj-lt"/>
              <a:buAutoNum type="arabicPeriod"/>
            </a:pPr>
            <a:endParaRPr lang="en-US"/>
          </a:p>
        </p:txBody>
      </p:sp>
      <p:sp>
        <p:nvSpPr>
          <p:cNvPr id="4" name="Footer Placeholder 3">
            <a:extLst>
              <a:ext uri="{FF2B5EF4-FFF2-40B4-BE49-F238E27FC236}">
                <a16:creationId xmlns:a16="http://schemas.microsoft.com/office/drawing/2014/main" id="{8B1C6CD4-9CC6-FC4B-87F8-13C648649F57}"/>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31C99608-9AD6-F94E-B15B-EA4030CF917F}"/>
              </a:ext>
            </a:extLst>
          </p:cNvPr>
          <p:cNvSpPr>
            <a:spLocks noGrp="1"/>
          </p:cNvSpPr>
          <p:nvPr>
            <p:ph type="sldNum" sz="quarter" idx="12"/>
          </p:nvPr>
        </p:nvSpPr>
        <p:spPr/>
        <p:txBody>
          <a:bodyPr/>
          <a:lstStyle/>
          <a:p>
            <a:fld id="{8D2FFC75-8E13-4846-9289-7AF578217E2F}" type="slidenum">
              <a:rPr lang="en-US"/>
              <a:t>2</a:t>
            </a:fld>
            <a:endParaRPr lang="en-US"/>
          </a:p>
        </p:txBody>
      </p:sp>
      <p:sp>
        <p:nvSpPr>
          <p:cNvPr id="6" name="Rectangle 5">
            <a:extLst>
              <a:ext uri="{FF2B5EF4-FFF2-40B4-BE49-F238E27FC236}">
                <a16:creationId xmlns:a16="http://schemas.microsoft.com/office/drawing/2014/main" id="{EEA75B45-55DF-3681-5DA1-030ED448EC69}"/>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30C79CFD-23C4-9427-8BF9-14C797DC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7079751B-522F-D88E-6FBD-F5371FAF8D6A}"/>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832527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normAutofit fontScale="90000"/>
          </a:bodyPr>
          <a:lstStyle/>
          <a:p>
            <a:r>
              <a:rPr lang="en-US"/>
              <a:t>The current browser and their HTML5 ratings (perfect score is 500)</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20</a:t>
            </a:fld>
            <a:endParaRPr lang="en-US"/>
          </a:p>
        </p:txBody>
      </p:sp>
      <p:graphicFrame>
        <p:nvGraphicFramePr>
          <p:cNvPr id="6" name="Content Placeholder 5">
            <a:extLst>
              <a:ext uri="{FF2B5EF4-FFF2-40B4-BE49-F238E27FC236}">
                <a16:creationId xmlns:a16="http://schemas.microsoft.com/office/drawing/2014/main" id="{9CB72F0F-A7A3-A442-8A82-20DE1840FAD6}"/>
              </a:ext>
            </a:extLst>
          </p:cNvPr>
          <p:cNvGraphicFramePr>
            <a:graphicFrameLocks noGrp="1" noChangeAspect="1"/>
          </p:cNvGraphicFramePr>
          <p:nvPr>
            <p:ph idx="1"/>
            <p:extLst>
              <p:ext uri="{D42A27DB-BD31-4B8C-83A1-F6EECF244321}">
                <p14:modId xmlns:p14="http://schemas.microsoft.com/office/powerpoint/2010/main" val="3675473241"/>
              </p:ext>
            </p:extLst>
          </p:nvPr>
        </p:nvGraphicFramePr>
        <p:xfrm>
          <a:off x="1069298" y="1604305"/>
          <a:ext cx="8383759" cy="3525256"/>
        </p:xfrm>
        <a:graphic>
          <a:graphicData uri="http://schemas.openxmlformats.org/presentationml/2006/ole">
            <mc:AlternateContent xmlns:mc="http://schemas.openxmlformats.org/markup-compatibility/2006">
              <mc:Choice xmlns:v="urn:schemas-microsoft-com:vml" Requires="v">
                <p:oleObj name="Document" r:id="rId2" imgW="7377498" imgH="3102688" progId="Word.Document.12">
                  <p:embed/>
                </p:oleObj>
              </mc:Choice>
              <mc:Fallback>
                <p:oleObj name="Document" r:id="rId2" imgW="7377498" imgH="3102688" progId="Word.Document.12">
                  <p:embed/>
                  <p:pic>
                    <p:nvPicPr>
                      <p:cNvPr id="7" name="Object 6"/>
                      <p:cNvPicPr/>
                      <p:nvPr/>
                    </p:nvPicPr>
                    <p:blipFill>
                      <a:blip r:embed="rId3"/>
                      <a:stretch>
                        <a:fillRect/>
                      </a:stretch>
                    </p:blipFill>
                    <p:spPr>
                      <a:xfrm>
                        <a:off x="1069298" y="1604305"/>
                        <a:ext cx="8383759" cy="3525256"/>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2CE1DA04-1DCB-CEF1-E75F-B38C71CECF99}"/>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7F4A272D-067F-29B5-DB7E-F18995F66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43F98A0D-5703-70E5-A4B3-FB8FC4473219}"/>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7086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Guidelines for cross-browser compatibility</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a:t>Test web pages on all major browsers, including all older versions of browsers that are still commonly used.</a:t>
            </a:r>
          </a:p>
          <a:p>
            <a:pPr lvl="0"/>
            <a:r>
              <a:rPr lang="en-US"/>
              <a:t>Use HTML5 features supported by all modern browsers, especially HTML5 semantic elements. Use two workarounds that follow so these applications run on older browsers too.</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21</a:t>
            </a:fld>
            <a:endParaRPr lang="en-US"/>
          </a:p>
        </p:txBody>
      </p:sp>
      <p:sp>
        <p:nvSpPr>
          <p:cNvPr id="6" name="Rectangle 5">
            <a:extLst>
              <a:ext uri="{FF2B5EF4-FFF2-40B4-BE49-F238E27FC236}">
                <a16:creationId xmlns:a16="http://schemas.microsoft.com/office/drawing/2014/main" id="{0182D41B-D819-59F3-A76C-430E3E9982FF}"/>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610AAAB1-54CC-345A-0475-8E8EAD0E4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D92746AD-30EF-AA81-EBE9-93EFB90B31CD}"/>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79590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normAutofit fontScale="90000"/>
          </a:bodyPr>
          <a:lstStyle/>
          <a:p>
            <a:r>
              <a:rPr lang="en-US"/>
              <a:t>Two workarounds for HTML5 sematic elements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22</a:t>
            </a:fld>
            <a:endParaRPr lang="en-US"/>
          </a:p>
        </p:txBody>
      </p:sp>
      <p:graphicFrame>
        <p:nvGraphicFramePr>
          <p:cNvPr id="6" name="Content Placeholder 5">
            <a:extLst>
              <a:ext uri="{FF2B5EF4-FFF2-40B4-BE49-F238E27FC236}">
                <a16:creationId xmlns:a16="http://schemas.microsoft.com/office/drawing/2014/main" id="{34376913-D65C-1341-8D6C-53178065850E}"/>
              </a:ext>
            </a:extLst>
          </p:cNvPr>
          <p:cNvGraphicFramePr>
            <a:graphicFrameLocks noGrp="1" noChangeAspect="1"/>
          </p:cNvGraphicFramePr>
          <p:nvPr>
            <p:ph idx="1"/>
            <p:extLst>
              <p:ext uri="{D42A27DB-BD31-4B8C-83A1-F6EECF244321}">
                <p14:modId xmlns:p14="http://schemas.microsoft.com/office/powerpoint/2010/main" val="3965922576"/>
              </p:ext>
            </p:extLst>
          </p:nvPr>
        </p:nvGraphicFramePr>
        <p:xfrm>
          <a:off x="838200" y="1208049"/>
          <a:ext cx="9422652" cy="2220951"/>
        </p:xfrm>
        <a:graphic>
          <a:graphicData uri="http://schemas.openxmlformats.org/presentationml/2006/ole">
            <mc:AlternateContent xmlns:mc="http://schemas.openxmlformats.org/markup-compatibility/2006">
              <mc:Choice xmlns:v="urn:schemas-microsoft-com:vml" Requires="v">
                <p:oleObj name="Document" r:id="rId2" imgW="7301323" imgH="1721115" progId="Word.Document.12">
                  <p:embed/>
                </p:oleObj>
              </mc:Choice>
              <mc:Fallback>
                <p:oleObj name="Document" r:id="rId2" imgW="7301323" imgH="1721115" progId="Word.Document.12">
                  <p:embed/>
                  <p:pic>
                    <p:nvPicPr>
                      <p:cNvPr id="7" name="Object 6"/>
                      <p:cNvPicPr/>
                      <p:nvPr/>
                    </p:nvPicPr>
                    <p:blipFill>
                      <a:blip r:embed="rId3"/>
                      <a:stretch>
                        <a:fillRect/>
                      </a:stretch>
                    </p:blipFill>
                    <p:spPr>
                      <a:xfrm>
                        <a:off x="838200" y="1208049"/>
                        <a:ext cx="9422652" cy="2220951"/>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02BB1C22-79B3-1DEE-9E05-835996AB6DF0}"/>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A536CF68-5242-B8B7-F7E7-4063D2DB1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BF875CF2-A98D-4D7D-640B-005ADA170589}"/>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939603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How to ensure cross-browser compatibility</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a:xfrm>
            <a:off x="838200" y="1041818"/>
            <a:ext cx="10515600" cy="4995863"/>
          </a:xfrm>
        </p:spPr>
        <p:txBody>
          <a:bodyPr>
            <a:normAutofit lnSpcReduction="10000"/>
          </a:bodyPr>
          <a:lstStyle/>
          <a:p>
            <a:pPr lvl="0"/>
            <a:r>
              <a:rPr lang="en-US" dirty="0"/>
              <a:t>Today, there are still differences in the way that different browsers handle HTML and CSS, and especially HTML5 and CSS3. </a:t>
            </a:r>
          </a:p>
          <a:p>
            <a:pPr lvl="0"/>
            <a:r>
              <a:rPr lang="en-US" dirty="0"/>
              <a:t>As a developer, though, you want your web pages to work on as many different web browsers as possible. This is referred to as </a:t>
            </a:r>
            <a:r>
              <a:rPr lang="en-US" i="1" dirty="0"/>
              <a:t>cross-browser compatibility</a:t>
            </a:r>
            <a:r>
              <a:rPr lang="en-US" dirty="0"/>
              <a:t>.</a:t>
            </a:r>
          </a:p>
          <a:p>
            <a:pPr lvl="0"/>
            <a:r>
              <a:rPr lang="en-US" dirty="0"/>
              <a:t>To provide for cross-browser compatibility, you need to test your applications on all of the browsers that your users might use.</a:t>
            </a:r>
          </a:p>
          <a:p>
            <a:pPr lvl="0"/>
            <a:r>
              <a:rPr lang="en-US" dirty="0"/>
              <a:t>In general, Internet Explorer gives web developers the most problems because it is the least standard and hasn’t provided for automatic updates.</a:t>
            </a:r>
          </a:p>
          <a:p>
            <a:pPr lvl="0"/>
            <a:r>
              <a:rPr lang="en-US" dirty="0"/>
              <a:t>Eventually, all browsers will support HTML5 and CSS3 so the workarounds won’t be necessary.</a:t>
            </a:r>
          </a:p>
          <a:p>
            <a:endParaRPr lang="en-US" dirty="0"/>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23</a:t>
            </a:fld>
            <a:endParaRPr lang="en-US"/>
          </a:p>
        </p:txBody>
      </p:sp>
      <p:sp>
        <p:nvSpPr>
          <p:cNvPr id="6" name="Rectangle 5">
            <a:extLst>
              <a:ext uri="{FF2B5EF4-FFF2-40B4-BE49-F238E27FC236}">
                <a16:creationId xmlns:a16="http://schemas.microsoft.com/office/drawing/2014/main" id="{40594E1A-A93D-EE9E-368B-7B306F8E43F8}"/>
              </a:ext>
            </a:extLst>
          </p:cNvPr>
          <p:cNvSpPr/>
          <p:nvPr/>
        </p:nvSpPr>
        <p:spPr>
          <a:xfrm>
            <a:off x="0" y="5772819"/>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8CEB0917-7758-FCEE-BFE2-DFBC04E4B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09207D75-0C25-9A1D-243F-95BA5F836A1B}"/>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251089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Two links viewed in a browser</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24</a:t>
            </a:fld>
            <a:endParaRPr lang="en-US"/>
          </a:p>
        </p:txBody>
      </p:sp>
      <p:pic>
        <p:nvPicPr>
          <p:cNvPr id="6" name="Content Placeholder 5">
            <a:extLst>
              <a:ext uri="{FF2B5EF4-FFF2-40B4-BE49-F238E27FC236}">
                <a16:creationId xmlns:a16="http://schemas.microsoft.com/office/drawing/2014/main" id="{6C1830DC-42CE-AC42-B0E6-B03C4F2A679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25083" y="1569049"/>
            <a:ext cx="4114800" cy="1494825"/>
          </a:xfrm>
          <a:prstGeom prst="rect">
            <a:avLst/>
          </a:prstGeom>
          <a:effectLst>
            <a:outerShdw blurRad="50800" dist="88900" dir="2700000" algn="tl" rotWithShape="0">
              <a:prstClr val="black">
                <a:alpha val="45000"/>
              </a:prstClr>
            </a:outerShdw>
          </a:effectLst>
        </p:spPr>
      </p:pic>
      <p:sp>
        <p:nvSpPr>
          <p:cNvPr id="3" name="Rectangle 2">
            <a:extLst>
              <a:ext uri="{FF2B5EF4-FFF2-40B4-BE49-F238E27FC236}">
                <a16:creationId xmlns:a16="http://schemas.microsoft.com/office/drawing/2014/main" id="{E9226612-6CC0-373E-9BBF-6F91883B2D98}"/>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0B4AB773-9C88-B04E-6826-7C2A8A40B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EEB3590F-4EC1-64BB-ADC5-32543FAE4646}"/>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988430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a:xfrm>
            <a:off x="838200" y="29519"/>
            <a:ext cx="10515600" cy="714375"/>
          </a:xfrm>
        </p:spPr>
        <p:txBody>
          <a:bodyPr/>
          <a:lstStyle/>
          <a:p>
            <a:r>
              <a:rPr lang="en-US" dirty="0"/>
              <a:t>Examples of links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25</a:t>
            </a:fld>
            <a:endParaRPr lang="en-US"/>
          </a:p>
        </p:txBody>
      </p:sp>
      <p:graphicFrame>
        <p:nvGraphicFramePr>
          <p:cNvPr id="6" name="Content Placeholder 5">
            <a:extLst>
              <a:ext uri="{FF2B5EF4-FFF2-40B4-BE49-F238E27FC236}">
                <a16:creationId xmlns:a16="http://schemas.microsoft.com/office/drawing/2014/main" id="{5BC9A528-BA58-4744-8A50-5A87F44AFCFF}"/>
              </a:ext>
            </a:extLst>
          </p:cNvPr>
          <p:cNvGraphicFramePr>
            <a:graphicFrameLocks noGrp="1" noChangeAspect="1"/>
          </p:cNvGraphicFramePr>
          <p:nvPr>
            <p:ph idx="1"/>
            <p:extLst>
              <p:ext uri="{D42A27DB-BD31-4B8C-83A1-F6EECF244321}">
                <p14:modId xmlns:p14="http://schemas.microsoft.com/office/powerpoint/2010/main" val="4037272106"/>
              </p:ext>
            </p:extLst>
          </p:nvPr>
        </p:nvGraphicFramePr>
        <p:xfrm>
          <a:off x="422566" y="668208"/>
          <a:ext cx="8587265" cy="3670920"/>
        </p:xfrm>
        <a:graphic>
          <a:graphicData uri="http://schemas.openxmlformats.org/presentationml/2006/ole">
            <mc:AlternateContent xmlns:mc="http://schemas.openxmlformats.org/markup-compatibility/2006">
              <mc:Choice xmlns:v="urn:schemas-microsoft-com:vml" Requires="v">
                <p:oleObj name="Document" r:id="rId2" imgW="7301323" imgH="3121772" progId="Word.Document.12">
                  <p:embed/>
                </p:oleObj>
              </mc:Choice>
              <mc:Fallback>
                <p:oleObj name="Document" r:id="rId2" imgW="7301323" imgH="3121772" progId="Word.Document.12">
                  <p:embed/>
                  <p:pic>
                    <p:nvPicPr>
                      <p:cNvPr id="7" name="Object 6"/>
                      <p:cNvPicPr/>
                      <p:nvPr/>
                    </p:nvPicPr>
                    <p:blipFill>
                      <a:blip r:embed="rId3"/>
                      <a:stretch>
                        <a:fillRect/>
                      </a:stretch>
                    </p:blipFill>
                    <p:spPr>
                      <a:xfrm>
                        <a:off x="422566" y="668208"/>
                        <a:ext cx="8587265" cy="367092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CFEE0E0A-2028-034F-9695-F40C878187A0}"/>
              </a:ext>
            </a:extLst>
          </p:cNvPr>
          <p:cNvSpPr txBox="1"/>
          <p:nvPr/>
        </p:nvSpPr>
        <p:spPr>
          <a:xfrm>
            <a:off x="665635" y="4306196"/>
            <a:ext cx="10515599"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Note: you can pass information via an anchor by encoding the </a:t>
            </a:r>
            <a:r>
              <a:rPr lang="en-US" sz="2800" dirty="0" err="1">
                <a:latin typeface="Times New Roman" panose="02020603050405020304" pitchFamily="18" charset="0"/>
                <a:cs typeface="Times New Roman" panose="02020603050405020304" pitchFamily="18" charset="0"/>
              </a:rPr>
              <a:t>url</a:t>
            </a:r>
            <a:r>
              <a:rPr lang="en-US" sz="2800" dirty="0">
                <a:latin typeface="Times New Roman" panose="02020603050405020304" pitchFamily="18" charset="0"/>
                <a:cs typeface="Times New Roman" panose="02020603050405020304" pitchFamily="18" charset="0"/>
              </a:rPr>
              <a:t> with get notation:</a:t>
            </a:r>
          </a:p>
          <a:p>
            <a:r>
              <a:rPr lang="en-US" sz="2800" dirty="0">
                <a:latin typeface="Times New Roman" panose="02020603050405020304" pitchFamily="18" charset="0"/>
                <a:cs typeface="Times New Roman" panose="02020603050405020304" pitchFamily="18" charset="0"/>
              </a:rPr>
              <a:t>http://www.site.com?name=john&amp;id=5</a:t>
            </a:r>
          </a:p>
        </p:txBody>
      </p:sp>
      <p:sp>
        <p:nvSpPr>
          <p:cNvPr id="3" name="Rectangle 2">
            <a:extLst>
              <a:ext uri="{FF2B5EF4-FFF2-40B4-BE49-F238E27FC236}">
                <a16:creationId xmlns:a16="http://schemas.microsoft.com/office/drawing/2014/main" id="{BAC6B79F-8EB1-A030-0F8D-6EE4DA5B93FF}"/>
              </a:ext>
            </a:extLst>
          </p:cNvPr>
          <p:cNvSpPr/>
          <p:nvPr/>
        </p:nvSpPr>
        <p:spPr>
          <a:xfrm>
            <a:off x="0" y="5762487"/>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sign&#10;&#10;Description automatically generated">
            <a:extLst>
              <a:ext uri="{FF2B5EF4-FFF2-40B4-BE49-F238E27FC236}">
                <a16:creationId xmlns:a16="http://schemas.microsoft.com/office/drawing/2014/main" id="{B4270144-9AC8-69B9-9A44-A71B994E15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9" name="TextBox 8">
            <a:extLst>
              <a:ext uri="{FF2B5EF4-FFF2-40B4-BE49-F238E27FC236}">
                <a16:creationId xmlns:a16="http://schemas.microsoft.com/office/drawing/2014/main" id="{D7279FA9-DB74-F2B2-C9AE-7C35F244C6C3}"/>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085475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a (anchor) element</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26</a:t>
            </a:fld>
            <a:endParaRPr lang="en-US"/>
          </a:p>
        </p:txBody>
      </p:sp>
      <p:graphicFrame>
        <p:nvGraphicFramePr>
          <p:cNvPr id="6" name="Content Placeholder 5">
            <a:extLst>
              <a:ext uri="{FF2B5EF4-FFF2-40B4-BE49-F238E27FC236}">
                <a16:creationId xmlns:a16="http://schemas.microsoft.com/office/drawing/2014/main" id="{CFD5EC58-81EE-3342-BAA6-FBC8834787DE}"/>
              </a:ext>
            </a:extLst>
          </p:cNvPr>
          <p:cNvGraphicFramePr>
            <a:graphicFrameLocks noGrp="1" noChangeAspect="1"/>
          </p:cNvGraphicFramePr>
          <p:nvPr>
            <p:ph idx="1"/>
            <p:extLst>
              <p:ext uri="{D42A27DB-BD31-4B8C-83A1-F6EECF244321}">
                <p14:modId xmlns:p14="http://schemas.microsoft.com/office/powerpoint/2010/main" val="3797426257"/>
              </p:ext>
            </p:extLst>
          </p:nvPr>
        </p:nvGraphicFramePr>
        <p:xfrm>
          <a:off x="1173163" y="1516063"/>
          <a:ext cx="8416925" cy="3824287"/>
        </p:xfrm>
        <a:graphic>
          <a:graphicData uri="http://schemas.openxmlformats.org/presentationml/2006/ole">
            <mc:AlternateContent xmlns:mc="http://schemas.openxmlformats.org/markup-compatibility/2006">
              <mc:Choice xmlns:v="urn:schemas-microsoft-com:vml" Requires="v">
                <p:oleObj name="Document" r:id="rId2" imgW="7402117" imgH="3364082" progId="Word.Document.12">
                  <p:embed/>
                </p:oleObj>
              </mc:Choice>
              <mc:Fallback>
                <p:oleObj name="Document" r:id="rId2" imgW="7402117" imgH="3364082" progId="Word.Document.12">
                  <p:embed/>
                  <p:pic>
                    <p:nvPicPr>
                      <p:cNvPr id="7" name="Object 6"/>
                      <p:cNvPicPr/>
                      <p:nvPr/>
                    </p:nvPicPr>
                    <p:blipFill>
                      <a:blip r:embed="rId3"/>
                      <a:stretch>
                        <a:fillRect/>
                      </a:stretch>
                    </p:blipFill>
                    <p:spPr>
                      <a:xfrm>
                        <a:off x="1173163" y="1516063"/>
                        <a:ext cx="8416925" cy="3824287"/>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1AA7842B-98CE-99E7-0F13-5A21056C58B1}"/>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E88221B0-F6F8-330A-13EB-20FA6365F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596F13AE-EE71-E8B3-4032-DE5B5028921D}"/>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14466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Relative and absolute URLs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a:xfrm>
            <a:off x="838200" y="1190431"/>
            <a:ext cx="10515600" cy="4995863"/>
          </a:xfrm>
        </p:spPr>
        <p:txBody>
          <a:bodyPr/>
          <a:lstStyle/>
          <a:p>
            <a:pPr lvl="0"/>
            <a:r>
              <a:rPr lang="en-US" dirty="0"/>
              <a:t>When you code a </a:t>
            </a:r>
            <a:r>
              <a:rPr lang="en-US" i="1" dirty="0"/>
              <a:t>relative URL</a:t>
            </a:r>
            <a:r>
              <a:rPr lang="en-US" dirty="0"/>
              <a:t> in the </a:t>
            </a:r>
            <a:r>
              <a:rPr lang="en-US" dirty="0" err="1"/>
              <a:t>href</a:t>
            </a:r>
            <a:r>
              <a:rPr lang="en-US" dirty="0"/>
              <a:t> attribute, the URL can be relative to the current directory, which is the one for the current HTML page, or the URL can be relative to the web server’s directory for web applications.</a:t>
            </a:r>
          </a:p>
          <a:p>
            <a:pPr lvl="0"/>
            <a:r>
              <a:rPr lang="en-US" dirty="0"/>
              <a:t>When you code an </a:t>
            </a:r>
            <a:r>
              <a:rPr lang="en-US" i="1" dirty="0"/>
              <a:t>absolute URL</a:t>
            </a:r>
            <a:r>
              <a:rPr lang="en-US" dirty="0"/>
              <a:t>, you code the complete URL. To do that, code the name of the host or the IP address for the host.</a:t>
            </a:r>
          </a:p>
          <a:p>
            <a:endParaRPr lang="en-US" dirty="0"/>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27</a:t>
            </a:fld>
            <a:endParaRPr lang="en-US"/>
          </a:p>
        </p:txBody>
      </p:sp>
      <p:sp>
        <p:nvSpPr>
          <p:cNvPr id="6" name="Rectangle 5">
            <a:extLst>
              <a:ext uri="{FF2B5EF4-FFF2-40B4-BE49-F238E27FC236}">
                <a16:creationId xmlns:a16="http://schemas.microsoft.com/office/drawing/2014/main" id="{35778776-8D95-9DAB-6AAB-78817802B651}"/>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A7EE4D28-7E34-3EC3-49D6-E24A9255F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EAB409B3-DDEE-669C-A3AE-C7190D00E307}"/>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725545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HTML code that includes an image</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28</a:t>
            </a:fld>
            <a:endParaRPr lang="en-US"/>
          </a:p>
        </p:txBody>
      </p:sp>
      <p:graphicFrame>
        <p:nvGraphicFramePr>
          <p:cNvPr id="6" name="Content Placeholder 5">
            <a:extLst>
              <a:ext uri="{FF2B5EF4-FFF2-40B4-BE49-F238E27FC236}">
                <a16:creationId xmlns:a16="http://schemas.microsoft.com/office/drawing/2014/main" id="{56101894-BEAD-C946-A019-45D9049C811C}"/>
              </a:ext>
            </a:extLst>
          </p:cNvPr>
          <p:cNvGraphicFramePr>
            <a:graphicFrameLocks noGrp="1" noChangeAspect="1"/>
          </p:cNvGraphicFramePr>
          <p:nvPr>
            <p:ph idx="1"/>
            <p:extLst>
              <p:ext uri="{D42A27DB-BD31-4B8C-83A1-F6EECF244321}">
                <p14:modId xmlns:p14="http://schemas.microsoft.com/office/powerpoint/2010/main" val="3242113133"/>
              </p:ext>
            </p:extLst>
          </p:nvPr>
        </p:nvGraphicFramePr>
        <p:xfrm>
          <a:off x="1033463" y="1546440"/>
          <a:ext cx="7315200" cy="203200"/>
        </p:xfrm>
        <a:graphic>
          <a:graphicData uri="http://schemas.openxmlformats.org/presentationml/2006/ole">
            <mc:AlternateContent xmlns:mc="http://schemas.openxmlformats.org/markup-compatibility/2006">
              <mc:Choice xmlns:v="urn:schemas-microsoft-com:vml" Requires="v">
                <p:oleObj name="Document" r:id="rId3" imgW="7315200" imgH="203200" progId="Word.Document.12">
                  <p:embed/>
                </p:oleObj>
              </mc:Choice>
              <mc:Fallback>
                <p:oleObj name="Document" r:id="rId3" imgW="7315200" imgH="203200" progId="Word.Document.12">
                  <p:embed/>
                  <p:pic>
                    <p:nvPicPr>
                      <p:cNvPr id="7" name="Object 6"/>
                      <p:cNvPicPr/>
                      <p:nvPr/>
                    </p:nvPicPr>
                    <p:blipFill>
                      <a:blip r:embed="rId4"/>
                      <a:stretch>
                        <a:fillRect/>
                      </a:stretch>
                    </p:blipFill>
                    <p:spPr>
                      <a:xfrm>
                        <a:off x="1033463" y="1546440"/>
                        <a:ext cx="7315200" cy="2032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FBD4FD3C-4CD9-3145-9B3E-711847CEC5FD}"/>
              </a:ext>
            </a:extLst>
          </p:cNvPr>
          <p:cNvPicPr/>
          <p:nvPr/>
        </p:nvPicPr>
        <p:blipFill>
          <a:blip r:embed="rId5">
            <a:extLst>
              <a:ext uri="{28A0092B-C50C-407E-A947-70E740481C1C}">
                <a14:useLocalDpi xmlns:a14="http://schemas.microsoft.com/office/drawing/2010/main" val="0"/>
              </a:ext>
            </a:extLst>
          </a:blip>
          <a:stretch>
            <a:fillRect/>
          </a:stretch>
        </p:blipFill>
        <p:spPr>
          <a:xfrm>
            <a:off x="1033463" y="3342734"/>
            <a:ext cx="2075003" cy="1912002"/>
          </a:xfrm>
          <a:prstGeom prst="rect">
            <a:avLst/>
          </a:prstGeom>
          <a:effectLst>
            <a:outerShdw blurRad="50800" dist="88900" dir="2700000" algn="tl" rotWithShape="0">
              <a:prstClr val="black">
                <a:alpha val="45000"/>
              </a:prstClr>
            </a:outerShdw>
          </a:effectLst>
        </p:spPr>
      </p:pic>
      <p:sp>
        <p:nvSpPr>
          <p:cNvPr id="8" name="Title 1">
            <a:extLst>
              <a:ext uri="{FF2B5EF4-FFF2-40B4-BE49-F238E27FC236}">
                <a16:creationId xmlns:a16="http://schemas.microsoft.com/office/drawing/2014/main" id="{2003D133-9EC6-A040-9980-D3B808481046}"/>
              </a:ext>
            </a:extLst>
          </p:cNvPr>
          <p:cNvSpPr txBox="1">
            <a:spLocks/>
          </p:cNvSpPr>
          <p:nvPr/>
        </p:nvSpPr>
        <p:spPr>
          <a:xfrm>
            <a:off x="838200" y="2331930"/>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a:t>The image displayed in a browser</a:t>
            </a:r>
          </a:p>
        </p:txBody>
      </p:sp>
      <p:sp>
        <p:nvSpPr>
          <p:cNvPr id="3" name="Rectangle 2">
            <a:extLst>
              <a:ext uri="{FF2B5EF4-FFF2-40B4-BE49-F238E27FC236}">
                <a16:creationId xmlns:a16="http://schemas.microsoft.com/office/drawing/2014/main" id="{C5C1851F-1E1A-E998-F81A-45EA6896CEF7}"/>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40E13FFA-C7BD-95DF-14BB-286DA17FE7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394273A4-D2DF-CFA4-98EE-933909DA9791}"/>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161410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image element</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29</a:t>
            </a:fld>
            <a:endParaRPr lang="en-US"/>
          </a:p>
        </p:txBody>
      </p:sp>
      <p:graphicFrame>
        <p:nvGraphicFramePr>
          <p:cNvPr id="6" name="Content Placeholder 5">
            <a:extLst>
              <a:ext uri="{FF2B5EF4-FFF2-40B4-BE49-F238E27FC236}">
                <a16:creationId xmlns:a16="http://schemas.microsoft.com/office/drawing/2014/main" id="{D1452AFC-6B71-9248-9A5A-0176C01087CC}"/>
              </a:ext>
            </a:extLst>
          </p:cNvPr>
          <p:cNvGraphicFramePr>
            <a:graphicFrameLocks noGrp="1" noChangeAspect="1"/>
          </p:cNvGraphicFramePr>
          <p:nvPr>
            <p:ph idx="1"/>
            <p:extLst>
              <p:ext uri="{D42A27DB-BD31-4B8C-83A1-F6EECF244321}">
                <p14:modId xmlns:p14="http://schemas.microsoft.com/office/powerpoint/2010/main" val="1998623441"/>
              </p:ext>
            </p:extLst>
          </p:nvPr>
        </p:nvGraphicFramePr>
        <p:xfrm>
          <a:off x="943360" y="1367343"/>
          <a:ext cx="7391400" cy="4076700"/>
        </p:xfrm>
        <a:graphic>
          <a:graphicData uri="http://schemas.openxmlformats.org/presentationml/2006/ole">
            <mc:AlternateContent xmlns:mc="http://schemas.openxmlformats.org/markup-compatibility/2006">
              <mc:Choice xmlns:v="urn:schemas-microsoft-com:vml" Requires="v">
                <p:oleObj name="Document" r:id="rId2" imgW="7391400" imgH="4076700" progId="Word.Document.12">
                  <p:embed/>
                </p:oleObj>
              </mc:Choice>
              <mc:Fallback>
                <p:oleObj name="Document" r:id="rId2" imgW="7391400" imgH="4076700" progId="Word.Document.12">
                  <p:embed/>
                  <p:pic>
                    <p:nvPicPr>
                      <p:cNvPr id="7" name="Object 6"/>
                      <p:cNvPicPr/>
                      <p:nvPr/>
                    </p:nvPicPr>
                    <p:blipFill>
                      <a:blip r:embed="rId3"/>
                      <a:stretch>
                        <a:fillRect/>
                      </a:stretch>
                    </p:blipFill>
                    <p:spPr>
                      <a:xfrm>
                        <a:off x="943360" y="1367343"/>
                        <a:ext cx="7391400" cy="407670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FD61D851-21DA-1DC2-EACE-C277146CE3D6}"/>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A7DB9AAA-14E0-E0A0-C21D-5BFC0E3104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DF7D8434-AF3E-D715-5C41-338072D5FE52}"/>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7573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42A-F873-9F46-8D4F-0DA75D967B22}"/>
              </a:ext>
            </a:extLst>
          </p:cNvPr>
          <p:cNvSpPr>
            <a:spLocks noGrp="1"/>
          </p:cNvSpPr>
          <p:nvPr>
            <p:ph type="title"/>
          </p:nvPr>
        </p:nvSpPr>
        <p:spPr/>
        <p:txBody>
          <a:bodyPr/>
          <a:lstStyle/>
          <a:p>
            <a:r>
              <a:rPr lang="en-US"/>
              <a:t>Objectives (continued)</a:t>
            </a:r>
          </a:p>
        </p:txBody>
      </p:sp>
      <p:sp>
        <p:nvSpPr>
          <p:cNvPr id="3" name="Content Placeholder 2">
            <a:extLst>
              <a:ext uri="{FF2B5EF4-FFF2-40B4-BE49-F238E27FC236}">
                <a16:creationId xmlns:a16="http://schemas.microsoft.com/office/drawing/2014/main" id="{356CC952-0AB2-6044-A84D-589804CF7296}"/>
              </a:ext>
            </a:extLst>
          </p:cNvPr>
          <p:cNvSpPr>
            <a:spLocks noGrp="1"/>
          </p:cNvSpPr>
          <p:nvPr>
            <p:ph idx="1"/>
          </p:nvPr>
        </p:nvSpPr>
        <p:spPr/>
        <p:txBody>
          <a:bodyPr>
            <a:normAutofit/>
          </a:bodyPr>
          <a:lstStyle/>
          <a:p>
            <a:pPr marL="0" indent="0">
              <a:buNone/>
            </a:pPr>
            <a:r>
              <a:rPr lang="en-US" b="1" dirty="0"/>
              <a:t>Knowledge</a:t>
            </a:r>
            <a:endParaRPr lang="en-US" dirty="0"/>
          </a:p>
          <a:p>
            <a:pPr marL="514350" indent="-514350">
              <a:buFont typeface="+mj-lt"/>
              <a:buAutoNum type="arabicPeriod"/>
            </a:pPr>
            <a:r>
              <a:rPr lang="en-US" dirty="0"/>
              <a:t>Describe the use of HTML’s head, title, and body elements.</a:t>
            </a:r>
          </a:p>
          <a:p>
            <a:pPr marL="514350" indent="-514350">
              <a:buFont typeface="+mj-lt"/>
              <a:buAutoNum type="arabicPeriod"/>
            </a:pPr>
            <a:r>
              <a:rPr lang="en-US" dirty="0"/>
              <a:t>Describe the use of HTML’s h1, h2, p, </a:t>
            </a:r>
            <a:r>
              <a:rPr lang="en-US" dirty="0" err="1"/>
              <a:t>img</a:t>
            </a:r>
            <a:r>
              <a:rPr lang="en-US" dirty="0"/>
              <a:t>, form, a, input, label, and </a:t>
            </a:r>
            <a:r>
              <a:rPr lang="en-US" dirty="0" err="1"/>
              <a:t>br</a:t>
            </a:r>
            <a:r>
              <a:rPr lang="en-US" dirty="0"/>
              <a:t> elements.</a:t>
            </a:r>
          </a:p>
          <a:p>
            <a:pPr marL="514350" indent="-514350">
              <a:buFont typeface="+mj-lt"/>
              <a:buAutoNum type="arabicPeriod"/>
            </a:pPr>
            <a:r>
              <a:rPr lang="en-US" dirty="0"/>
              <a:t>Describe the use of HTML5’s header, nav, aside, and footer elements.</a:t>
            </a:r>
          </a:p>
          <a:p>
            <a:pPr marL="514350" indent="-514350">
              <a:buFont typeface="+mj-lt"/>
              <a:buAutoNum type="arabicPeriod"/>
            </a:pPr>
            <a:r>
              <a:rPr lang="en-US" dirty="0"/>
              <a:t>Describe the use of HTML’s div and span tags.</a:t>
            </a:r>
          </a:p>
          <a:p>
            <a:pPr marL="514350" indent="-514350">
              <a:buFont typeface="+mj-lt"/>
              <a:buAutoNum type="arabicPeriod"/>
            </a:pPr>
            <a:r>
              <a:rPr lang="en-US" dirty="0"/>
              <a:t>Describe the use of HTML’s table, tr, </a:t>
            </a:r>
            <a:r>
              <a:rPr lang="en-US" dirty="0" err="1"/>
              <a:t>th</a:t>
            </a:r>
            <a:r>
              <a:rPr lang="en-US" dirty="0"/>
              <a:t>, and td tags.</a:t>
            </a:r>
          </a:p>
          <a:p>
            <a:pPr marL="514350" indent="-514350">
              <a:buFont typeface="+mj-lt"/>
              <a:buAutoNum type="arabicPeriod"/>
            </a:pPr>
            <a:r>
              <a:rPr lang="en-US" dirty="0"/>
              <a:t>Explain why it’s a best practice to use an external style sheet.</a:t>
            </a: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8B1C6CD4-9CC6-FC4B-87F8-13C648649F57}"/>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31C99608-9AD6-F94E-B15B-EA4030CF917F}"/>
              </a:ext>
            </a:extLst>
          </p:cNvPr>
          <p:cNvSpPr>
            <a:spLocks noGrp="1"/>
          </p:cNvSpPr>
          <p:nvPr>
            <p:ph type="sldNum" sz="quarter" idx="12"/>
          </p:nvPr>
        </p:nvSpPr>
        <p:spPr/>
        <p:txBody>
          <a:bodyPr/>
          <a:lstStyle/>
          <a:p>
            <a:fld id="{8D2FFC75-8E13-4846-9289-7AF578217E2F}" type="slidenum">
              <a:rPr lang="en-US"/>
              <a:t>3</a:t>
            </a:fld>
            <a:endParaRPr lang="en-US"/>
          </a:p>
        </p:txBody>
      </p:sp>
      <p:sp>
        <p:nvSpPr>
          <p:cNvPr id="6" name="Rectangle 5">
            <a:extLst>
              <a:ext uri="{FF2B5EF4-FFF2-40B4-BE49-F238E27FC236}">
                <a16:creationId xmlns:a16="http://schemas.microsoft.com/office/drawing/2014/main" id="{0F5B8AC8-10D9-0D2D-7C30-36BEE0A21ECF}"/>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FD21B632-551E-1D91-4248-8F2393E26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87F6AFD8-BA68-6DD5-171C-ECA9DBC768DE}"/>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265928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Other examples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30</a:t>
            </a:fld>
            <a:endParaRPr lang="en-US"/>
          </a:p>
        </p:txBody>
      </p:sp>
      <p:graphicFrame>
        <p:nvGraphicFramePr>
          <p:cNvPr id="6" name="Content Placeholder 5">
            <a:extLst>
              <a:ext uri="{FF2B5EF4-FFF2-40B4-BE49-F238E27FC236}">
                <a16:creationId xmlns:a16="http://schemas.microsoft.com/office/drawing/2014/main" id="{01A96B87-CED8-0A4E-8750-A4BF5B8E656D}"/>
              </a:ext>
            </a:extLst>
          </p:cNvPr>
          <p:cNvGraphicFramePr>
            <a:graphicFrameLocks noGrp="1" noChangeAspect="1"/>
          </p:cNvGraphicFramePr>
          <p:nvPr>
            <p:ph idx="1"/>
            <p:extLst>
              <p:ext uri="{D42A27DB-BD31-4B8C-83A1-F6EECF244321}">
                <p14:modId xmlns:p14="http://schemas.microsoft.com/office/powerpoint/2010/main" val="1040722894"/>
              </p:ext>
            </p:extLst>
          </p:nvPr>
        </p:nvGraphicFramePr>
        <p:xfrm>
          <a:off x="905106" y="1447800"/>
          <a:ext cx="10989208" cy="1911582"/>
        </p:xfrm>
        <a:graphic>
          <a:graphicData uri="http://schemas.openxmlformats.org/presentationml/2006/ole">
            <mc:AlternateContent xmlns:mc="http://schemas.openxmlformats.org/markup-compatibility/2006">
              <mc:Choice xmlns:v="urn:schemas-microsoft-com:vml" Requires="v">
                <p:oleObj name="Document" r:id="rId2" imgW="7301323" imgH="1270313" progId="Word.Document.12">
                  <p:embed/>
                </p:oleObj>
              </mc:Choice>
              <mc:Fallback>
                <p:oleObj name="Document" r:id="rId2" imgW="7301323" imgH="1270313" progId="Word.Document.12">
                  <p:embed/>
                  <p:pic>
                    <p:nvPicPr>
                      <p:cNvPr id="7" name="Object 6"/>
                      <p:cNvPicPr/>
                      <p:nvPr/>
                    </p:nvPicPr>
                    <p:blipFill>
                      <a:blip r:embed="rId3"/>
                      <a:stretch>
                        <a:fillRect/>
                      </a:stretch>
                    </p:blipFill>
                    <p:spPr>
                      <a:xfrm>
                        <a:off x="905106" y="1447800"/>
                        <a:ext cx="10989208" cy="1911582"/>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EA1C28C-82A5-ED3D-85D8-5408171CFAAF}"/>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FACA19A2-5766-BE0B-41C5-01A8F6E87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441BAE77-E969-C6C1-A44C-FFA426B3451C}"/>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889584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Three types of image formats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a:xfrm>
            <a:off x="838200" y="1181100"/>
            <a:ext cx="10515600" cy="1606705"/>
          </a:xfrm>
        </p:spPr>
        <p:txBody>
          <a:bodyPr/>
          <a:lstStyle/>
          <a:p>
            <a:pPr lvl="0"/>
            <a:r>
              <a:rPr lang="en-US"/>
              <a:t>Portable Network Graphics (PNG)</a:t>
            </a:r>
          </a:p>
          <a:p>
            <a:pPr lvl="0"/>
            <a:r>
              <a:rPr lang="en-US"/>
              <a:t>Graphic Interchange Format (GIF)</a:t>
            </a:r>
          </a:p>
          <a:p>
            <a:pPr lvl="0"/>
            <a:r>
              <a:rPr lang="en-US"/>
              <a:t>Joint Photographic Experts Group (JPEG or JPG).</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31</a:t>
            </a:fld>
            <a:endParaRPr lang="en-US"/>
          </a:p>
        </p:txBody>
      </p:sp>
      <p:sp>
        <p:nvSpPr>
          <p:cNvPr id="6" name="Title 1">
            <a:extLst>
              <a:ext uri="{FF2B5EF4-FFF2-40B4-BE49-F238E27FC236}">
                <a16:creationId xmlns:a16="http://schemas.microsoft.com/office/drawing/2014/main" id="{48484F40-5607-C743-B99B-C01F6B3BE039}"/>
              </a:ext>
            </a:extLst>
          </p:cNvPr>
          <p:cNvSpPr txBox="1">
            <a:spLocks/>
          </p:cNvSpPr>
          <p:nvPr/>
        </p:nvSpPr>
        <p:spPr>
          <a:xfrm>
            <a:off x="834486" y="2747758"/>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a:t>Typical uses</a:t>
            </a:r>
          </a:p>
        </p:txBody>
      </p:sp>
      <p:sp>
        <p:nvSpPr>
          <p:cNvPr id="7" name="Content Placeholder 2">
            <a:extLst>
              <a:ext uri="{FF2B5EF4-FFF2-40B4-BE49-F238E27FC236}">
                <a16:creationId xmlns:a16="http://schemas.microsoft.com/office/drawing/2014/main" id="{E6D6241B-C0D5-A54A-9899-DBE76C277099}"/>
              </a:ext>
            </a:extLst>
          </p:cNvPr>
          <p:cNvSpPr txBox="1">
            <a:spLocks/>
          </p:cNvSpPr>
          <p:nvPr/>
        </p:nvSpPr>
        <p:spPr>
          <a:xfrm>
            <a:off x="834486" y="3563733"/>
            <a:ext cx="10515600" cy="1606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t>JPEG or JPG for photographs and scans.</a:t>
            </a:r>
          </a:p>
          <a:p>
            <a:pPr lvl="0"/>
            <a:r>
              <a:rPr lang="en-US"/>
              <a:t>PNG and GIF files for other types of images such as logos.</a:t>
            </a:r>
          </a:p>
          <a:p>
            <a:pPr marL="0" indent="0">
              <a:buNone/>
            </a:pPr>
            <a:endParaRPr lang="en-US"/>
          </a:p>
        </p:txBody>
      </p:sp>
      <p:sp>
        <p:nvSpPr>
          <p:cNvPr id="8" name="Rectangle 7">
            <a:extLst>
              <a:ext uri="{FF2B5EF4-FFF2-40B4-BE49-F238E27FC236}">
                <a16:creationId xmlns:a16="http://schemas.microsoft.com/office/drawing/2014/main" id="{B8F1E091-51EB-C18E-3531-45CE053FB596}"/>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D26E2BC6-0A91-14AF-0B98-99791C863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EB2A0955-0D2A-695B-D4B9-3157BCC1F82F}"/>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219637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HTML code for a table</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32</a:t>
            </a:fld>
            <a:endParaRPr lang="en-US"/>
          </a:p>
        </p:txBody>
      </p:sp>
      <p:graphicFrame>
        <p:nvGraphicFramePr>
          <p:cNvPr id="6" name="Content Placeholder 5">
            <a:extLst>
              <a:ext uri="{FF2B5EF4-FFF2-40B4-BE49-F238E27FC236}">
                <a16:creationId xmlns:a16="http://schemas.microsoft.com/office/drawing/2014/main" id="{2DFCE4C5-714D-4240-BFDA-7EBCFB8CD82F}"/>
              </a:ext>
            </a:extLst>
          </p:cNvPr>
          <p:cNvGraphicFramePr>
            <a:graphicFrameLocks noGrp="1" noChangeAspect="1"/>
          </p:cNvGraphicFramePr>
          <p:nvPr>
            <p:ph idx="1"/>
            <p:extLst>
              <p:ext uri="{D42A27DB-BD31-4B8C-83A1-F6EECF244321}">
                <p14:modId xmlns:p14="http://schemas.microsoft.com/office/powerpoint/2010/main" val="694528571"/>
              </p:ext>
            </p:extLst>
          </p:nvPr>
        </p:nvGraphicFramePr>
        <p:xfrm>
          <a:off x="1042057" y="1352696"/>
          <a:ext cx="8416411" cy="4018795"/>
        </p:xfrm>
        <a:graphic>
          <a:graphicData uri="http://schemas.openxmlformats.org/presentationml/2006/ole">
            <mc:AlternateContent xmlns:mc="http://schemas.openxmlformats.org/markup-compatibility/2006">
              <mc:Choice xmlns:v="urn:schemas-microsoft-com:vml" Requires="v">
                <p:oleObj name="Document" r:id="rId2" imgW="7301323" imgH="3486879" progId="Word.Document.12">
                  <p:embed/>
                </p:oleObj>
              </mc:Choice>
              <mc:Fallback>
                <p:oleObj name="Document" r:id="rId2" imgW="7301323" imgH="3486879" progId="Word.Document.12">
                  <p:embed/>
                  <p:pic>
                    <p:nvPicPr>
                      <p:cNvPr id="7" name="Object 6"/>
                      <p:cNvPicPr/>
                      <p:nvPr/>
                    </p:nvPicPr>
                    <p:blipFill>
                      <a:blip r:embed="rId3"/>
                      <a:stretch>
                        <a:fillRect/>
                      </a:stretch>
                    </p:blipFill>
                    <p:spPr>
                      <a:xfrm>
                        <a:off x="1042057" y="1352696"/>
                        <a:ext cx="8416411" cy="401879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39919908-A82C-D010-56BB-DC411EFE9E34}"/>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1F440EB4-B8DB-BD6F-475A-4DD9D5DA8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7086BE80-4AD2-CC8C-ABD3-9DB02787B24A}"/>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389141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table displayed in a browser</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33</a:t>
            </a:fld>
            <a:endParaRPr lang="en-US"/>
          </a:p>
        </p:txBody>
      </p:sp>
      <p:pic>
        <p:nvPicPr>
          <p:cNvPr id="6" name="Content Placeholder 5">
            <a:extLst>
              <a:ext uri="{FF2B5EF4-FFF2-40B4-BE49-F238E27FC236}">
                <a16:creationId xmlns:a16="http://schemas.microsoft.com/office/drawing/2014/main" id="{003C7BF4-6B63-B340-96AB-E2A68B42664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27408" y="1609707"/>
            <a:ext cx="5562600" cy="1423427"/>
          </a:xfrm>
          <a:prstGeom prst="rect">
            <a:avLst/>
          </a:prstGeom>
        </p:spPr>
      </p:pic>
      <p:sp>
        <p:nvSpPr>
          <p:cNvPr id="3" name="Rectangle 2">
            <a:extLst>
              <a:ext uri="{FF2B5EF4-FFF2-40B4-BE49-F238E27FC236}">
                <a16:creationId xmlns:a16="http://schemas.microsoft.com/office/drawing/2014/main" id="{B9187AF6-39F5-BE19-F5D3-CB2EB90F6644}"/>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9AA86651-7A36-F370-4FE6-080EAD6A9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57CD9E6F-A20D-875C-A4CF-B35063587E6D}"/>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914010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solidFill>
                  <a:srgbClr val="2D46CB"/>
                </a:solidFill>
              </a:rPr>
              <a:t>The elements for working with tables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34</a:t>
            </a:fld>
            <a:endParaRPr lang="en-US"/>
          </a:p>
        </p:txBody>
      </p:sp>
      <p:graphicFrame>
        <p:nvGraphicFramePr>
          <p:cNvPr id="6" name="Content Placeholder 5">
            <a:extLst>
              <a:ext uri="{FF2B5EF4-FFF2-40B4-BE49-F238E27FC236}">
                <a16:creationId xmlns:a16="http://schemas.microsoft.com/office/drawing/2014/main" id="{BFFD2CFE-E250-2847-B543-B91B74933C28}"/>
              </a:ext>
            </a:extLst>
          </p:cNvPr>
          <p:cNvGraphicFramePr>
            <a:graphicFrameLocks noGrp="1" noChangeAspect="1"/>
          </p:cNvGraphicFramePr>
          <p:nvPr>
            <p:ph idx="1"/>
            <p:extLst>
              <p:ext uri="{D42A27DB-BD31-4B8C-83A1-F6EECF244321}">
                <p14:modId xmlns:p14="http://schemas.microsoft.com/office/powerpoint/2010/main" val="1123853117"/>
              </p:ext>
            </p:extLst>
          </p:nvPr>
        </p:nvGraphicFramePr>
        <p:xfrm>
          <a:off x="1037254" y="1309688"/>
          <a:ext cx="7861300" cy="3822700"/>
        </p:xfrm>
        <a:graphic>
          <a:graphicData uri="http://schemas.openxmlformats.org/presentationml/2006/ole">
            <mc:AlternateContent xmlns:mc="http://schemas.openxmlformats.org/markup-compatibility/2006">
              <mc:Choice xmlns:v="urn:schemas-microsoft-com:vml" Requires="v">
                <p:oleObj name="Document" r:id="rId2" imgW="7861300" imgH="3822700" progId="Word.Document.12">
                  <p:embed/>
                </p:oleObj>
              </mc:Choice>
              <mc:Fallback>
                <p:oleObj name="Document" r:id="rId2" imgW="7861300" imgH="3822700" progId="Word.Document.12">
                  <p:embed/>
                  <p:pic>
                    <p:nvPicPr>
                      <p:cNvPr id="7" name="Object 6"/>
                      <p:cNvPicPr/>
                      <p:nvPr/>
                    </p:nvPicPr>
                    <p:blipFill>
                      <a:blip r:embed="rId3"/>
                      <a:stretch>
                        <a:fillRect/>
                      </a:stretch>
                    </p:blipFill>
                    <p:spPr>
                      <a:xfrm>
                        <a:off x="1037254" y="1309688"/>
                        <a:ext cx="7861300" cy="382270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388BAF34-A174-A8B4-EE7F-1D1C1164474C}"/>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4EE810EF-2E69-1BA2-800D-00BEF24CF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0035949B-BE8D-8801-FDB4-A6A809B053E4}"/>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063341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Tables, rows, columns, and cells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a:t>A </a:t>
            </a:r>
            <a:r>
              <a:rPr lang="en-US" i="1"/>
              <a:t>table</a:t>
            </a:r>
            <a:r>
              <a:rPr lang="en-US"/>
              <a:t> consists of </a:t>
            </a:r>
            <a:r>
              <a:rPr lang="en-US" i="1"/>
              <a:t>rows</a:t>
            </a:r>
            <a:r>
              <a:rPr lang="en-US"/>
              <a:t> and </a:t>
            </a:r>
            <a:r>
              <a:rPr lang="en-US" i="1"/>
              <a:t>columns</a:t>
            </a:r>
            <a:r>
              <a:rPr lang="en-US"/>
              <a:t>.</a:t>
            </a:r>
          </a:p>
          <a:p>
            <a:pPr lvl="0"/>
            <a:r>
              <a:rPr lang="en-US"/>
              <a:t>The intersection of a row and column creates a </a:t>
            </a:r>
            <a:r>
              <a:rPr lang="en-US" i="1"/>
              <a:t>cell</a:t>
            </a:r>
            <a:r>
              <a:rPr lang="en-US"/>
              <a:t> that can hold data.</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35</a:t>
            </a:fld>
            <a:endParaRPr lang="en-US"/>
          </a:p>
        </p:txBody>
      </p:sp>
      <p:sp>
        <p:nvSpPr>
          <p:cNvPr id="6" name="Rectangle 5">
            <a:extLst>
              <a:ext uri="{FF2B5EF4-FFF2-40B4-BE49-F238E27FC236}">
                <a16:creationId xmlns:a16="http://schemas.microsoft.com/office/drawing/2014/main" id="{DA8A325A-5AD2-E65F-8879-38A6A0768C4E}"/>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9214EE3B-A0D3-E903-1D18-5480243F4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ECC94AC4-A02A-6F7F-FA90-2DD4C848C595}"/>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742171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Three ways to provide styles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r>
              <a:rPr lang="en-US"/>
              <a:t>Externa style sheet – Code a link in the head section</a:t>
            </a:r>
          </a:p>
          <a:p>
            <a:pPr marL="0" indent="0">
              <a:buNone/>
            </a:pPr>
            <a:r>
              <a:rPr lang="en-US" sz="2000" b="1">
                <a:latin typeface="Courier New" panose="02070309020205020404" pitchFamily="49" charset="0"/>
                <a:cs typeface="Courier New" panose="02070309020205020404" pitchFamily="49" charset="0"/>
              </a:rPr>
              <a:t>   </a:t>
            </a:r>
            <a:r>
              <a:rPr lang="en-US" sz="1800" b="1">
                <a:latin typeface="Courier New" panose="02070309020205020404" pitchFamily="49" charset="0"/>
                <a:cs typeface="Courier New" panose="02070309020205020404" pitchFamily="49" charset="0"/>
              </a:rPr>
              <a:t>&lt;link rel="stylesheet" href="styles/main.css"&gt;</a:t>
            </a:r>
            <a:endParaRPr lang="en-US" sz="1800">
              <a:latin typeface="Courier New" panose="02070309020205020404" pitchFamily="49" charset="0"/>
              <a:cs typeface="Courier New" panose="02070309020205020404" pitchFamily="49" charset="0"/>
            </a:endParaRPr>
          </a:p>
          <a:p>
            <a:r>
              <a:rPr lang="en-US"/>
              <a:t>Embedded styles – Code the styles in the head section</a:t>
            </a:r>
          </a:p>
          <a:p>
            <a:pPr marL="0" indent="0">
              <a:buNone/>
            </a:pPr>
            <a:endParaRPr lang="en-US"/>
          </a:p>
          <a:p>
            <a:endParaRPr lang="en-US"/>
          </a:p>
          <a:p>
            <a:endParaRPr lang="en-US"/>
          </a:p>
          <a:p>
            <a:pPr marL="0" indent="0">
              <a:buNone/>
            </a:pPr>
            <a:endParaRPr lang="en-US"/>
          </a:p>
          <a:p>
            <a:r>
              <a:rPr lang="en-US"/>
              <a:t>Inline styles – Use the style attribute of an element</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36</a:t>
            </a:fld>
            <a:endParaRPr lang="en-US"/>
          </a:p>
        </p:txBody>
      </p:sp>
      <p:graphicFrame>
        <p:nvGraphicFramePr>
          <p:cNvPr id="6" name="Object 5">
            <a:extLst>
              <a:ext uri="{FF2B5EF4-FFF2-40B4-BE49-F238E27FC236}">
                <a16:creationId xmlns:a16="http://schemas.microsoft.com/office/drawing/2014/main" id="{84581D0C-4729-CD4B-AB2F-FA82A9670CD0}"/>
              </a:ext>
            </a:extLst>
          </p:cNvPr>
          <p:cNvGraphicFramePr>
            <a:graphicFrameLocks noChangeAspect="1"/>
          </p:cNvGraphicFramePr>
          <p:nvPr>
            <p:extLst>
              <p:ext uri="{D42A27DB-BD31-4B8C-83A1-F6EECF244321}">
                <p14:modId xmlns:p14="http://schemas.microsoft.com/office/powerpoint/2010/main" val="2448315971"/>
              </p:ext>
            </p:extLst>
          </p:nvPr>
        </p:nvGraphicFramePr>
        <p:xfrm>
          <a:off x="942781" y="2671762"/>
          <a:ext cx="7307263" cy="2014538"/>
        </p:xfrm>
        <a:graphic>
          <a:graphicData uri="http://schemas.openxmlformats.org/presentationml/2006/ole">
            <mc:AlternateContent xmlns:mc="http://schemas.openxmlformats.org/markup-compatibility/2006">
              <mc:Choice xmlns:v="urn:schemas-microsoft-com:vml" Requires="v">
                <p:oleObj name="Document" r:id="rId2" imgW="7315200" imgH="2019300" progId="Word.Document.12">
                  <p:embed/>
                </p:oleObj>
              </mc:Choice>
              <mc:Fallback>
                <p:oleObj name="Document" r:id="rId2" imgW="7315200" imgH="2019300" progId="Word.Document.12">
                  <p:embed/>
                  <p:pic>
                    <p:nvPicPr>
                      <p:cNvPr id="7" name="Object 6"/>
                      <p:cNvPicPr/>
                      <p:nvPr/>
                    </p:nvPicPr>
                    <p:blipFill>
                      <a:blip r:embed="rId3"/>
                      <a:stretch>
                        <a:fillRect/>
                      </a:stretch>
                    </p:blipFill>
                    <p:spPr>
                      <a:xfrm>
                        <a:off x="942781" y="2671762"/>
                        <a:ext cx="7307263" cy="20145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8DED156-F69C-874F-B591-B91674BBB181}"/>
              </a:ext>
            </a:extLst>
          </p:cNvPr>
          <p:cNvGraphicFramePr>
            <a:graphicFrameLocks noChangeAspect="1"/>
          </p:cNvGraphicFramePr>
          <p:nvPr>
            <p:extLst>
              <p:ext uri="{D42A27DB-BD31-4B8C-83A1-F6EECF244321}">
                <p14:modId xmlns:p14="http://schemas.microsoft.com/office/powerpoint/2010/main" val="1780689856"/>
              </p:ext>
            </p:extLst>
          </p:nvPr>
        </p:nvGraphicFramePr>
        <p:xfrm>
          <a:off x="901895" y="5307729"/>
          <a:ext cx="7307263" cy="203200"/>
        </p:xfrm>
        <a:graphic>
          <a:graphicData uri="http://schemas.openxmlformats.org/presentationml/2006/ole">
            <mc:AlternateContent xmlns:mc="http://schemas.openxmlformats.org/markup-compatibility/2006">
              <mc:Choice xmlns:v="urn:schemas-microsoft-com:vml" Requires="v">
                <p:oleObj name="Document" r:id="rId4" imgW="7315200" imgH="203200" progId="Word.Document.12">
                  <p:embed/>
                </p:oleObj>
              </mc:Choice>
              <mc:Fallback>
                <p:oleObj name="Document" r:id="rId4" imgW="7315200" imgH="203200" progId="Word.Document.12">
                  <p:embed/>
                  <p:pic>
                    <p:nvPicPr>
                      <p:cNvPr id="7" name="Object 6"/>
                      <p:cNvPicPr/>
                      <p:nvPr/>
                    </p:nvPicPr>
                    <p:blipFill>
                      <a:blip r:embed="rId5"/>
                      <a:stretch>
                        <a:fillRect/>
                      </a:stretch>
                    </p:blipFill>
                    <p:spPr>
                      <a:xfrm>
                        <a:off x="901895" y="5307729"/>
                        <a:ext cx="7307263" cy="2032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F1BD9D7B-0A26-A4C1-8198-24D84AFEA86E}"/>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AC9357E5-5360-705F-3173-03E6E62AD2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4A7D5B99-3ED2-65B5-3FEC-6F95A0116F39}"/>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433915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sequence in which styles are applied</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a:t>Styles from an external style sheet</a:t>
            </a:r>
          </a:p>
          <a:p>
            <a:pPr lvl="0"/>
            <a:r>
              <a:rPr lang="en-US"/>
              <a:t>Embedded styles</a:t>
            </a:r>
          </a:p>
          <a:p>
            <a:pPr lvl="0"/>
            <a:r>
              <a:rPr lang="en-US"/>
              <a:t>Inline styles</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37</a:t>
            </a:fld>
            <a:endParaRPr lang="en-US"/>
          </a:p>
        </p:txBody>
      </p:sp>
      <p:sp>
        <p:nvSpPr>
          <p:cNvPr id="6" name="Rectangle 5">
            <a:extLst>
              <a:ext uri="{FF2B5EF4-FFF2-40B4-BE49-F238E27FC236}">
                <a16:creationId xmlns:a16="http://schemas.microsoft.com/office/drawing/2014/main" id="{9864AEAE-9888-15CC-B938-762FB1C74F0B}"/>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85F26418-A065-1FA8-ED9F-2266F9766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6901162F-546A-E8F9-8B3A-A346C121A73A}"/>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350035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Two external style sheets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38</a:t>
            </a:fld>
            <a:endParaRPr lang="en-US"/>
          </a:p>
        </p:txBody>
      </p:sp>
      <p:graphicFrame>
        <p:nvGraphicFramePr>
          <p:cNvPr id="6" name="Content Placeholder 5">
            <a:extLst>
              <a:ext uri="{FF2B5EF4-FFF2-40B4-BE49-F238E27FC236}">
                <a16:creationId xmlns:a16="http://schemas.microsoft.com/office/drawing/2014/main" id="{3D66945F-E4E3-8245-8E5D-BDBB23E616D4}"/>
              </a:ext>
            </a:extLst>
          </p:cNvPr>
          <p:cNvGraphicFramePr>
            <a:graphicFrameLocks noGrp="1" noChangeAspect="1"/>
          </p:cNvGraphicFramePr>
          <p:nvPr>
            <p:ph idx="1"/>
            <p:extLst>
              <p:ext uri="{D42A27DB-BD31-4B8C-83A1-F6EECF244321}">
                <p14:modId xmlns:p14="http://schemas.microsoft.com/office/powerpoint/2010/main" val="3053628926"/>
              </p:ext>
            </p:extLst>
          </p:nvPr>
        </p:nvGraphicFramePr>
        <p:xfrm>
          <a:off x="2114550" y="1573213"/>
          <a:ext cx="7315200" cy="1003300"/>
        </p:xfrm>
        <a:graphic>
          <a:graphicData uri="http://schemas.openxmlformats.org/presentationml/2006/ole">
            <mc:AlternateContent xmlns:mc="http://schemas.openxmlformats.org/markup-compatibility/2006">
              <mc:Choice xmlns:v="urn:schemas-microsoft-com:vml" Requires="v">
                <p:oleObj name="Document" r:id="rId2" imgW="7315200" imgH="1003300" progId="Word.Document.12">
                  <p:embed/>
                </p:oleObj>
              </mc:Choice>
              <mc:Fallback>
                <p:oleObj name="Document" r:id="rId2" imgW="7315200" imgH="1003300" progId="Word.Document.12">
                  <p:embed/>
                  <p:pic>
                    <p:nvPicPr>
                      <p:cNvPr id="7" name="Object 6"/>
                      <p:cNvPicPr/>
                      <p:nvPr/>
                    </p:nvPicPr>
                    <p:blipFill>
                      <a:blip r:embed="rId3"/>
                      <a:stretch>
                        <a:fillRect/>
                      </a:stretch>
                    </p:blipFill>
                    <p:spPr>
                      <a:xfrm>
                        <a:off x="2114550" y="1573213"/>
                        <a:ext cx="7315200" cy="1003300"/>
                      </a:xfrm>
                      <a:prstGeom prst="rect">
                        <a:avLst/>
                      </a:prstGeom>
                    </p:spPr>
                  </p:pic>
                </p:oleObj>
              </mc:Fallback>
            </mc:AlternateContent>
          </a:graphicData>
        </a:graphic>
      </p:graphicFrame>
      <p:sp>
        <p:nvSpPr>
          <p:cNvPr id="7" name="Title 1">
            <a:extLst>
              <a:ext uri="{FF2B5EF4-FFF2-40B4-BE49-F238E27FC236}">
                <a16:creationId xmlns:a16="http://schemas.microsoft.com/office/drawing/2014/main" id="{6979C833-EB86-814F-AE8A-C3745F9AC3DB}"/>
              </a:ext>
            </a:extLst>
          </p:cNvPr>
          <p:cNvSpPr txBox="1">
            <a:spLocks/>
          </p:cNvSpPr>
          <p:nvPr/>
        </p:nvSpPr>
        <p:spPr>
          <a:xfrm>
            <a:off x="838200" y="3071812"/>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a:t>The sequence in which styles are applied</a:t>
            </a:r>
          </a:p>
        </p:txBody>
      </p:sp>
      <p:sp>
        <p:nvSpPr>
          <p:cNvPr id="8" name="Content Placeholder 2">
            <a:extLst>
              <a:ext uri="{FF2B5EF4-FFF2-40B4-BE49-F238E27FC236}">
                <a16:creationId xmlns:a16="http://schemas.microsoft.com/office/drawing/2014/main" id="{D1F23F91-0D2C-3541-B187-5E0C02F9E165}"/>
              </a:ext>
            </a:extLst>
          </p:cNvPr>
          <p:cNvSpPr txBox="1">
            <a:spLocks/>
          </p:cNvSpPr>
          <p:nvPr/>
        </p:nvSpPr>
        <p:spPr>
          <a:xfrm>
            <a:off x="1092820" y="3786187"/>
            <a:ext cx="10260980" cy="495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From the frist external style sheet to the last</a:t>
            </a:r>
          </a:p>
        </p:txBody>
      </p:sp>
      <p:sp>
        <p:nvSpPr>
          <p:cNvPr id="3" name="Rectangle 2">
            <a:extLst>
              <a:ext uri="{FF2B5EF4-FFF2-40B4-BE49-F238E27FC236}">
                <a16:creationId xmlns:a16="http://schemas.microsoft.com/office/drawing/2014/main" id="{BFE22A99-E4B9-3BAF-921F-FB787B9B1A68}"/>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423322E4-BD13-9942-DD04-B0955871B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011B914C-3596-72A0-D64E-32A6C67EFA01}"/>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150620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External, embedded, and inline style sheets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a:t>It’s a best practice to use </a:t>
            </a:r>
            <a:r>
              <a:rPr lang="en-US" i="1"/>
              <a:t>external style sheets</a:t>
            </a:r>
            <a:r>
              <a:rPr lang="en-US"/>
              <a:t> because that leads to better separation of concerns. Specifically, you separate the content for a page (HTML) from its formatting (CSS).</a:t>
            </a:r>
          </a:p>
          <a:p>
            <a:pPr lvl="0"/>
            <a:r>
              <a:rPr lang="en-US"/>
              <a:t>Using external style sheets also makes it easy to use the same styles for two or more pages. In contrast, if you use </a:t>
            </a:r>
            <a:r>
              <a:rPr lang="en-US" i="1"/>
              <a:t>embedded styles</a:t>
            </a:r>
            <a:r>
              <a:rPr lang="en-US"/>
              <a:t> or </a:t>
            </a:r>
            <a:r>
              <a:rPr lang="en-US" i="1"/>
              <a:t>inline styles</a:t>
            </a:r>
            <a:r>
              <a:rPr lang="en-US"/>
              <a:t>, you have to copy the styles to other documents before you can use them again.</a:t>
            </a:r>
          </a:p>
          <a:p>
            <a:pPr lvl="0"/>
            <a:r>
              <a:rPr lang="en-US"/>
              <a:t>If more than one rule for the same property is applied to the same element, the last rule overrides the earlier rules.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39</a:t>
            </a:fld>
            <a:endParaRPr lang="en-US"/>
          </a:p>
        </p:txBody>
      </p:sp>
      <p:sp>
        <p:nvSpPr>
          <p:cNvPr id="6" name="Rectangle 5">
            <a:extLst>
              <a:ext uri="{FF2B5EF4-FFF2-40B4-BE49-F238E27FC236}">
                <a16:creationId xmlns:a16="http://schemas.microsoft.com/office/drawing/2014/main" id="{64353743-BEB3-F231-4AF5-60F7C68A8662}"/>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4440FAAE-D50D-E41B-D51A-AF5B762C2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09BDA1E8-F6A6-46DB-B1BE-B02FA7B389D3}"/>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11464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42A-F873-9F46-8D4F-0DA75D967B22}"/>
              </a:ext>
            </a:extLst>
          </p:cNvPr>
          <p:cNvSpPr>
            <a:spLocks noGrp="1"/>
          </p:cNvSpPr>
          <p:nvPr>
            <p:ph type="title"/>
          </p:nvPr>
        </p:nvSpPr>
        <p:spPr/>
        <p:txBody>
          <a:bodyPr/>
          <a:lstStyle/>
          <a:p>
            <a:r>
              <a:rPr lang="en-US"/>
              <a:t>Objectives (continued)</a:t>
            </a:r>
          </a:p>
        </p:txBody>
      </p:sp>
      <p:sp>
        <p:nvSpPr>
          <p:cNvPr id="3" name="Content Placeholder 2">
            <a:extLst>
              <a:ext uri="{FF2B5EF4-FFF2-40B4-BE49-F238E27FC236}">
                <a16:creationId xmlns:a16="http://schemas.microsoft.com/office/drawing/2014/main" id="{356CC952-0AB2-6044-A84D-589804CF7296}"/>
              </a:ext>
            </a:extLst>
          </p:cNvPr>
          <p:cNvSpPr>
            <a:spLocks noGrp="1"/>
          </p:cNvSpPr>
          <p:nvPr>
            <p:ph idx="1"/>
          </p:nvPr>
        </p:nvSpPr>
        <p:spPr/>
        <p:txBody>
          <a:bodyPr>
            <a:normAutofit/>
          </a:bodyPr>
          <a:lstStyle/>
          <a:p>
            <a:pPr marL="0" indent="0">
              <a:buNone/>
            </a:pPr>
            <a:r>
              <a:rPr lang="en-US" b="1"/>
              <a:t>Knowledge</a:t>
            </a:r>
            <a:endParaRPr lang="en-US"/>
          </a:p>
          <a:p>
            <a:pPr marL="514350" indent="-514350">
              <a:buFont typeface="+mj-lt"/>
              <a:buAutoNum type="arabicPeriod" startAt="7"/>
            </a:pPr>
            <a:r>
              <a:rPr lang="en-US"/>
              <a:t>Name and describe three types of CSS selectors.</a:t>
            </a:r>
          </a:p>
          <a:p>
            <a:pPr marL="514350" indent="-514350">
              <a:buFont typeface="+mj-lt"/>
              <a:buAutoNum type="arabicPeriod" startAt="7"/>
            </a:pPr>
            <a:r>
              <a:rPr lang="en-US"/>
              <a:t>Name and describe the components of a CSS rule set.</a:t>
            </a:r>
          </a:p>
          <a:p>
            <a:pPr marL="514350" indent="-514350">
              <a:buFont typeface="+mj-lt"/>
              <a:buAutoNum type="arabicPeriod" startAt="7"/>
            </a:pPr>
            <a:r>
              <a:rPr lang="en-US"/>
              <a:t>Name and describe the components of a CSS rule.</a:t>
            </a:r>
          </a:p>
          <a:p>
            <a:pPr marL="514350" indent="-514350">
              <a:buFont typeface="+mj-lt"/>
              <a:buAutoNum type="arabicPeriod" startAt="7"/>
            </a:pPr>
            <a:r>
              <a:rPr lang="en-US"/>
              <a:t>Describe how to use HTML to display textboxes, checkboxes, radio buttons, comboboxes, listboxes, and buttons.</a:t>
            </a:r>
          </a:p>
          <a:p>
            <a:pPr marL="514350" indent="-514350">
              <a:buFont typeface="+mj-lt"/>
              <a:buAutoNum type="arabicPeriod" startAt="7"/>
            </a:pPr>
            <a:r>
              <a:rPr lang="en-US"/>
              <a:t>Explain how to use an HTML form to send data to a servlet.</a:t>
            </a:r>
          </a:p>
        </p:txBody>
      </p:sp>
      <p:sp>
        <p:nvSpPr>
          <p:cNvPr id="4" name="Footer Placeholder 3">
            <a:extLst>
              <a:ext uri="{FF2B5EF4-FFF2-40B4-BE49-F238E27FC236}">
                <a16:creationId xmlns:a16="http://schemas.microsoft.com/office/drawing/2014/main" id="{8B1C6CD4-9CC6-FC4B-87F8-13C648649F57}"/>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31C99608-9AD6-F94E-B15B-EA4030CF917F}"/>
              </a:ext>
            </a:extLst>
          </p:cNvPr>
          <p:cNvSpPr>
            <a:spLocks noGrp="1"/>
          </p:cNvSpPr>
          <p:nvPr>
            <p:ph type="sldNum" sz="quarter" idx="12"/>
          </p:nvPr>
        </p:nvSpPr>
        <p:spPr/>
        <p:txBody>
          <a:bodyPr/>
          <a:lstStyle/>
          <a:p>
            <a:fld id="{8D2FFC75-8E13-4846-9289-7AF578217E2F}" type="slidenum">
              <a:rPr lang="en-US"/>
              <a:t>4</a:t>
            </a:fld>
            <a:endParaRPr lang="en-US"/>
          </a:p>
        </p:txBody>
      </p:sp>
      <p:sp>
        <p:nvSpPr>
          <p:cNvPr id="6" name="Rectangle 5">
            <a:extLst>
              <a:ext uri="{FF2B5EF4-FFF2-40B4-BE49-F238E27FC236}">
                <a16:creationId xmlns:a16="http://schemas.microsoft.com/office/drawing/2014/main" id="{2886B970-8459-64F4-5312-725615CF4501}"/>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5875100B-D410-CB56-228A-9BC73FD06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54E09B0F-695D-923D-F6FE-EFDBC7C1B722}"/>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165038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HTML with element types, classes and ids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40</a:t>
            </a:fld>
            <a:endParaRPr lang="en-US"/>
          </a:p>
        </p:txBody>
      </p:sp>
      <p:graphicFrame>
        <p:nvGraphicFramePr>
          <p:cNvPr id="6" name="Content Placeholder 5">
            <a:extLst>
              <a:ext uri="{FF2B5EF4-FFF2-40B4-BE49-F238E27FC236}">
                <a16:creationId xmlns:a16="http://schemas.microsoft.com/office/drawing/2014/main" id="{76C5794A-F1B5-444E-A808-D6878B96A82F}"/>
              </a:ext>
            </a:extLst>
          </p:cNvPr>
          <p:cNvGraphicFramePr>
            <a:graphicFrameLocks noGrp="1" noChangeAspect="1"/>
          </p:cNvGraphicFramePr>
          <p:nvPr>
            <p:ph idx="1"/>
            <p:extLst>
              <p:ext uri="{D42A27DB-BD31-4B8C-83A1-F6EECF244321}">
                <p14:modId xmlns:p14="http://schemas.microsoft.com/office/powerpoint/2010/main" val="3388987891"/>
              </p:ext>
            </p:extLst>
          </p:nvPr>
        </p:nvGraphicFramePr>
        <p:xfrm>
          <a:off x="1062792" y="1352550"/>
          <a:ext cx="7300913" cy="2076450"/>
        </p:xfrm>
        <a:graphic>
          <a:graphicData uri="http://schemas.openxmlformats.org/presentationml/2006/ole">
            <mc:AlternateContent xmlns:mc="http://schemas.openxmlformats.org/markup-compatibility/2006">
              <mc:Choice xmlns:v="urn:schemas-microsoft-com:vml" Requires="v">
                <p:oleObj name="Document" r:id="rId2" imgW="7301323" imgH="2076860" progId="Word.Document.12">
                  <p:embed/>
                </p:oleObj>
              </mc:Choice>
              <mc:Fallback>
                <p:oleObj name="Document" r:id="rId2" imgW="7301323" imgH="2076860" progId="Word.Document.12">
                  <p:embed/>
                  <p:pic>
                    <p:nvPicPr>
                      <p:cNvPr id="7" name="Object 6"/>
                      <p:cNvPicPr/>
                      <p:nvPr/>
                    </p:nvPicPr>
                    <p:blipFill>
                      <a:blip r:embed="rId3"/>
                      <a:stretch>
                        <a:fillRect/>
                      </a:stretch>
                    </p:blipFill>
                    <p:spPr>
                      <a:xfrm>
                        <a:off x="1062792" y="1352550"/>
                        <a:ext cx="7300913" cy="20764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1DFA20FD-CEA6-1CD5-0A81-FA0E0C3A3121}"/>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9AB3F06B-5445-D3D4-9956-AB67049E2A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72D07B32-1785-7D2E-72E7-53FA068F28C7}"/>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290289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normAutofit/>
          </a:bodyPr>
          <a:lstStyle/>
          <a:p>
            <a:r>
              <a:rPr lang="en-US" sz="3200"/>
              <a:t>Three CSS rule sets with type selectors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41</a:t>
            </a:fld>
            <a:endParaRPr lang="en-US"/>
          </a:p>
        </p:txBody>
      </p:sp>
      <p:graphicFrame>
        <p:nvGraphicFramePr>
          <p:cNvPr id="6" name="Content Placeholder 5">
            <a:extLst>
              <a:ext uri="{FF2B5EF4-FFF2-40B4-BE49-F238E27FC236}">
                <a16:creationId xmlns:a16="http://schemas.microsoft.com/office/drawing/2014/main" id="{3516120F-896B-E74F-9D4F-F626E273F764}"/>
              </a:ext>
            </a:extLst>
          </p:cNvPr>
          <p:cNvGraphicFramePr>
            <a:graphicFrameLocks noGrp="1" noChangeAspect="1"/>
          </p:cNvGraphicFramePr>
          <p:nvPr>
            <p:ph idx="1"/>
            <p:extLst>
              <p:ext uri="{D42A27DB-BD31-4B8C-83A1-F6EECF244321}">
                <p14:modId xmlns:p14="http://schemas.microsoft.com/office/powerpoint/2010/main" val="3450083899"/>
              </p:ext>
            </p:extLst>
          </p:nvPr>
        </p:nvGraphicFramePr>
        <p:xfrm>
          <a:off x="1144863" y="1322970"/>
          <a:ext cx="7315200" cy="1816100"/>
        </p:xfrm>
        <a:graphic>
          <a:graphicData uri="http://schemas.openxmlformats.org/presentationml/2006/ole">
            <mc:AlternateContent xmlns:mc="http://schemas.openxmlformats.org/markup-compatibility/2006">
              <mc:Choice xmlns:v="urn:schemas-microsoft-com:vml" Requires="v">
                <p:oleObj name="Document" r:id="rId2" imgW="7315200" imgH="1816100" progId="Word.Document.12">
                  <p:embed/>
                </p:oleObj>
              </mc:Choice>
              <mc:Fallback>
                <p:oleObj name="Document" r:id="rId2" imgW="7315200" imgH="1816100" progId="Word.Document.12">
                  <p:embed/>
                  <p:pic>
                    <p:nvPicPr>
                      <p:cNvPr id="7" name="Object 6"/>
                      <p:cNvPicPr/>
                      <p:nvPr/>
                    </p:nvPicPr>
                    <p:blipFill>
                      <a:blip r:embed="rId3"/>
                      <a:stretch>
                        <a:fillRect/>
                      </a:stretch>
                    </p:blipFill>
                    <p:spPr>
                      <a:xfrm>
                        <a:off x="1144863" y="1322970"/>
                        <a:ext cx="7315200" cy="18161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69EE976-2B8B-4C4A-ADCE-FF6B4E4B3AA6}"/>
              </a:ext>
            </a:extLst>
          </p:cNvPr>
          <p:cNvGraphicFramePr>
            <a:graphicFrameLocks noChangeAspect="1"/>
          </p:cNvGraphicFramePr>
          <p:nvPr>
            <p:extLst>
              <p:ext uri="{D42A27DB-BD31-4B8C-83A1-F6EECF244321}">
                <p14:modId xmlns:p14="http://schemas.microsoft.com/office/powerpoint/2010/main" val="1320832462"/>
              </p:ext>
            </p:extLst>
          </p:nvPr>
        </p:nvGraphicFramePr>
        <p:xfrm>
          <a:off x="1041868" y="4073756"/>
          <a:ext cx="7315200" cy="609600"/>
        </p:xfrm>
        <a:graphic>
          <a:graphicData uri="http://schemas.openxmlformats.org/presentationml/2006/ole">
            <mc:AlternateContent xmlns:mc="http://schemas.openxmlformats.org/markup-compatibility/2006">
              <mc:Choice xmlns:v="urn:schemas-microsoft-com:vml" Requires="v">
                <p:oleObj name="Document" r:id="rId4" imgW="7315200" imgH="609600" progId="Word.Document.12">
                  <p:embed/>
                </p:oleObj>
              </mc:Choice>
              <mc:Fallback>
                <p:oleObj name="Document" r:id="rId4" imgW="7315200" imgH="609600" progId="Word.Document.12">
                  <p:embed/>
                  <p:pic>
                    <p:nvPicPr>
                      <p:cNvPr id="7" name="Object 6"/>
                      <p:cNvPicPr/>
                      <p:nvPr/>
                    </p:nvPicPr>
                    <p:blipFill>
                      <a:blip r:embed="rId5"/>
                      <a:stretch>
                        <a:fillRect/>
                      </a:stretch>
                    </p:blipFill>
                    <p:spPr>
                      <a:xfrm>
                        <a:off x="1041868" y="4073756"/>
                        <a:ext cx="7315200" cy="6096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49EA54CE-FD3E-7847-AE73-587D55EA1D88}"/>
              </a:ext>
            </a:extLst>
          </p:cNvPr>
          <p:cNvGraphicFramePr>
            <a:graphicFrameLocks noChangeAspect="1"/>
          </p:cNvGraphicFramePr>
          <p:nvPr>
            <p:extLst>
              <p:ext uri="{D42A27DB-BD31-4B8C-83A1-F6EECF244321}">
                <p14:modId xmlns:p14="http://schemas.microsoft.com/office/powerpoint/2010/main" val="759221419"/>
              </p:ext>
            </p:extLst>
          </p:nvPr>
        </p:nvGraphicFramePr>
        <p:xfrm>
          <a:off x="1019569" y="5300236"/>
          <a:ext cx="7315200" cy="203200"/>
        </p:xfrm>
        <a:graphic>
          <a:graphicData uri="http://schemas.openxmlformats.org/presentationml/2006/ole">
            <mc:AlternateContent xmlns:mc="http://schemas.openxmlformats.org/markup-compatibility/2006">
              <mc:Choice xmlns:v="urn:schemas-microsoft-com:vml" Requires="v">
                <p:oleObj name="Document" r:id="rId6" imgW="7315200" imgH="203200" progId="Word.Document.12">
                  <p:embed/>
                </p:oleObj>
              </mc:Choice>
              <mc:Fallback>
                <p:oleObj name="Document" r:id="rId6" imgW="7315200" imgH="203200" progId="Word.Document.12">
                  <p:embed/>
                  <p:pic>
                    <p:nvPicPr>
                      <p:cNvPr id="7" name="Object 6"/>
                      <p:cNvPicPr/>
                      <p:nvPr/>
                    </p:nvPicPr>
                    <p:blipFill>
                      <a:blip r:embed="rId7"/>
                      <a:stretch>
                        <a:fillRect/>
                      </a:stretch>
                    </p:blipFill>
                    <p:spPr>
                      <a:xfrm>
                        <a:off x="1019569" y="5300236"/>
                        <a:ext cx="7315200" cy="203200"/>
                      </a:xfrm>
                      <a:prstGeom prst="rect">
                        <a:avLst/>
                      </a:prstGeom>
                    </p:spPr>
                  </p:pic>
                </p:oleObj>
              </mc:Fallback>
            </mc:AlternateContent>
          </a:graphicData>
        </a:graphic>
      </p:graphicFrame>
      <p:sp>
        <p:nvSpPr>
          <p:cNvPr id="10" name="Title 1">
            <a:extLst>
              <a:ext uri="{FF2B5EF4-FFF2-40B4-BE49-F238E27FC236}">
                <a16:creationId xmlns:a16="http://schemas.microsoft.com/office/drawing/2014/main" id="{2A335F5B-7303-A240-A19E-0633D25D97C2}"/>
              </a:ext>
            </a:extLst>
          </p:cNvPr>
          <p:cNvSpPr txBox="1">
            <a:spLocks/>
          </p:cNvSpPr>
          <p:nvPr/>
        </p:nvSpPr>
        <p:spPr>
          <a:xfrm>
            <a:off x="838200" y="3308349"/>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sz="3200"/>
              <a:t>Two CSS rule sets with class selectors</a:t>
            </a:r>
          </a:p>
        </p:txBody>
      </p:sp>
      <p:sp>
        <p:nvSpPr>
          <p:cNvPr id="11" name="Title 1">
            <a:extLst>
              <a:ext uri="{FF2B5EF4-FFF2-40B4-BE49-F238E27FC236}">
                <a16:creationId xmlns:a16="http://schemas.microsoft.com/office/drawing/2014/main" id="{B91F44AF-1BEC-DF46-A32E-81A2BEE76950}"/>
              </a:ext>
            </a:extLst>
          </p:cNvPr>
          <p:cNvSpPr txBox="1">
            <a:spLocks/>
          </p:cNvSpPr>
          <p:nvPr/>
        </p:nvSpPr>
        <p:spPr>
          <a:xfrm>
            <a:off x="834486" y="4553559"/>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sz="3200"/>
              <a:t>One rule sets with class selectors</a:t>
            </a:r>
          </a:p>
        </p:txBody>
      </p:sp>
      <p:sp>
        <p:nvSpPr>
          <p:cNvPr id="3" name="Rectangle 2">
            <a:extLst>
              <a:ext uri="{FF2B5EF4-FFF2-40B4-BE49-F238E27FC236}">
                <a16:creationId xmlns:a16="http://schemas.microsoft.com/office/drawing/2014/main" id="{B0191599-EB6C-3469-EAC8-99A1F6AA0981}"/>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72809576-2835-CB47-6C78-69A9C95BC0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2" name="TextBox 11">
            <a:extLst>
              <a:ext uri="{FF2B5EF4-FFF2-40B4-BE49-F238E27FC236}">
                <a16:creationId xmlns:a16="http://schemas.microsoft.com/office/drawing/2014/main" id="{19F1FD29-7B63-9185-8B74-0AE1EEFB8E5A}"/>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278292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elements displayed in a browser</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42</a:t>
            </a:fld>
            <a:endParaRPr lang="en-US"/>
          </a:p>
        </p:txBody>
      </p:sp>
      <p:pic>
        <p:nvPicPr>
          <p:cNvPr id="6" name="Content Placeholder 5" descr="1-12.png">
            <a:extLst>
              <a:ext uri="{FF2B5EF4-FFF2-40B4-BE49-F238E27FC236}">
                <a16:creationId xmlns:a16="http://schemas.microsoft.com/office/drawing/2014/main" id="{2F4B9825-219E-9340-929E-6D4FF90F5D53}"/>
              </a:ext>
            </a:extLst>
          </p:cNvPr>
          <p:cNvPicPr>
            <a:picLocks noGrp="1"/>
          </p:cNvPicPr>
          <p:nvPr>
            <p:ph idx="1"/>
          </p:nvPr>
        </p:nvPicPr>
        <p:blipFill>
          <a:blip r:embed="rId2"/>
          <a:stretch>
            <a:fillRect/>
          </a:stretch>
        </p:blipFill>
        <p:spPr>
          <a:xfrm>
            <a:off x="2115324" y="1397832"/>
            <a:ext cx="4749800" cy="1841500"/>
          </a:xfrm>
          <a:prstGeom prst="rect">
            <a:avLst/>
          </a:prstGeom>
        </p:spPr>
      </p:pic>
      <p:sp>
        <p:nvSpPr>
          <p:cNvPr id="3" name="Rectangle 2">
            <a:extLst>
              <a:ext uri="{FF2B5EF4-FFF2-40B4-BE49-F238E27FC236}">
                <a16:creationId xmlns:a16="http://schemas.microsoft.com/office/drawing/2014/main" id="{A0F9A4F2-5B72-E008-F453-AAA10DCCBFCA}"/>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0629EA85-198A-BE73-A987-319BF5DD7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41BF4F4C-F0BB-2D4A-2F79-2E087294E062}"/>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01611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Element, class, and id selectors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a:t>You code a selector for all elements of a specific type by naming the element. This is referred to as a </a:t>
            </a:r>
            <a:r>
              <a:rPr lang="en-US" i="1"/>
              <a:t>type</a:t>
            </a:r>
            <a:r>
              <a:rPr lang="en-US"/>
              <a:t> or </a:t>
            </a:r>
            <a:r>
              <a:rPr lang="en-US" i="1"/>
              <a:t>element selector</a:t>
            </a:r>
            <a:r>
              <a:rPr lang="en-US"/>
              <a:t>.</a:t>
            </a:r>
          </a:p>
          <a:p>
            <a:pPr lvl="0"/>
            <a:r>
              <a:rPr lang="en-US"/>
              <a:t>You code a selector for an element with a class attribute by coding a period followed by the class name. Then, the rule set applies to all elements with that class name. This is known as a </a:t>
            </a:r>
            <a:r>
              <a:rPr lang="en-US" i="1"/>
              <a:t>class selector</a:t>
            </a:r>
            <a:r>
              <a:rPr lang="en-US"/>
              <a:t>.</a:t>
            </a:r>
          </a:p>
          <a:p>
            <a:pPr lvl="0"/>
            <a:r>
              <a:rPr lang="en-US"/>
              <a:t>You code an id selector for an element with an id attribute by coding a pound sign (#) followed by the id value. This is known as an id selector.</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43</a:t>
            </a:fld>
            <a:endParaRPr lang="en-US"/>
          </a:p>
        </p:txBody>
      </p:sp>
      <p:sp>
        <p:nvSpPr>
          <p:cNvPr id="6" name="Rectangle 5">
            <a:extLst>
              <a:ext uri="{FF2B5EF4-FFF2-40B4-BE49-F238E27FC236}">
                <a16:creationId xmlns:a16="http://schemas.microsoft.com/office/drawing/2014/main" id="{16BA462A-BCC1-30CE-CF24-064CE7AF7DFD}"/>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8C5B722D-F3FB-E69E-FCD4-D99F6185B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2C4D57C7-0287-7C45-878B-F090690D5AFB}"/>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566211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An external style sheet</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44</a:t>
            </a:fld>
            <a:endParaRPr lang="en-US"/>
          </a:p>
        </p:txBody>
      </p:sp>
      <p:graphicFrame>
        <p:nvGraphicFramePr>
          <p:cNvPr id="6" name="Content Placeholder 5">
            <a:extLst>
              <a:ext uri="{FF2B5EF4-FFF2-40B4-BE49-F238E27FC236}">
                <a16:creationId xmlns:a16="http://schemas.microsoft.com/office/drawing/2014/main" id="{54CEBBD0-73BE-EC40-A1F2-544592DC901C}"/>
              </a:ext>
            </a:extLst>
          </p:cNvPr>
          <p:cNvGraphicFramePr>
            <a:graphicFrameLocks noGrp="1" noChangeAspect="1"/>
          </p:cNvGraphicFramePr>
          <p:nvPr>
            <p:ph idx="1"/>
            <p:extLst>
              <p:ext uri="{D42A27DB-BD31-4B8C-83A1-F6EECF244321}">
                <p14:modId xmlns:p14="http://schemas.microsoft.com/office/powerpoint/2010/main" val="1688619427"/>
              </p:ext>
            </p:extLst>
          </p:nvPr>
        </p:nvGraphicFramePr>
        <p:xfrm>
          <a:off x="1055655" y="1411160"/>
          <a:ext cx="7300913" cy="3889375"/>
        </p:xfrm>
        <a:graphic>
          <a:graphicData uri="http://schemas.openxmlformats.org/presentationml/2006/ole">
            <mc:AlternateContent xmlns:mc="http://schemas.openxmlformats.org/markup-compatibility/2006">
              <mc:Choice xmlns:v="urn:schemas-microsoft-com:vml" Requires="v">
                <p:oleObj name="Document" r:id="rId2" imgW="7301323" imgH="3890152" progId="Word.Document.12">
                  <p:embed/>
                </p:oleObj>
              </mc:Choice>
              <mc:Fallback>
                <p:oleObj name="Document" r:id="rId2" imgW="7301323" imgH="3890152" progId="Word.Document.12">
                  <p:embed/>
                  <p:pic>
                    <p:nvPicPr>
                      <p:cNvPr id="7" name="Object 6"/>
                      <p:cNvPicPr/>
                      <p:nvPr/>
                    </p:nvPicPr>
                    <p:blipFill>
                      <a:blip r:embed="rId3"/>
                      <a:stretch>
                        <a:fillRect/>
                      </a:stretch>
                    </p:blipFill>
                    <p:spPr>
                      <a:xfrm>
                        <a:off x="1055655" y="1411160"/>
                        <a:ext cx="7300913" cy="388937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FF6179C9-68F6-FEB2-E43B-E3D215083752}"/>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91161C18-587D-8624-1C32-1D4DBC9DF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D152E9D7-7D46-3795-813B-48BE2BF5C1C6}"/>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292501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Rule sets, selectors, rules, and comments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a:xfrm>
            <a:off x="838200" y="1032487"/>
            <a:ext cx="10515600" cy="4995863"/>
          </a:xfrm>
        </p:spPr>
        <p:txBody>
          <a:bodyPr>
            <a:normAutofit lnSpcReduction="10000"/>
          </a:bodyPr>
          <a:lstStyle/>
          <a:p>
            <a:pPr lvl="0"/>
            <a:r>
              <a:rPr lang="en-US" dirty="0"/>
              <a:t>A CSS</a:t>
            </a:r>
            <a:r>
              <a:rPr lang="en-US" i="1" dirty="0"/>
              <a:t> rule set</a:t>
            </a:r>
            <a:r>
              <a:rPr lang="en-US" dirty="0"/>
              <a:t> consists of a selector and one or more rules within braces.</a:t>
            </a:r>
          </a:p>
          <a:p>
            <a:pPr lvl="0"/>
            <a:r>
              <a:rPr lang="en-US" dirty="0"/>
              <a:t>A CSS</a:t>
            </a:r>
            <a:r>
              <a:rPr lang="en-US" i="1" dirty="0"/>
              <a:t> selector</a:t>
            </a:r>
            <a:r>
              <a:rPr lang="en-US" dirty="0"/>
              <a:t> consists of the identifiers that are coded at the beginning of the rule set. If more than one selector is coded for a rule set, the selectors are separated by commas.</a:t>
            </a:r>
          </a:p>
          <a:p>
            <a:pPr lvl="0"/>
            <a:r>
              <a:rPr lang="en-US" dirty="0"/>
              <a:t>A CSS</a:t>
            </a:r>
            <a:r>
              <a:rPr lang="en-US" i="1" dirty="0"/>
              <a:t> rule </a:t>
            </a:r>
            <a:r>
              <a:rPr lang="en-US" dirty="0"/>
              <a:t>consists of a </a:t>
            </a:r>
            <a:r>
              <a:rPr lang="en-US" i="1" dirty="0"/>
              <a:t>property</a:t>
            </a:r>
            <a:r>
              <a:rPr lang="en-US" dirty="0"/>
              <a:t>, a colon, a </a:t>
            </a:r>
            <a:r>
              <a:rPr lang="en-US" i="1" dirty="0"/>
              <a:t>value</a:t>
            </a:r>
            <a:r>
              <a:rPr lang="en-US" dirty="0"/>
              <a:t>, and a semicolon. Although the semicolon for the last declaration in a block is optional, it’s a best practice to code it.</a:t>
            </a:r>
          </a:p>
          <a:p>
            <a:pPr lvl="0"/>
            <a:r>
              <a:rPr lang="en-US" dirty="0"/>
              <a:t>To make your code easier to read, use spaces, indentation, and blank lines within a rule set.</a:t>
            </a:r>
          </a:p>
          <a:p>
            <a:pPr lvl="0"/>
            <a:r>
              <a:rPr lang="en-US" dirty="0"/>
              <a:t>CSS</a:t>
            </a:r>
            <a:r>
              <a:rPr lang="en-US" i="1" dirty="0"/>
              <a:t> comments</a:t>
            </a:r>
            <a:r>
              <a:rPr lang="en-US" dirty="0"/>
              <a:t> begin with /* and end with */. A CSS comment can be coded on a single line, or it can span multiple lines.</a:t>
            </a:r>
          </a:p>
          <a:p>
            <a:endParaRPr lang="en-US" dirty="0"/>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45</a:t>
            </a:fld>
            <a:endParaRPr lang="en-US"/>
          </a:p>
        </p:txBody>
      </p:sp>
      <p:sp>
        <p:nvSpPr>
          <p:cNvPr id="6" name="Rectangle 5">
            <a:extLst>
              <a:ext uri="{FF2B5EF4-FFF2-40B4-BE49-F238E27FC236}">
                <a16:creationId xmlns:a16="http://schemas.microsoft.com/office/drawing/2014/main" id="{6299CCAE-BB2D-A725-C723-D44F25353F8B}"/>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EC330D43-8D3C-79A6-BDE1-849744BA2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7A74DB4F-7EDA-C740-CE57-3404531F5414}"/>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057818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Common properties for formatting tables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46</a:t>
            </a:fld>
            <a:endParaRPr lang="en-US"/>
          </a:p>
        </p:txBody>
      </p:sp>
      <p:graphicFrame>
        <p:nvGraphicFramePr>
          <p:cNvPr id="6" name="Content Placeholder 5">
            <a:extLst>
              <a:ext uri="{FF2B5EF4-FFF2-40B4-BE49-F238E27FC236}">
                <a16:creationId xmlns:a16="http://schemas.microsoft.com/office/drawing/2014/main" id="{635C23CE-DE56-6545-8341-F4866CBE1751}"/>
              </a:ext>
            </a:extLst>
          </p:cNvPr>
          <p:cNvGraphicFramePr>
            <a:graphicFrameLocks noGrp="1" noChangeAspect="1"/>
          </p:cNvGraphicFramePr>
          <p:nvPr>
            <p:ph idx="1"/>
            <p:extLst>
              <p:ext uri="{D42A27DB-BD31-4B8C-83A1-F6EECF244321}">
                <p14:modId xmlns:p14="http://schemas.microsoft.com/office/powerpoint/2010/main" val="2049844672"/>
              </p:ext>
            </p:extLst>
          </p:nvPr>
        </p:nvGraphicFramePr>
        <p:xfrm>
          <a:off x="1035050" y="1295012"/>
          <a:ext cx="7377113" cy="3197225"/>
        </p:xfrm>
        <a:graphic>
          <a:graphicData uri="http://schemas.openxmlformats.org/presentationml/2006/ole">
            <mc:AlternateContent xmlns:mc="http://schemas.openxmlformats.org/markup-compatibility/2006">
              <mc:Choice xmlns:v="urn:schemas-microsoft-com:vml" Requires="v">
                <p:oleObj name="Document" r:id="rId2" imgW="7402117" imgH="3208274" progId="Word.Document.12">
                  <p:embed/>
                </p:oleObj>
              </mc:Choice>
              <mc:Fallback>
                <p:oleObj name="Document" r:id="rId2" imgW="7402117" imgH="3208274" progId="Word.Document.12">
                  <p:embed/>
                  <p:pic>
                    <p:nvPicPr>
                      <p:cNvPr id="7" name="Object 6"/>
                      <p:cNvPicPr/>
                      <p:nvPr/>
                    </p:nvPicPr>
                    <p:blipFill>
                      <a:blip r:embed="rId3"/>
                      <a:stretch>
                        <a:fillRect/>
                      </a:stretch>
                    </p:blipFill>
                    <p:spPr>
                      <a:xfrm>
                        <a:off x="1035050" y="1295012"/>
                        <a:ext cx="7377113" cy="319722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1E6A980F-A39D-5F30-FB89-1BC17259ED40}"/>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48A220A0-A527-21FA-2E23-B7B969F8F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765BDAA2-DDF5-BD9F-A710-C94CC0B27618}"/>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240344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normAutofit/>
          </a:bodyPr>
          <a:lstStyle/>
          <a:p>
            <a:r>
              <a:rPr lang="en-US" sz="3200"/>
              <a:t>The CSS for a table</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47</a:t>
            </a:fld>
            <a:endParaRPr lang="en-US"/>
          </a:p>
        </p:txBody>
      </p:sp>
      <p:graphicFrame>
        <p:nvGraphicFramePr>
          <p:cNvPr id="6" name="Content Placeholder 5">
            <a:extLst>
              <a:ext uri="{FF2B5EF4-FFF2-40B4-BE49-F238E27FC236}">
                <a16:creationId xmlns:a16="http://schemas.microsoft.com/office/drawing/2014/main" id="{38C64B3C-DA44-F649-AE15-EE6CA4E858EE}"/>
              </a:ext>
            </a:extLst>
          </p:cNvPr>
          <p:cNvGraphicFramePr>
            <a:graphicFrameLocks noGrp="1" noChangeAspect="1"/>
          </p:cNvGraphicFramePr>
          <p:nvPr>
            <p:ph idx="1"/>
            <p:extLst>
              <p:ext uri="{D42A27DB-BD31-4B8C-83A1-F6EECF244321}">
                <p14:modId xmlns:p14="http://schemas.microsoft.com/office/powerpoint/2010/main" val="3692257393"/>
              </p:ext>
            </p:extLst>
          </p:nvPr>
        </p:nvGraphicFramePr>
        <p:xfrm>
          <a:off x="993648" y="1304925"/>
          <a:ext cx="7315200" cy="2413000"/>
        </p:xfrm>
        <a:graphic>
          <a:graphicData uri="http://schemas.openxmlformats.org/presentationml/2006/ole">
            <mc:AlternateContent xmlns:mc="http://schemas.openxmlformats.org/markup-compatibility/2006">
              <mc:Choice xmlns:v="urn:schemas-microsoft-com:vml" Requires="v">
                <p:oleObj name="Document" r:id="rId2" imgW="7315200" imgH="2413000" progId="Word.Document.12">
                  <p:embed/>
                </p:oleObj>
              </mc:Choice>
              <mc:Fallback>
                <p:oleObj name="Document" r:id="rId2" imgW="7315200" imgH="2413000" progId="Word.Document.12">
                  <p:embed/>
                  <p:pic>
                    <p:nvPicPr>
                      <p:cNvPr id="7" name="Object 6"/>
                      <p:cNvPicPr/>
                      <p:nvPr/>
                    </p:nvPicPr>
                    <p:blipFill>
                      <a:blip r:embed="rId3"/>
                      <a:stretch>
                        <a:fillRect/>
                      </a:stretch>
                    </p:blipFill>
                    <p:spPr>
                      <a:xfrm>
                        <a:off x="993648" y="1304925"/>
                        <a:ext cx="7315200" cy="2413000"/>
                      </a:xfrm>
                      <a:prstGeom prst="rect">
                        <a:avLst/>
                      </a:prstGeom>
                    </p:spPr>
                  </p:pic>
                </p:oleObj>
              </mc:Fallback>
            </mc:AlternateContent>
          </a:graphicData>
        </a:graphic>
      </p:graphicFrame>
      <p:sp>
        <p:nvSpPr>
          <p:cNvPr id="7" name="Title 1">
            <a:extLst>
              <a:ext uri="{FF2B5EF4-FFF2-40B4-BE49-F238E27FC236}">
                <a16:creationId xmlns:a16="http://schemas.microsoft.com/office/drawing/2014/main" id="{3C749EB0-3D97-E94C-976C-0FFDE8A18926}"/>
              </a:ext>
            </a:extLst>
          </p:cNvPr>
          <p:cNvSpPr txBox="1">
            <a:spLocks/>
          </p:cNvSpPr>
          <p:nvPr/>
        </p:nvSpPr>
        <p:spPr>
          <a:xfrm>
            <a:off x="844296" y="3736213"/>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sz="3200"/>
              <a:t>Note</a:t>
            </a:r>
          </a:p>
        </p:txBody>
      </p:sp>
      <p:sp>
        <p:nvSpPr>
          <p:cNvPr id="8" name="Content Placeholder 2">
            <a:extLst>
              <a:ext uri="{FF2B5EF4-FFF2-40B4-BE49-F238E27FC236}">
                <a16:creationId xmlns:a16="http://schemas.microsoft.com/office/drawing/2014/main" id="{4FD96EE0-4834-EC4B-850A-4C32230BA771}"/>
              </a:ext>
            </a:extLst>
          </p:cNvPr>
          <p:cNvSpPr txBox="1">
            <a:spLocks/>
          </p:cNvSpPr>
          <p:nvPr/>
        </p:nvSpPr>
        <p:spPr>
          <a:xfrm>
            <a:off x="838200" y="4315968"/>
            <a:ext cx="10515600" cy="1860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With HTML5, you should use CSS, not HTML, to format tables</a:t>
            </a:r>
          </a:p>
        </p:txBody>
      </p:sp>
      <p:sp>
        <p:nvSpPr>
          <p:cNvPr id="3" name="Rectangle 2">
            <a:extLst>
              <a:ext uri="{FF2B5EF4-FFF2-40B4-BE49-F238E27FC236}">
                <a16:creationId xmlns:a16="http://schemas.microsoft.com/office/drawing/2014/main" id="{87569D2B-2F95-769F-AC1E-80D6C20663D1}"/>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F48C9C0B-F1F8-9019-D266-4406DE159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45031380-4FB9-E682-F8F2-8C53CDF1F009}"/>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075021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A table with collapsed borders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48</a:t>
            </a:fld>
            <a:endParaRPr lang="en-US"/>
          </a:p>
        </p:txBody>
      </p:sp>
      <p:pic>
        <p:nvPicPr>
          <p:cNvPr id="6" name="Content Placeholder 5">
            <a:extLst>
              <a:ext uri="{FF2B5EF4-FFF2-40B4-BE49-F238E27FC236}">
                <a16:creationId xmlns:a16="http://schemas.microsoft.com/office/drawing/2014/main" id="{DEF16F96-A16E-E747-9AAD-EDFD1434508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96568" y="1222089"/>
            <a:ext cx="3619500" cy="927100"/>
          </a:xfrm>
          <a:prstGeom prst="rect">
            <a:avLst/>
          </a:prstGeom>
        </p:spPr>
      </p:pic>
      <p:sp>
        <p:nvSpPr>
          <p:cNvPr id="7" name="Title 1">
            <a:extLst>
              <a:ext uri="{FF2B5EF4-FFF2-40B4-BE49-F238E27FC236}">
                <a16:creationId xmlns:a16="http://schemas.microsoft.com/office/drawing/2014/main" id="{BA903023-A5D1-EC4D-8130-29891577D3DC}"/>
              </a:ext>
            </a:extLst>
          </p:cNvPr>
          <p:cNvSpPr txBox="1">
            <a:spLocks/>
          </p:cNvSpPr>
          <p:nvPr/>
        </p:nvSpPr>
        <p:spPr>
          <a:xfrm>
            <a:off x="844296" y="2858389"/>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a:t>A table without collapsed borders</a:t>
            </a:r>
          </a:p>
        </p:txBody>
      </p:sp>
      <p:pic>
        <p:nvPicPr>
          <p:cNvPr id="8" name="Picture 7">
            <a:extLst>
              <a:ext uri="{FF2B5EF4-FFF2-40B4-BE49-F238E27FC236}">
                <a16:creationId xmlns:a16="http://schemas.microsoft.com/office/drawing/2014/main" id="{34FAE7F8-C629-CF4A-85E3-5E740C917AF0}"/>
              </a:ext>
            </a:extLst>
          </p:cNvPr>
          <p:cNvPicPr/>
          <p:nvPr/>
        </p:nvPicPr>
        <p:blipFill>
          <a:blip r:embed="rId3">
            <a:extLst>
              <a:ext uri="{28A0092B-C50C-407E-A947-70E740481C1C}">
                <a14:useLocalDpi xmlns:a14="http://schemas.microsoft.com/office/drawing/2010/main" val="0"/>
              </a:ext>
            </a:extLst>
          </a:blip>
          <a:stretch>
            <a:fillRect/>
          </a:stretch>
        </p:blipFill>
        <p:spPr>
          <a:xfrm>
            <a:off x="1496568" y="3661918"/>
            <a:ext cx="3757930" cy="1005840"/>
          </a:xfrm>
          <a:prstGeom prst="rect">
            <a:avLst/>
          </a:prstGeom>
        </p:spPr>
      </p:pic>
      <p:sp>
        <p:nvSpPr>
          <p:cNvPr id="3" name="Rectangle 2">
            <a:extLst>
              <a:ext uri="{FF2B5EF4-FFF2-40B4-BE49-F238E27FC236}">
                <a16:creationId xmlns:a16="http://schemas.microsoft.com/office/drawing/2014/main" id="{38649176-8B79-5E2B-63DF-D662DBDCD8F3}"/>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BB62A1EF-407F-0C77-4C4B-45830A6A37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28A8B949-1405-A84D-1D6F-977F0CF71712}"/>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895400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a:xfrm>
            <a:off x="838200" y="365125"/>
            <a:ext cx="10515600" cy="585851"/>
          </a:xfrm>
        </p:spPr>
        <p:txBody>
          <a:bodyPr>
            <a:normAutofit/>
          </a:bodyPr>
          <a:lstStyle/>
          <a:p>
            <a:r>
              <a:rPr lang="en-US" sz="3200"/>
              <a:t>The HTML code for a form</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49</a:t>
            </a:fld>
            <a:endParaRPr lang="en-US"/>
          </a:p>
        </p:txBody>
      </p:sp>
      <p:graphicFrame>
        <p:nvGraphicFramePr>
          <p:cNvPr id="6" name="Content Placeholder 5">
            <a:extLst>
              <a:ext uri="{FF2B5EF4-FFF2-40B4-BE49-F238E27FC236}">
                <a16:creationId xmlns:a16="http://schemas.microsoft.com/office/drawing/2014/main" id="{C7A49000-FC76-564A-828A-BDC5C9EAD0FC}"/>
              </a:ext>
            </a:extLst>
          </p:cNvPr>
          <p:cNvGraphicFramePr>
            <a:graphicFrameLocks noGrp="1" noChangeAspect="1"/>
          </p:cNvGraphicFramePr>
          <p:nvPr>
            <p:ph idx="1"/>
            <p:extLst>
              <p:ext uri="{D42A27DB-BD31-4B8C-83A1-F6EECF244321}">
                <p14:modId xmlns:p14="http://schemas.microsoft.com/office/powerpoint/2010/main" val="1512490860"/>
              </p:ext>
            </p:extLst>
          </p:nvPr>
        </p:nvGraphicFramePr>
        <p:xfrm>
          <a:off x="1011936" y="1074292"/>
          <a:ext cx="7315200" cy="1409700"/>
        </p:xfrm>
        <a:graphic>
          <a:graphicData uri="http://schemas.openxmlformats.org/presentationml/2006/ole">
            <mc:AlternateContent xmlns:mc="http://schemas.openxmlformats.org/markup-compatibility/2006">
              <mc:Choice xmlns:v="urn:schemas-microsoft-com:vml" Requires="v">
                <p:oleObj name="Document" r:id="rId2" imgW="7315200" imgH="1409700" progId="Word.Document.12">
                  <p:embed/>
                </p:oleObj>
              </mc:Choice>
              <mc:Fallback>
                <p:oleObj name="Document" r:id="rId2" imgW="7315200" imgH="1409700" progId="Word.Document.12">
                  <p:embed/>
                  <p:pic>
                    <p:nvPicPr>
                      <p:cNvPr id="7" name="Object 6"/>
                      <p:cNvPicPr/>
                      <p:nvPr/>
                    </p:nvPicPr>
                    <p:blipFill>
                      <a:blip r:embed="rId3"/>
                      <a:stretch>
                        <a:fillRect/>
                      </a:stretch>
                    </p:blipFill>
                    <p:spPr>
                      <a:xfrm>
                        <a:off x="1011936" y="1074292"/>
                        <a:ext cx="7315200" cy="14097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94D8B883-A504-D547-9BB7-5E0F76B9186D}"/>
              </a:ext>
            </a:extLst>
          </p:cNvPr>
          <p:cNvPicPr/>
          <p:nvPr/>
        </p:nvPicPr>
        <p:blipFill>
          <a:blip r:embed="rId4">
            <a:extLst>
              <a:ext uri="{28A0092B-C50C-407E-A947-70E740481C1C}">
                <a14:useLocalDpi xmlns:a14="http://schemas.microsoft.com/office/drawing/2010/main" val="0"/>
              </a:ext>
            </a:extLst>
          </a:blip>
          <a:stretch>
            <a:fillRect/>
          </a:stretch>
        </p:blipFill>
        <p:spPr>
          <a:xfrm>
            <a:off x="1670558" y="3350006"/>
            <a:ext cx="3803650" cy="777240"/>
          </a:xfrm>
          <a:prstGeom prst="rect">
            <a:avLst/>
          </a:prstGeom>
          <a:effectLst>
            <a:outerShdw blurRad="50800" dist="88900" dir="2700000" algn="tl" rotWithShape="0">
              <a:prstClr val="black">
                <a:alpha val="45000"/>
              </a:prstClr>
            </a:outerShdw>
          </a:effectLst>
        </p:spPr>
      </p:pic>
      <p:sp>
        <p:nvSpPr>
          <p:cNvPr id="8" name="Title 1">
            <a:extLst>
              <a:ext uri="{FF2B5EF4-FFF2-40B4-BE49-F238E27FC236}">
                <a16:creationId xmlns:a16="http://schemas.microsoft.com/office/drawing/2014/main" id="{D468CB12-D986-CE46-AA67-B8A8CC23A99F}"/>
              </a:ext>
            </a:extLst>
          </p:cNvPr>
          <p:cNvSpPr txBox="1">
            <a:spLocks/>
          </p:cNvSpPr>
          <p:nvPr/>
        </p:nvSpPr>
        <p:spPr>
          <a:xfrm>
            <a:off x="832104" y="2582924"/>
            <a:ext cx="10515600" cy="585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sz="3200"/>
              <a:t>The form displayed in a browser</a:t>
            </a:r>
          </a:p>
        </p:txBody>
      </p:sp>
      <p:sp>
        <p:nvSpPr>
          <p:cNvPr id="9" name="Title 1">
            <a:extLst>
              <a:ext uri="{FF2B5EF4-FFF2-40B4-BE49-F238E27FC236}">
                <a16:creationId xmlns:a16="http://schemas.microsoft.com/office/drawing/2014/main" id="{AEB9B691-BEB9-104C-9B79-8807EB0A2746}"/>
              </a:ext>
            </a:extLst>
          </p:cNvPr>
          <p:cNvSpPr txBox="1">
            <a:spLocks/>
          </p:cNvSpPr>
          <p:nvPr/>
        </p:nvSpPr>
        <p:spPr>
          <a:xfrm>
            <a:off x="832104" y="4300857"/>
            <a:ext cx="10515600" cy="585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sz="3200"/>
              <a:t>Terms</a:t>
            </a:r>
          </a:p>
        </p:txBody>
      </p:sp>
      <p:sp>
        <p:nvSpPr>
          <p:cNvPr id="10" name="Content Placeholder 2">
            <a:extLst>
              <a:ext uri="{FF2B5EF4-FFF2-40B4-BE49-F238E27FC236}">
                <a16:creationId xmlns:a16="http://schemas.microsoft.com/office/drawing/2014/main" id="{283C8344-B3B7-D44C-B03C-188DEE6F45F3}"/>
              </a:ext>
            </a:extLst>
          </p:cNvPr>
          <p:cNvSpPr txBox="1">
            <a:spLocks/>
          </p:cNvSpPr>
          <p:nvPr/>
        </p:nvSpPr>
        <p:spPr>
          <a:xfrm>
            <a:off x="838200" y="4800723"/>
            <a:ext cx="10515600" cy="1376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 form contains one or more controls such as textboxes, buttons, checkboxes, and listboxes</a:t>
            </a:r>
          </a:p>
        </p:txBody>
      </p:sp>
      <p:sp>
        <p:nvSpPr>
          <p:cNvPr id="3" name="Rectangle 2">
            <a:extLst>
              <a:ext uri="{FF2B5EF4-FFF2-40B4-BE49-F238E27FC236}">
                <a16:creationId xmlns:a16="http://schemas.microsoft.com/office/drawing/2014/main" id="{27350F04-E1DC-B885-DC8A-7A2F271BACB1}"/>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sign&#10;&#10;Description automatically generated">
            <a:extLst>
              <a:ext uri="{FF2B5EF4-FFF2-40B4-BE49-F238E27FC236}">
                <a16:creationId xmlns:a16="http://schemas.microsoft.com/office/drawing/2014/main" id="{572B848A-9A78-0956-B4DA-EBD8A4A54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2" name="TextBox 11">
            <a:extLst>
              <a:ext uri="{FF2B5EF4-FFF2-40B4-BE49-F238E27FC236}">
                <a16:creationId xmlns:a16="http://schemas.microsoft.com/office/drawing/2014/main" id="{921FAC8E-9D60-489D-7669-0E372E6D7B65}"/>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76193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25F8-68A8-174A-B804-6C3EEEBC1CF2}"/>
              </a:ext>
            </a:extLst>
          </p:cNvPr>
          <p:cNvSpPr>
            <a:spLocks noGrp="1"/>
          </p:cNvSpPr>
          <p:nvPr>
            <p:ph type="title"/>
          </p:nvPr>
        </p:nvSpPr>
        <p:spPr/>
        <p:txBody>
          <a:bodyPr/>
          <a:lstStyle/>
          <a:p>
            <a:r>
              <a:rPr lang="en-US"/>
              <a:t>The generated HTML for a new page</a:t>
            </a:r>
          </a:p>
        </p:txBody>
      </p:sp>
      <p:sp>
        <p:nvSpPr>
          <p:cNvPr id="4" name="Footer Placeholder 3">
            <a:extLst>
              <a:ext uri="{FF2B5EF4-FFF2-40B4-BE49-F238E27FC236}">
                <a16:creationId xmlns:a16="http://schemas.microsoft.com/office/drawing/2014/main" id="{0F377C89-9DA5-A746-8E5D-98E13FA365E9}"/>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2C80B933-1B2C-5942-B08F-8A26E3940CB7}"/>
              </a:ext>
            </a:extLst>
          </p:cNvPr>
          <p:cNvSpPr>
            <a:spLocks noGrp="1"/>
          </p:cNvSpPr>
          <p:nvPr>
            <p:ph type="sldNum" sz="quarter" idx="12"/>
          </p:nvPr>
        </p:nvSpPr>
        <p:spPr/>
        <p:txBody>
          <a:bodyPr/>
          <a:lstStyle/>
          <a:p>
            <a:fld id="{8D2FFC75-8E13-4846-9289-7AF578217E2F}" type="slidenum">
              <a:rPr lang="en-US"/>
              <a:t>5</a:t>
            </a:fld>
            <a:endParaRPr lang="en-US"/>
          </a:p>
        </p:txBody>
      </p:sp>
      <p:graphicFrame>
        <p:nvGraphicFramePr>
          <p:cNvPr id="6" name="Content Placeholder 5">
            <a:extLst>
              <a:ext uri="{FF2B5EF4-FFF2-40B4-BE49-F238E27FC236}">
                <a16:creationId xmlns:a16="http://schemas.microsoft.com/office/drawing/2014/main" id="{AA2A2390-FF7A-894B-8326-AA6C567BFB3F}"/>
              </a:ext>
            </a:extLst>
          </p:cNvPr>
          <p:cNvGraphicFramePr>
            <a:graphicFrameLocks noGrp="1" noChangeAspect="1"/>
          </p:cNvGraphicFramePr>
          <p:nvPr>
            <p:ph idx="1"/>
            <p:extLst>
              <p:ext uri="{D42A27DB-BD31-4B8C-83A1-F6EECF244321}">
                <p14:modId xmlns:p14="http://schemas.microsoft.com/office/powerpoint/2010/main" val="752746845"/>
              </p:ext>
            </p:extLst>
          </p:nvPr>
        </p:nvGraphicFramePr>
        <p:xfrm>
          <a:off x="2445543" y="1439861"/>
          <a:ext cx="7300913" cy="2278063"/>
        </p:xfrm>
        <a:graphic>
          <a:graphicData uri="http://schemas.openxmlformats.org/presentationml/2006/ole">
            <mc:AlternateContent xmlns:mc="http://schemas.openxmlformats.org/markup-compatibility/2006">
              <mc:Choice xmlns:v="urn:schemas-microsoft-com:vml" Requires="v">
                <p:oleObj name="Document" r:id="rId2" imgW="7301323" imgH="2278497" progId="Word.Document.12">
                  <p:embed/>
                </p:oleObj>
              </mc:Choice>
              <mc:Fallback>
                <p:oleObj name="Document" r:id="rId2" imgW="7301323" imgH="2278497" progId="Word.Document.12">
                  <p:embed/>
                  <p:pic>
                    <p:nvPicPr>
                      <p:cNvPr id="7" name="Object 6"/>
                      <p:cNvPicPr/>
                      <p:nvPr/>
                    </p:nvPicPr>
                    <p:blipFill>
                      <a:blip r:embed="rId3"/>
                      <a:stretch>
                        <a:fillRect/>
                      </a:stretch>
                    </p:blipFill>
                    <p:spPr>
                      <a:xfrm>
                        <a:off x="2445543" y="1439861"/>
                        <a:ext cx="7300913" cy="2278063"/>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3FF4A093-C96A-C4CD-F8F9-E111CA2E5743}"/>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220A1D64-3B7E-847F-933D-F878509E71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1CD63584-8935-1185-DBF1-AEB06761B5AC}"/>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8561805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Elements for working with a simple form</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50</a:t>
            </a:fld>
            <a:endParaRPr lang="en-US"/>
          </a:p>
        </p:txBody>
      </p:sp>
      <p:graphicFrame>
        <p:nvGraphicFramePr>
          <p:cNvPr id="6" name="Content Placeholder 5">
            <a:extLst>
              <a:ext uri="{FF2B5EF4-FFF2-40B4-BE49-F238E27FC236}">
                <a16:creationId xmlns:a16="http://schemas.microsoft.com/office/drawing/2014/main" id="{EC120B06-9632-5746-AFE4-99568AF072A8}"/>
              </a:ext>
            </a:extLst>
          </p:cNvPr>
          <p:cNvGraphicFramePr>
            <a:graphicFrameLocks noGrp="1" noChangeAspect="1"/>
          </p:cNvGraphicFramePr>
          <p:nvPr>
            <p:ph idx="1"/>
            <p:extLst>
              <p:ext uri="{D42A27DB-BD31-4B8C-83A1-F6EECF244321}">
                <p14:modId xmlns:p14="http://schemas.microsoft.com/office/powerpoint/2010/main" val="3523384417"/>
              </p:ext>
            </p:extLst>
          </p:nvPr>
        </p:nvGraphicFramePr>
        <p:xfrm>
          <a:off x="973836" y="1261872"/>
          <a:ext cx="7391400" cy="4114800"/>
        </p:xfrm>
        <a:graphic>
          <a:graphicData uri="http://schemas.openxmlformats.org/presentationml/2006/ole">
            <mc:AlternateContent xmlns:mc="http://schemas.openxmlformats.org/markup-compatibility/2006">
              <mc:Choice xmlns:v="urn:schemas-microsoft-com:vml" Requires="v">
                <p:oleObj name="Document" r:id="rId2" imgW="7391400" imgH="4114800" progId="Word.Document.12">
                  <p:embed/>
                </p:oleObj>
              </mc:Choice>
              <mc:Fallback>
                <p:oleObj name="Document" r:id="rId2" imgW="7391400" imgH="4114800" progId="Word.Document.12">
                  <p:embed/>
                  <p:pic>
                    <p:nvPicPr>
                      <p:cNvPr id="7" name="Object 6"/>
                      <p:cNvPicPr/>
                      <p:nvPr/>
                    </p:nvPicPr>
                    <p:blipFill>
                      <a:blip r:embed="rId3"/>
                      <a:stretch>
                        <a:fillRect/>
                      </a:stretch>
                    </p:blipFill>
                    <p:spPr>
                      <a:xfrm>
                        <a:off x="973836" y="1261872"/>
                        <a:ext cx="7391400" cy="411480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C2453E4-64C8-7D6C-684F-80C1ADC5F9A4}"/>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03385B06-FFC8-85E9-FBB8-F3C87D6B0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45D6BDB5-D32A-F370-0C33-5F9BFE1F03B1}"/>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79470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Common control attributes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51</a:t>
            </a:fld>
            <a:endParaRPr lang="en-US"/>
          </a:p>
        </p:txBody>
      </p:sp>
      <p:graphicFrame>
        <p:nvGraphicFramePr>
          <p:cNvPr id="6" name="Content Placeholder 5">
            <a:extLst>
              <a:ext uri="{FF2B5EF4-FFF2-40B4-BE49-F238E27FC236}">
                <a16:creationId xmlns:a16="http://schemas.microsoft.com/office/drawing/2014/main" id="{CF350348-C0CA-5443-900B-C2B606EF3F34}"/>
              </a:ext>
            </a:extLst>
          </p:cNvPr>
          <p:cNvGraphicFramePr>
            <a:graphicFrameLocks noGrp="1" noChangeAspect="1"/>
          </p:cNvGraphicFramePr>
          <p:nvPr>
            <p:ph idx="1"/>
            <p:extLst>
              <p:ext uri="{D42A27DB-BD31-4B8C-83A1-F6EECF244321}">
                <p14:modId xmlns:p14="http://schemas.microsoft.com/office/powerpoint/2010/main" val="1829375014"/>
              </p:ext>
            </p:extLst>
          </p:nvPr>
        </p:nvGraphicFramePr>
        <p:xfrm>
          <a:off x="838200" y="1330198"/>
          <a:ext cx="7377113" cy="2722563"/>
        </p:xfrm>
        <a:graphic>
          <a:graphicData uri="http://schemas.openxmlformats.org/presentationml/2006/ole">
            <mc:AlternateContent xmlns:mc="http://schemas.openxmlformats.org/markup-compatibility/2006">
              <mc:Choice xmlns:v="urn:schemas-microsoft-com:vml" Requires="v">
                <p:oleObj name="Document" r:id="rId2" imgW="7377498" imgH="2722819" progId="Word.Document.12">
                  <p:embed/>
                </p:oleObj>
              </mc:Choice>
              <mc:Fallback>
                <p:oleObj name="Document" r:id="rId2" imgW="7377498" imgH="2722819" progId="Word.Document.12">
                  <p:embed/>
                  <p:pic>
                    <p:nvPicPr>
                      <p:cNvPr id="7" name="Object 6"/>
                      <p:cNvPicPr/>
                      <p:nvPr/>
                    </p:nvPicPr>
                    <p:blipFill>
                      <a:blip r:embed="rId3"/>
                      <a:stretch>
                        <a:fillRect/>
                      </a:stretch>
                    </p:blipFill>
                    <p:spPr>
                      <a:xfrm>
                        <a:off x="838200" y="1330198"/>
                        <a:ext cx="7377113" cy="2722563"/>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B66CEAD-4F18-CD08-1EC5-3E8A0DBF1A9D}"/>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93E91326-7FF5-E963-8755-5F1DBB4CB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A8025F9F-718B-4366-716C-F119C795B3FE}"/>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971293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normAutofit/>
          </a:bodyPr>
          <a:lstStyle/>
          <a:p>
            <a:r>
              <a:rPr lang="en-US" sz="3200"/>
              <a:t>The code for four types of text controls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52</a:t>
            </a:fld>
            <a:endParaRPr lang="en-US"/>
          </a:p>
        </p:txBody>
      </p:sp>
      <p:graphicFrame>
        <p:nvGraphicFramePr>
          <p:cNvPr id="6" name="Content Placeholder 5">
            <a:extLst>
              <a:ext uri="{FF2B5EF4-FFF2-40B4-BE49-F238E27FC236}">
                <a16:creationId xmlns:a16="http://schemas.microsoft.com/office/drawing/2014/main" id="{E938E8D1-BE6F-764D-B633-EB0E661A9F3C}"/>
              </a:ext>
            </a:extLst>
          </p:cNvPr>
          <p:cNvGraphicFramePr>
            <a:graphicFrameLocks noGrp="1" noChangeAspect="1"/>
          </p:cNvGraphicFramePr>
          <p:nvPr>
            <p:ph idx="1"/>
            <p:extLst>
              <p:ext uri="{D42A27DB-BD31-4B8C-83A1-F6EECF244321}">
                <p14:modId xmlns:p14="http://schemas.microsoft.com/office/powerpoint/2010/main" val="1856678781"/>
              </p:ext>
            </p:extLst>
          </p:nvPr>
        </p:nvGraphicFramePr>
        <p:xfrm>
          <a:off x="1121664" y="1198372"/>
          <a:ext cx="7315200" cy="800100"/>
        </p:xfrm>
        <a:graphic>
          <a:graphicData uri="http://schemas.openxmlformats.org/presentationml/2006/ole">
            <mc:AlternateContent xmlns:mc="http://schemas.openxmlformats.org/markup-compatibility/2006">
              <mc:Choice xmlns:v="urn:schemas-microsoft-com:vml" Requires="v">
                <p:oleObj name="Document" r:id="rId2" imgW="7315200" imgH="800100" progId="Word.Document.12">
                  <p:embed/>
                </p:oleObj>
              </mc:Choice>
              <mc:Fallback>
                <p:oleObj name="Document" r:id="rId2" imgW="7315200" imgH="800100" progId="Word.Document.12">
                  <p:embed/>
                  <p:pic>
                    <p:nvPicPr>
                      <p:cNvPr id="7" name="Object 6"/>
                      <p:cNvPicPr/>
                      <p:nvPr/>
                    </p:nvPicPr>
                    <p:blipFill>
                      <a:blip r:embed="rId3"/>
                      <a:stretch>
                        <a:fillRect/>
                      </a:stretch>
                    </p:blipFill>
                    <p:spPr>
                      <a:xfrm>
                        <a:off x="1121664" y="1198372"/>
                        <a:ext cx="7315200" cy="8001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50E04ED-8CD9-004C-BDAF-23DD880D1D87}"/>
              </a:ext>
            </a:extLst>
          </p:cNvPr>
          <p:cNvPicPr/>
          <p:nvPr/>
        </p:nvPicPr>
        <p:blipFill>
          <a:blip r:embed="rId4">
            <a:extLst>
              <a:ext uri="{28A0092B-C50C-407E-A947-70E740481C1C}">
                <a14:useLocalDpi xmlns:a14="http://schemas.microsoft.com/office/drawing/2010/main" val="0"/>
              </a:ext>
            </a:extLst>
          </a:blip>
          <a:stretch>
            <a:fillRect/>
          </a:stretch>
        </p:blipFill>
        <p:spPr>
          <a:xfrm>
            <a:off x="1280795" y="2868866"/>
            <a:ext cx="3035300" cy="886460"/>
          </a:xfrm>
          <a:prstGeom prst="rect">
            <a:avLst/>
          </a:prstGeom>
          <a:effectLst>
            <a:outerShdw blurRad="50800" dist="88900" dir="2700000" algn="tl" rotWithShape="0">
              <a:prstClr val="black">
                <a:alpha val="45000"/>
              </a:prstClr>
            </a:outerShdw>
          </a:effectLst>
        </p:spPr>
      </p:pic>
      <p:pic>
        <p:nvPicPr>
          <p:cNvPr id="8" name="Picture 7">
            <a:extLst>
              <a:ext uri="{FF2B5EF4-FFF2-40B4-BE49-F238E27FC236}">
                <a16:creationId xmlns:a16="http://schemas.microsoft.com/office/drawing/2014/main" id="{5F245E3A-76B1-1F4F-A487-6D38475702BE}"/>
              </a:ext>
            </a:extLst>
          </p:cNvPr>
          <p:cNvPicPr/>
          <p:nvPr/>
        </p:nvPicPr>
        <p:blipFill>
          <a:blip r:embed="rId5">
            <a:extLst>
              <a:ext uri="{28A0092B-C50C-407E-A947-70E740481C1C}">
                <a14:useLocalDpi xmlns:a14="http://schemas.microsoft.com/office/drawing/2010/main" val="0"/>
              </a:ext>
            </a:extLst>
          </a:blip>
          <a:stretch>
            <a:fillRect/>
          </a:stretch>
        </p:blipFill>
        <p:spPr>
          <a:xfrm>
            <a:off x="8982710" y="4159694"/>
            <a:ext cx="2980690" cy="1179195"/>
          </a:xfrm>
          <a:prstGeom prst="rect">
            <a:avLst/>
          </a:prstGeom>
          <a:effectLst>
            <a:outerShdw blurRad="50800" dist="88900" dir="2700000" algn="tl" rotWithShape="0">
              <a:prstClr val="black">
                <a:alpha val="45000"/>
              </a:prstClr>
            </a:outerShdw>
          </a:effectLst>
        </p:spPr>
      </p:pic>
      <p:sp>
        <p:nvSpPr>
          <p:cNvPr id="9" name="Title 1">
            <a:extLst>
              <a:ext uri="{FF2B5EF4-FFF2-40B4-BE49-F238E27FC236}">
                <a16:creationId xmlns:a16="http://schemas.microsoft.com/office/drawing/2014/main" id="{05E1F2C8-19F1-DE4E-AAED-821C0FBB5B38}"/>
              </a:ext>
            </a:extLst>
          </p:cNvPr>
          <p:cNvSpPr txBox="1">
            <a:spLocks/>
          </p:cNvSpPr>
          <p:nvPr/>
        </p:nvSpPr>
        <p:spPr>
          <a:xfrm>
            <a:off x="844296" y="2108581"/>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sz="3200"/>
              <a:t>The text controls displayed in a browser</a:t>
            </a:r>
          </a:p>
        </p:txBody>
      </p:sp>
      <p:sp>
        <p:nvSpPr>
          <p:cNvPr id="10" name="Title 1">
            <a:extLst>
              <a:ext uri="{FF2B5EF4-FFF2-40B4-BE49-F238E27FC236}">
                <a16:creationId xmlns:a16="http://schemas.microsoft.com/office/drawing/2014/main" id="{9B787918-2E1C-FB48-8C3D-F9C074F58A06}"/>
              </a:ext>
            </a:extLst>
          </p:cNvPr>
          <p:cNvSpPr txBox="1">
            <a:spLocks/>
          </p:cNvSpPr>
          <p:nvPr/>
        </p:nvSpPr>
        <p:spPr>
          <a:xfrm>
            <a:off x="850392" y="4034917"/>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sz="3200"/>
              <a:t>When a required field hasn’t been entered…</a:t>
            </a:r>
          </a:p>
        </p:txBody>
      </p:sp>
      <p:sp>
        <p:nvSpPr>
          <p:cNvPr id="3" name="Rectangle 2">
            <a:extLst>
              <a:ext uri="{FF2B5EF4-FFF2-40B4-BE49-F238E27FC236}">
                <a16:creationId xmlns:a16="http://schemas.microsoft.com/office/drawing/2014/main" id="{C9C993B6-BF76-DD70-F718-10C9B05582F6}"/>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sign&#10;&#10;Description automatically generated">
            <a:extLst>
              <a:ext uri="{FF2B5EF4-FFF2-40B4-BE49-F238E27FC236}">
                <a16:creationId xmlns:a16="http://schemas.microsoft.com/office/drawing/2014/main" id="{14860B72-E816-541F-6C0A-A9C90B8C21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2" name="TextBox 11">
            <a:extLst>
              <a:ext uri="{FF2B5EF4-FFF2-40B4-BE49-F238E27FC236}">
                <a16:creationId xmlns:a16="http://schemas.microsoft.com/office/drawing/2014/main" id="{4EB7A7EE-C6C5-A3B3-115A-3ABC9263731E}"/>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697854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Attributes of these text controls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53</a:t>
            </a:fld>
            <a:endParaRPr lang="en-US"/>
          </a:p>
        </p:txBody>
      </p:sp>
      <p:graphicFrame>
        <p:nvGraphicFramePr>
          <p:cNvPr id="6" name="Content Placeholder 5">
            <a:extLst>
              <a:ext uri="{FF2B5EF4-FFF2-40B4-BE49-F238E27FC236}">
                <a16:creationId xmlns:a16="http://schemas.microsoft.com/office/drawing/2014/main" id="{3AA501DF-5A0E-AF4E-A750-5C06D5EE779D}"/>
              </a:ext>
            </a:extLst>
          </p:cNvPr>
          <p:cNvGraphicFramePr>
            <a:graphicFrameLocks noGrp="1" noChangeAspect="1"/>
          </p:cNvGraphicFramePr>
          <p:nvPr>
            <p:ph idx="1"/>
            <p:extLst>
              <p:ext uri="{D42A27DB-BD31-4B8C-83A1-F6EECF244321}">
                <p14:modId xmlns:p14="http://schemas.microsoft.com/office/powerpoint/2010/main" val="490860262"/>
              </p:ext>
            </p:extLst>
          </p:nvPr>
        </p:nvGraphicFramePr>
        <p:xfrm>
          <a:off x="3358523" y="871462"/>
          <a:ext cx="7107056" cy="4875682"/>
        </p:xfrm>
        <a:graphic>
          <a:graphicData uri="http://schemas.openxmlformats.org/presentationml/2006/ole">
            <mc:AlternateContent xmlns:mc="http://schemas.openxmlformats.org/markup-compatibility/2006">
              <mc:Choice xmlns:v="urn:schemas-microsoft-com:vml" Requires="v">
                <p:oleObj name="Document" r:id="rId2" imgW="7377498" imgH="5060367" progId="Word.Document.12">
                  <p:embed/>
                </p:oleObj>
              </mc:Choice>
              <mc:Fallback>
                <p:oleObj name="Document" r:id="rId2" imgW="7377498" imgH="5060367" progId="Word.Document.12">
                  <p:embed/>
                  <p:pic>
                    <p:nvPicPr>
                      <p:cNvPr id="7" name="Object 6"/>
                      <p:cNvPicPr/>
                      <p:nvPr/>
                    </p:nvPicPr>
                    <p:blipFill>
                      <a:blip r:embed="rId3"/>
                      <a:stretch>
                        <a:fillRect/>
                      </a:stretch>
                    </p:blipFill>
                    <p:spPr>
                      <a:xfrm>
                        <a:off x="3358523" y="871462"/>
                        <a:ext cx="7107056" cy="4875682"/>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A9E49C25-F1F1-9B1A-C0AB-F82753DB24ED}"/>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A071D8DA-D379-FFC1-E51E-79EA39356A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28117420-48B8-2307-0A12-14CF6DC6AE98}"/>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37018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Text boxes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a:t>Use the type attribute to specify the type of </a:t>
            </a:r>
            <a:r>
              <a:rPr lang="en-US" i="1"/>
              <a:t>text box</a:t>
            </a:r>
            <a:r>
              <a:rPr lang="en-US"/>
              <a:t>.</a:t>
            </a:r>
          </a:p>
          <a:p>
            <a:pPr lvl="0"/>
            <a:r>
              <a:rPr lang="en-US"/>
              <a:t>A value of “text” creates a </a:t>
            </a:r>
            <a:r>
              <a:rPr lang="en-US" i="1"/>
              <a:t>standard text box</a:t>
            </a:r>
            <a:r>
              <a:rPr lang="en-US"/>
              <a:t>. </a:t>
            </a:r>
          </a:p>
          <a:p>
            <a:pPr lvl="0"/>
            <a:r>
              <a:rPr lang="en-US"/>
              <a:t>A value of “email” creates a special type of text box that’s designed for working with email addresses. This type of text box was introduced with HTML5.</a:t>
            </a:r>
          </a:p>
          <a:p>
            <a:pPr lvl="0"/>
            <a:r>
              <a:rPr lang="en-US"/>
              <a:t>A value of “password” creates a </a:t>
            </a:r>
            <a:r>
              <a:rPr lang="en-US" i="1"/>
              <a:t>password box</a:t>
            </a:r>
            <a:r>
              <a:rPr lang="en-US"/>
              <a:t> that displays asterisks instead of text.</a:t>
            </a:r>
          </a:p>
          <a:p>
            <a:pPr lvl="0"/>
            <a:r>
              <a:rPr lang="en-US"/>
              <a:t>A value of “hidden” creates a </a:t>
            </a:r>
            <a:r>
              <a:rPr lang="en-US" i="1"/>
              <a:t>hidden field</a:t>
            </a:r>
            <a:r>
              <a:rPr lang="en-US"/>
              <a:t> that stores a name and value that’s sent to the server but isn’t shown by the browser.</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54</a:t>
            </a:fld>
            <a:endParaRPr lang="en-US"/>
          </a:p>
        </p:txBody>
      </p:sp>
      <p:sp>
        <p:nvSpPr>
          <p:cNvPr id="6" name="Rectangle 5">
            <a:extLst>
              <a:ext uri="{FF2B5EF4-FFF2-40B4-BE49-F238E27FC236}">
                <a16:creationId xmlns:a16="http://schemas.microsoft.com/office/drawing/2014/main" id="{79E5F243-F3F8-9D56-BBAD-BA989B5D3B65}"/>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1B45C5A3-92A6-8E54-5275-E7480D467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1EECC4A8-6731-15FD-0120-65AF0FD4E647}"/>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789670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code for three types of buttons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55</a:t>
            </a:fld>
            <a:endParaRPr lang="en-US"/>
          </a:p>
        </p:txBody>
      </p:sp>
      <p:graphicFrame>
        <p:nvGraphicFramePr>
          <p:cNvPr id="6" name="Content Placeholder 5">
            <a:extLst>
              <a:ext uri="{FF2B5EF4-FFF2-40B4-BE49-F238E27FC236}">
                <a16:creationId xmlns:a16="http://schemas.microsoft.com/office/drawing/2014/main" id="{73430006-8F79-6346-B843-5C4BA86AD190}"/>
              </a:ext>
            </a:extLst>
          </p:cNvPr>
          <p:cNvGraphicFramePr>
            <a:graphicFrameLocks noGrp="1" noChangeAspect="1"/>
          </p:cNvGraphicFramePr>
          <p:nvPr>
            <p:ph idx="1"/>
            <p:extLst>
              <p:ext uri="{D42A27DB-BD31-4B8C-83A1-F6EECF244321}">
                <p14:modId xmlns:p14="http://schemas.microsoft.com/office/powerpoint/2010/main" val="96014721"/>
              </p:ext>
            </p:extLst>
          </p:nvPr>
        </p:nvGraphicFramePr>
        <p:xfrm>
          <a:off x="838200" y="1490567"/>
          <a:ext cx="7315200" cy="609600"/>
        </p:xfrm>
        <a:graphic>
          <a:graphicData uri="http://schemas.openxmlformats.org/presentationml/2006/ole">
            <mc:AlternateContent xmlns:mc="http://schemas.openxmlformats.org/markup-compatibility/2006">
              <mc:Choice xmlns:v="urn:schemas-microsoft-com:vml" Requires="v">
                <p:oleObj name="Document" r:id="rId2" imgW="7315200" imgH="609600" progId="Word.Document.12">
                  <p:embed/>
                </p:oleObj>
              </mc:Choice>
              <mc:Fallback>
                <p:oleObj name="Document" r:id="rId2" imgW="7315200" imgH="609600" progId="Word.Document.12">
                  <p:embed/>
                  <p:pic>
                    <p:nvPicPr>
                      <p:cNvPr id="7" name="Object 6"/>
                      <p:cNvPicPr/>
                      <p:nvPr/>
                    </p:nvPicPr>
                    <p:blipFill>
                      <a:blip r:embed="rId3"/>
                      <a:stretch>
                        <a:fillRect/>
                      </a:stretch>
                    </p:blipFill>
                    <p:spPr>
                      <a:xfrm>
                        <a:off x="838200" y="1490567"/>
                        <a:ext cx="7315200" cy="6096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382E14D6-2C9F-0643-AB18-D47F3733FC7D}"/>
              </a:ext>
            </a:extLst>
          </p:cNvPr>
          <p:cNvPicPr/>
          <p:nvPr/>
        </p:nvPicPr>
        <p:blipFill>
          <a:blip r:embed="rId4">
            <a:extLst>
              <a:ext uri="{28A0092B-C50C-407E-A947-70E740481C1C}">
                <a14:useLocalDpi xmlns:a14="http://schemas.microsoft.com/office/drawing/2010/main" val="0"/>
              </a:ext>
            </a:extLst>
          </a:blip>
          <a:stretch>
            <a:fillRect/>
          </a:stretch>
        </p:blipFill>
        <p:spPr>
          <a:xfrm>
            <a:off x="1250188" y="3352419"/>
            <a:ext cx="2486660" cy="511810"/>
          </a:xfrm>
          <a:prstGeom prst="rect">
            <a:avLst/>
          </a:prstGeom>
          <a:ln w="6350">
            <a:solidFill>
              <a:schemeClr val="tx1"/>
            </a:solidFill>
          </a:ln>
          <a:effectLst>
            <a:outerShdw blurRad="50800" dist="88900" dir="2700000" algn="tl" rotWithShape="0">
              <a:prstClr val="black">
                <a:alpha val="45000"/>
              </a:prstClr>
            </a:outerShdw>
          </a:effectLst>
        </p:spPr>
      </p:pic>
      <p:sp>
        <p:nvSpPr>
          <p:cNvPr id="8" name="Title 1">
            <a:extLst>
              <a:ext uri="{FF2B5EF4-FFF2-40B4-BE49-F238E27FC236}">
                <a16:creationId xmlns:a16="http://schemas.microsoft.com/office/drawing/2014/main" id="{B76A730C-A9CE-8D41-95B4-D3778AB5A135}"/>
              </a:ext>
            </a:extLst>
          </p:cNvPr>
          <p:cNvSpPr txBox="1">
            <a:spLocks/>
          </p:cNvSpPr>
          <p:nvPr/>
        </p:nvSpPr>
        <p:spPr>
          <a:xfrm>
            <a:off x="844296" y="2565781"/>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a:t>The buttons displayed in a browser</a:t>
            </a:r>
          </a:p>
        </p:txBody>
      </p:sp>
      <p:sp>
        <p:nvSpPr>
          <p:cNvPr id="3" name="Rectangle 2">
            <a:extLst>
              <a:ext uri="{FF2B5EF4-FFF2-40B4-BE49-F238E27FC236}">
                <a16:creationId xmlns:a16="http://schemas.microsoft.com/office/drawing/2014/main" id="{B48EA478-9F11-6832-9EA3-EC1EB86C02EC}"/>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0F045E6B-8700-E6A2-FB93-10035A3CC5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A7444402-C830-129D-5F31-A30CED0F88EA}"/>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204870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code for two submit buttons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56</a:t>
            </a:fld>
            <a:endParaRPr lang="en-US"/>
          </a:p>
        </p:txBody>
      </p:sp>
      <p:graphicFrame>
        <p:nvGraphicFramePr>
          <p:cNvPr id="6" name="Content Placeholder 5">
            <a:extLst>
              <a:ext uri="{FF2B5EF4-FFF2-40B4-BE49-F238E27FC236}">
                <a16:creationId xmlns:a16="http://schemas.microsoft.com/office/drawing/2014/main" id="{74D261F9-500D-4442-9FA6-E8C41C99985A}"/>
              </a:ext>
            </a:extLst>
          </p:cNvPr>
          <p:cNvGraphicFramePr>
            <a:graphicFrameLocks noGrp="1" noChangeAspect="1"/>
          </p:cNvGraphicFramePr>
          <p:nvPr>
            <p:ph idx="1"/>
            <p:extLst>
              <p:ext uri="{D42A27DB-BD31-4B8C-83A1-F6EECF244321}">
                <p14:modId xmlns:p14="http://schemas.microsoft.com/office/powerpoint/2010/main" val="2055822115"/>
              </p:ext>
            </p:extLst>
          </p:nvPr>
        </p:nvGraphicFramePr>
        <p:xfrm>
          <a:off x="1011936" y="1338421"/>
          <a:ext cx="7315200" cy="1206500"/>
        </p:xfrm>
        <a:graphic>
          <a:graphicData uri="http://schemas.openxmlformats.org/presentationml/2006/ole">
            <mc:AlternateContent xmlns:mc="http://schemas.openxmlformats.org/markup-compatibility/2006">
              <mc:Choice xmlns:v="urn:schemas-microsoft-com:vml" Requires="v">
                <p:oleObj name="Document" r:id="rId2" imgW="7315200" imgH="1206500" progId="Word.Document.12">
                  <p:embed/>
                </p:oleObj>
              </mc:Choice>
              <mc:Fallback>
                <p:oleObj name="Document" r:id="rId2" imgW="7315200" imgH="1206500" progId="Word.Document.12">
                  <p:embed/>
                  <p:pic>
                    <p:nvPicPr>
                      <p:cNvPr id="7" name="Object 6"/>
                      <p:cNvPicPr/>
                      <p:nvPr/>
                    </p:nvPicPr>
                    <p:blipFill>
                      <a:blip r:embed="rId3"/>
                      <a:stretch>
                        <a:fillRect/>
                      </a:stretch>
                    </p:blipFill>
                    <p:spPr>
                      <a:xfrm>
                        <a:off x="1011936" y="1338421"/>
                        <a:ext cx="7315200" cy="1206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5FDEE935-791F-3A49-B504-8202B366FADA}"/>
              </a:ext>
            </a:extLst>
          </p:cNvPr>
          <p:cNvPicPr/>
          <p:nvPr/>
        </p:nvPicPr>
        <p:blipFill>
          <a:blip r:embed="rId4">
            <a:extLst>
              <a:ext uri="{28A0092B-C50C-407E-A947-70E740481C1C}">
                <a14:useLocalDpi xmlns:a14="http://schemas.microsoft.com/office/drawing/2010/main" val="0"/>
              </a:ext>
            </a:extLst>
          </a:blip>
          <a:stretch>
            <a:fillRect/>
          </a:stretch>
        </p:blipFill>
        <p:spPr>
          <a:xfrm>
            <a:off x="1423416" y="3776472"/>
            <a:ext cx="1755140" cy="795020"/>
          </a:xfrm>
          <a:prstGeom prst="rect">
            <a:avLst/>
          </a:prstGeom>
          <a:ln w="6350">
            <a:solidFill>
              <a:schemeClr val="tx1"/>
            </a:solidFill>
          </a:ln>
          <a:effectLst>
            <a:outerShdw blurRad="50800" dist="88900" dir="2700000" algn="tl" rotWithShape="0">
              <a:prstClr val="black">
                <a:alpha val="45000"/>
              </a:prstClr>
            </a:outerShdw>
          </a:effectLst>
        </p:spPr>
      </p:pic>
      <p:sp>
        <p:nvSpPr>
          <p:cNvPr id="8" name="Title 1">
            <a:extLst>
              <a:ext uri="{FF2B5EF4-FFF2-40B4-BE49-F238E27FC236}">
                <a16:creationId xmlns:a16="http://schemas.microsoft.com/office/drawing/2014/main" id="{49425E25-5FC4-5B4D-A43B-EFF0E43E8555}"/>
              </a:ext>
            </a:extLst>
          </p:cNvPr>
          <p:cNvSpPr txBox="1">
            <a:spLocks/>
          </p:cNvSpPr>
          <p:nvPr/>
        </p:nvSpPr>
        <p:spPr>
          <a:xfrm>
            <a:off x="844296" y="2821813"/>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a:t>The buttons displayed in a browser</a:t>
            </a:r>
          </a:p>
        </p:txBody>
      </p:sp>
      <p:sp>
        <p:nvSpPr>
          <p:cNvPr id="3" name="Rectangle 2">
            <a:extLst>
              <a:ext uri="{FF2B5EF4-FFF2-40B4-BE49-F238E27FC236}">
                <a16:creationId xmlns:a16="http://schemas.microsoft.com/office/drawing/2014/main" id="{FEA5EB8B-DA81-42E5-28B7-2019F550416E}"/>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16CAD555-B6F0-0914-0685-C72B93B70F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CC11ED7F-1846-2DF2-EFB6-4665639895D8}"/>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2709434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Buttons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a:t>The type attribute identifies the type of </a:t>
            </a:r>
            <a:r>
              <a:rPr lang="en-US" i="1"/>
              <a:t>button</a:t>
            </a:r>
            <a:r>
              <a:rPr lang="en-US"/>
              <a:t> to be used. </a:t>
            </a:r>
          </a:p>
          <a:p>
            <a:pPr lvl="0"/>
            <a:r>
              <a:rPr lang="en-US"/>
              <a:t>A type attribute of “submit” creates a </a:t>
            </a:r>
            <a:r>
              <a:rPr lang="en-US" i="1"/>
              <a:t>submit button</a:t>
            </a:r>
            <a:r>
              <a:rPr lang="en-US"/>
              <a:t> that activates the action attribute of the form when it’s clicked.</a:t>
            </a:r>
          </a:p>
          <a:p>
            <a:pPr lvl="0"/>
            <a:r>
              <a:rPr lang="en-US"/>
              <a:t>A type attribute of “reset” creates a </a:t>
            </a:r>
            <a:r>
              <a:rPr lang="en-US" i="1"/>
              <a:t>reset button</a:t>
            </a:r>
            <a:r>
              <a:rPr lang="en-US"/>
              <a:t> that resets all controls on the form to their default values when it’s clicked.</a:t>
            </a:r>
          </a:p>
          <a:p>
            <a:pPr lvl="0"/>
            <a:r>
              <a:rPr lang="en-US"/>
              <a:t>A type attribute of “button” creates a generic button that can be used to trigger JavaScript actions. </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57</a:t>
            </a:fld>
            <a:endParaRPr lang="en-US"/>
          </a:p>
        </p:txBody>
      </p:sp>
      <p:sp>
        <p:nvSpPr>
          <p:cNvPr id="6" name="Rectangle 5">
            <a:extLst>
              <a:ext uri="{FF2B5EF4-FFF2-40B4-BE49-F238E27FC236}">
                <a16:creationId xmlns:a16="http://schemas.microsoft.com/office/drawing/2014/main" id="{D3D4A4CE-5E03-D534-7DB7-A7AF52216466}"/>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97B2F796-569F-2674-DC91-3D7B0CFEE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C78A9DBF-E4B1-AC51-F5B4-75BD2D84287E}"/>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5980297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Four check boxes and three radio buttons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58</a:t>
            </a:fld>
            <a:endParaRPr lang="en-US"/>
          </a:p>
        </p:txBody>
      </p:sp>
      <p:graphicFrame>
        <p:nvGraphicFramePr>
          <p:cNvPr id="6" name="Content Placeholder 5">
            <a:extLst>
              <a:ext uri="{FF2B5EF4-FFF2-40B4-BE49-F238E27FC236}">
                <a16:creationId xmlns:a16="http://schemas.microsoft.com/office/drawing/2014/main" id="{84E59757-C958-6640-8DC6-A01FF696F9D0}"/>
              </a:ext>
            </a:extLst>
          </p:cNvPr>
          <p:cNvGraphicFramePr>
            <a:graphicFrameLocks noGrp="1" noChangeAspect="1"/>
          </p:cNvGraphicFramePr>
          <p:nvPr>
            <p:ph idx="1"/>
            <p:extLst>
              <p:ext uri="{D42A27DB-BD31-4B8C-83A1-F6EECF244321}">
                <p14:modId xmlns:p14="http://schemas.microsoft.com/office/powerpoint/2010/main" val="1438911790"/>
              </p:ext>
            </p:extLst>
          </p:nvPr>
        </p:nvGraphicFramePr>
        <p:xfrm>
          <a:off x="980503" y="1443069"/>
          <a:ext cx="7300913" cy="2679700"/>
        </p:xfrm>
        <a:graphic>
          <a:graphicData uri="http://schemas.openxmlformats.org/presentationml/2006/ole">
            <mc:AlternateContent xmlns:mc="http://schemas.openxmlformats.org/markup-compatibility/2006">
              <mc:Choice xmlns:v="urn:schemas-microsoft-com:vml" Requires="v">
                <p:oleObj name="Document" r:id="rId2" imgW="7301323" imgH="2680331" progId="Word.Document.12">
                  <p:embed/>
                </p:oleObj>
              </mc:Choice>
              <mc:Fallback>
                <p:oleObj name="Document" r:id="rId2" imgW="7301323" imgH="2680331" progId="Word.Document.12">
                  <p:embed/>
                  <p:pic>
                    <p:nvPicPr>
                      <p:cNvPr id="7" name="Object 6"/>
                      <p:cNvPicPr/>
                      <p:nvPr/>
                    </p:nvPicPr>
                    <p:blipFill>
                      <a:blip r:embed="rId3"/>
                      <a:stretch>
                        <a:fillRect/>
                      </a:stretch>
                    </p:blipFill>
                    <p:spPr>
                      <a:xfrm>
                        <a:off x="980503" y="1443069"/>
                        <a:ext cx="7300913" cy="267970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4D5ACC0A-86D4-6CEA-A7E5-1ED56D7319DD}"/>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54E4C108-D973-4EDA-AF4C-0D15BFCFE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C396C80F-F347-5871-5F42-FD60275D6DAC}"/>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5516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normAutofit fontScale="90000"/>
          </a:bodyPr>
          <a:lstStyle/>
          <a:p>
            <a:r>
              <a:rPr lang="en-US"/>
              <a:t>The checkboxes and radiobuttons in a browser</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59</a:t>
            </a:fld>
            <a:endParaRPr lang="en-US"/>
          </a:p>
        </p:txBody>
      </p:sp>
      <p:pic>
        <p:nvPicPr>
          <p:cNvPr id="6" name="Content Placeholder 5">
            <a:extLst>
              <a:ext uri="{FF2B5EF4-FFF2-40B4-BE49-F238E27FC236}">
                <a16:creationId xmlns:a16="http://schemas.microsoft.com/office/drawing/2014/main" id="{76B11C28-2F30-004D-9140-846E7384E3C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540256"/>
            <a:ext cx="2514600" cy="1879600"/>
          </a:xfrm>
          <a:prstGeom prst="rect">
            <a:avLst/>
          </a:prstGeom>
          <a:effectLst>
            <a:outerShdw blurRad="50800" dist="88900" dir="2700000" algn="tl" rotWithShape="0">
              <a:prstClr val="black">
                <a:alpha val="45000"/>
              </a:prstClr>
            </a:outerShdw>
          </a:effectLst>
        </p:spPr>
      </p:pic>
      <p:sp>
        <p:nvSpPr>
          <p:cNvPr id="3" name="Rectangle 2">
            <a:extLst>
              <a:ext uri="{FF2B5EF4-FFF2-40B4-BE49-F238E27FC236}">
                <a16:creationId xmlns:a16="http://schemas.microsoft.com/office/drawing/2014/main" id="{D3AE13E2-C90D-C779-E80F-1402012107C2}"/>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25E2A340-724A-7915-3D30-7C84B799C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EF1AE5B5-738C-156D-4FAF-98FCAD659956}"/>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57696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HTML after it has been modified</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6</a:t>
            </a:fld>
            <a:endParaRPr lang="en-US"/>
          </a:p>
        </p:txBody>
      </p:sp>
      <p:graphicFrame>
        <p:nvGraphicFramePr>
          <p:cNvPr id="9" name="Content Placeholder 8">
            <a:extLst>
              <a:ext uri="{FF2B5EF4-FFF2-40B4-BE49-F238E27FC236}">
                <a16:creationId xmlns:a16="http://schemas.microsoft.com/office/drawing/2014/main" id="{849856CD-AF22-814A-86BE-2289A3FF87B6}"/>
              </a:ext>
            </a:extLst>
          </p:cNvPr>
          <p:cNvGraphicFramePr>
            <a:graphicFrameLocks noGrp="1" noChangeAspect="1"/>
          </p:cNvGraphicFramePr>
          <p:nvPr>
            <p:ph idx="1"/>
            <p:extLst>
              <p:ext uri="{D42A27DB-BD31-4B8C-83A1-F6EECF244321}">
                <p14:modId xmlns:p14="http://schemas.microsoft.com/office/powerpoint/2010/main" val="3903144667"/>
              </p:ext>
            </p:extLst>
          </p:nvPr>
        </p:nvGraphicFramePr>
        <p:xfrm>
          <a:off x="2438400" y="1122045"/>
          <a:ext cx="7315200" cy="2413000"/>
        </p:xfrm>
        <a:graphic>
          <a:graphicData uri="http://schemas.openxmlformats.org/presentationml/2006/ole">
            <mc:AlternateContent xmlns:mc="http://schemas.openxmlformats.org/markup-compatibility/2006">
              <mc:Choice xmlns:v="urn:schemas-microsoft-com:vml" Requires="v">
                <p:oleObj name="Document" r:id="rId2" imgW="7315200" imgH="2413000" progId="Word.Document.12">
                  <p:embed/>
                </p:oleObj>
              </mc:Choice>
              <mc:Fallback>
                <p:oleObj name="Document" r:id="rId2" imgW="7315200" imgH="2413000" progId="Word.Document.12">
                  <p:embed/>
                  <p:pic>
                    <p:nvPicPr>
                      <p:cNvPr id="7" name="Object 6"/>
                      <p:cNvPicPr/>
                      <p:nvPr/>
                    </p:nvPicPr>
                    <p:blipFill>
                      <a:blip r:embed="rId3"/>
                      <a:stretch>
                        <a:fillRect/>
                      </a:stretch>
                    </p:blipFill>
                    <p:spPr>
                      <a:xfrm>
                        <a:off x="2438400" y="1122045"/>
                        <a:ext cx="7315200" cy="241300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5E10BFAC-1C5A-E145-B101-9232A011453A}"/>
              </a:ext>
            </a:extLst>
          </p:cNvPr>
          <p:cNvPicPr/>
          <p:nvPr/>
        </p:nvPicPr>
        <p:blipFill>
          <a:blip r:embed="rId4">
            <a:extLst>
              <a:ext uri="{28A0092B-C50C-407E-A947-70E740481C1C}">
                <a14:useLocalDpi xmlns:a14="http://schemas.microsoft.com/office/drawing/2010/main" val="0"/>
              </a:ext>
            </a:extLst>
          </a:blip>
          <a:stretch>
            <a:fillRect/>
          </a:stretch>
        </p:blipFill>
        <p:spPr>
          <a:xfrm>
            <a:off x="1591056" y="4600871"/>
            <a:ext cx="7239000" cy="1018646"/>
          </a:xfrm>
          <a:prstGeom prst="rect">
            <a:avLst/>
          </a:prstGeom>
        </p:spPr>
      </p:pic>
      <p:sp>
        <p:nvSpPr>
          <p:cNvPr id="11" name="Title 1">
            <a:extLst>
              <a:ext uri="{FF2B5EF4-FFF2-40B4-BE49-F238E27FC236}">
                <a16:creationId xmlns:a16="http://schemas.microsoft.com/office/drawing/2014/main" id="{C84F5278-965D-4442-AE9D-B43E0A79A157}"/>
              </a:ext>
            </a:extLst>
          </p:cNvPr>
          <p:cNvSpPr txBox="1">
            <a:spLocks/>
          </p:cNvSpPr>
          <p:nvPr/>
        </p:nvSpPr>
        <p:spPr>
          <a:xfrm>
            <a:off x="762000" y="3710770"/>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a:t>The title displayed in the browser’s tab</a:t>
            </a:r>
          </a:p>
        </p:txBody>
      </p:sp>
      <p:sp>
        <p:nvSpPr>
          <p:cNvPr id="3" name="Rectangle 2">
            <a:extLst>
              <a:ext uri="{FF2B5EF4-FFF2-40B4-BE49-F238E27FC236}">
                <a16:creationId xmlns:a16="http://schemas.microsoft.com/office/drawing/2014/main" id="{5278028B-ECF1-E839-AD37-01E685F91076}"/>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lose up of a sign&#10;&#10;Description automatically generated">
            <a:extLst>
              <a:ext uri="{FF2B5EF4-FFF2-40B4-BE49-F238E27FC236}">
                <a16:creationId xmlns:a16="http://schemas.microsoft.com/office/drawing/2014/main" id="{44754C38-EAC6-9D32-8343-56EE93C58E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7" name="TextBox 6">
            <a:extLst>
              <a:ext uri="{FF2B5EF4-FFF2-40B4-BE49-F238E27FC236}">
                <a16:creationId xmlns:a16="http://schemas.microsoft.com/office/drawing/2014/main" id="{BE63AC3B-6517-AB20-4566-243AA28526F1}"/>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193568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Attributes of these controls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60</a:t>
            </a:fld>
            <a:endParaRPr lang="en-US"/>
          </a:p>
        </p:txBody>
      </p:sp>
      <p:graphicFrame>
        <p:nvGraphicFramePr>
          <p:cNvPr id="6" name="Content Placeholder 5">
            <a:extLst>
              <a:ext uri="{FF2B5EF4-FFF2-40B4-BE49-F238E27FC236}">
                <a16:creationId xmlns:a16="http://schemas.microsoft.com/office/drawing/2014/main" id="{951B6665-BC7E-2D4E-8E13-BD90D9B03E14}"/>
              </a:ext>
            </a:extLst>
          </p:cNvPr>
          <p:cNvGraphicFramePr>
            <a:graphicFrameLocks noGrp="1" noChangeAspect="1"/>
          </p:cNvGraphicFramePr>
          <p:nvPr>
            <p:ph idx="1"/>
            <p:extLst>
              <p:ext uri="{D42A27DB-BD31-4B8C-83A1-F6EECF244321}">
                <p14:modId xmlns:p14="http://schemas.microsoft.com/office/powerpoint/2010/main" val="1287479752"/>
              </p:ext>
            </p:extLst>
          </p:nvPr>
        </p:nvGraphicFramePr>
        <p:xfrm>
          <a:off x="847725" y="1579369"/>
          <a:ext cx="7305675" cy="2425700"/>
        </p:xfrm>
        <a:graphic>
          <a:graphicData uri="http://schemas.openxmlformats.org/presentationml/2006/ole">
            <mc:AlternateContent xmlns:mc="http://schemas.openxmlformats.org/markup-compatibility/2006">
              <mc:Choice xmlns:v="urn:schemas-microsoft-com:vml" Requires="v">
                <p:oleObj name="Document" r:id="rId2" imgW="7316314" imgH="2429235" progId="Word.Document.12">
                  <p:embed/>
                </p:oleObj>
              </mc:Choice>
              <mc:Fallback>
                <p:oleObj name="Document" r:id="rId2" imgW="7316314" imgH="2429235" progId="Word.Document.12">
                  <p:embed/>
                  <p:pic>
                    <p:nvPicPr>
                      <p:cNvPr id="8" name="Object 7"/>
                      <p:cNvPicPr/>
                      <p:nvPr/>
                    </p:nvPicPr>
                    <p:blipFill>
                      <a:blip r:embed="rId3"/>
                      <a:stretch>
                        <a:fillRect/>
                      </a:stretch>
                    </p:blipFill>
                    <p:spPr>
                      <a:xfrm>
                        <a:off x="847725" y="1579369"/>
                        <a:ext cx="7305675" cy="242570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E340CC1-DB01-D107-DC35-1ED1435FE53E}"/>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68E8465C-FEE8-6805-55C5-249D2F712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30C09EC6-4B94-2D9E-0A08-50B86A974D76}"/>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3332839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Checkboxes and radio buttons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a:t>Use </a:t>
            </a:r>
            <a:r>
              <a:rPr lang="en-US" i="1"/>
              <a:t>check boxes</a:t>
            </a:r>
            <a:r>
              <a:rPr lang="en-US"/>
              <a:t> to allow the user to supply a true/false value.</a:t>
            </a:r>
          </a:p>
          <a:p>
            <a:pPr lvl="0"/>
            <a:r>
              <a:rPr lang="en-US"/>
              <a:t>Use </a:t>
            </a:r>
            <a:r>
              <a:rPr lang="en-US" i="1"/>
              <a:t>radio buttons</a:t>
            </a:r>
            <a:r>
              <a:rPr lang="en-US"/>
              <a:t> to allow a user to select one option from a group of options. To create a group of radio buttons, use the same name for all of the radio buttons.</a:t>
            </a:r>
          </a:p>
          <a:p>
            <a:pPr lvl="0"/>
            <a:r>
              <a:rPr lang="en-US"/>
              <a:t>If you don’t group radio buttons, more than one can be on at the same time.</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61</a:t>
            </a:fld>
            <a:endParaRPr lang="en-US"/>
          </a:p>
        </p:txBody>
      </p:sp>
      <p:sp>
        <p:nvSpPr>
          <p:cNvPr id="6" name="Rectangle 5">
            <a:extLst>
              <a:ext uri="{FF2B5EF4-FFF2-40B4-BE49-F238E27FC236}">
                <a16:creationId xmlns:a16="http://schemas.microsoft.com/office/drawing/2014/main" id="{E7AC170A-D6EB-4056-E524-931C8DB458BD}"/>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A48AED2C-95B0-8B32-F36B-9A6814EEF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73493E8D-6604-620F-F58E-25C327B9F0FC}"/>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5778857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The code for a combox box</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62</a:t>
            </a:fld>
            <a:endParaRPr lang="en-US"/>
          </a:p>
        </p:txBody>
      </p:sp>
      <p:graphicFrame>
        <p:nvGraphicFramePr>
          <p:cNvPr id="6" name="Content Placeholder 5">
            <a:extLst>
              <a:ext uri="{FF2B5EF4-FFF2-40B4-BE49-F238E27FC236}">
                <a16:creationId xmlns:a16="http://schemas.microsoft.com/office/drawing/2014/main" id="{7FB78290-56C2-E449-8110-EE2C8035B639}"/>
              </a:ext>
            </a:extLst>
          </p:cNvPr>
          <p:cNvGraphicFramePr>
            <a:graphicFrameLocks noGrp="1" noChangeAspect="1"/>
          </p:cNvGraphicFramePr>
          <p:nvPr>
            <p:ph idx="1"/>
            <p:extLst>
              <p:ext uri="{D42A27DB-BD31-4B8C-83A1-F6EECF244321}">
                <p14:modId xmlns:p14="http://schemas.microsoft.com/office/powerpoint/2010/main" val="2982815668"/>
              </p:ext>
            </p:extLst>
          </p:nvPr>
        </p:nvGraphicFramePr>
        <p:xfrm>
          <a:off x="1085088" y="1393285"/>
          <a:ext cx="7315200" cy="1206500"/>
        </p:xfrm>
        <a:graphic>
          <a:graphicData uri="http://schemas.openxmlformats.org/presentationml/2006/ole">
            <mc:AlternateContent xmlns:mc="http://schemas.openxmlformats.org/markup-compatibility/2006">
              <mc:Choice xmlns:v="urn:schemas-microsoft-com:vml" Requires="v">
                <p:oleObj name="Document" r:id="rId2" imgW="7315200" imgH="1206500" progId="Word.Document.12">
                  <p:embed/>
                </p:oleObj>
              </mc:Choice>
              <mc:Fallback>
                <p:oleObj name="Document" r:id="rId2" imgW="7315200" imgH="1206500" progId="Word.Document.12">
                  <p:embed/>
                  <p:pic>
                    <p:nvPicPr>
                      <p:cNvPr id="7" name="Object 6"/>
                      <p:cNvPicPr/>
                      <p:nvPr/>
                    </p:nvPicPr>
                    <p:blipFill>
                      <a:blip r:embed="rId3"/>
                      <a:stretch>
                        <a:fillRect/>
                      </a:stretch>
                    </p:blipFill>
                    <p:spPr>
                      <a:xfrm>
                        <a:off x="1085088" y="1393285"/>
                        <a:ext cx="7315200" cy="1206500"/>
                      </a:xfrm>
                      <a:prstGeom prst="rect">
                        <a:avLst/>
                      </a:prstGeom>
                    </p:spPr>
                  </p:pic>
                </p:oleObj>
              </mc:Fallback>
            </mc:AlternateContent>
          </a:graphicData>
        </a:graphic>
      </p:graphicFrame>
      <p:pic>
        <p:nvPicPr>
          <p:cNvPr id="7" name="Picture 6" descr="M:\Current projects\Java servlets and JSP\Manuscript\Chapter 04\4-17a.png">
            <a:extLst>
              <a:ext uri="{FF2B5EF4-FFF2-40B4-BE49-F238E27FC236}">
                <a16:creationId xmlns:a16="http://schemas.microsoft.com/office/drawing/2014/main" id="{CD41F0B9-E845-014D-A14B-0533A44EF38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85088" y="3965607"/>
            <a:ext cx="2359025" cy="1526540"/>
          </a:xfrm>
          <a:prstGeom prst="rect">
            <a:avLst/>
          </a:prstGeom>
          <a:noFill/>
          <a:ln>
            <a:noFill/>
          </a:ln>
        </p:spPr>
      </p:pic>
      <p:sp>
        <p:nvSpPr>
          <p:cNvPr id="8" name="Title 1">
            <a:extLst>
              <a:ext uri="{FF2B5EF4-FFF2-40B4-BE49-F238E27FC236}">
                <a16:creationId xmlns:a16="http://schemas.microsoft.com/office/drawing/2014/main" id="{0D25CB26-20C7-114D-9F79-13B123FB9F60}"/>
              </a:ext>
            </a:extLst>
          </p:cNvPr>
          <p:cNvSpPr txBox="1">
            <a:spLocks/>
          </p:cNvSpPr>
          <p:nvPr/>
        </p:nvSpPr>
        <p:spPr>
          <a:xfrm>
            <a:off x="844296" y="3096133"/>
            <a:ext cx="105156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a:t>The combox box displayed in a browser</a:t>
            </a:r>
          </a:p>
        </p:txBody>
      </p:sp>
      <p:sp>
        <p:nvSpPr>
          <p:cNvPr id="3" name="Rectangle 2">
            <a:extLst>
              <a:ext uri="{FF2B5EF4-FFF2-40B4-BE49-F238E27FC236}">
                <a16:creationId xmlns:a16="http://schemas.microsoft.com/office/drawing/2014/main" id="{B4356FBB-BC9D-A913-E470-5F0BFEF83C3E}"/>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385B60EF-BB66-1E3D-D30E-006D0C7745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F9A11791-B505-F747-252C-31251EA4FCCD}"/>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039347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normAutofit fontScale="90000"/>
          </a:bodyPr>
          <a:lstStyle/>
          <a:p>
            <a:r>
              <a:rPr lang="en-US"/>
              <a:t>The code for a list box with 3 options displayed</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63</a:t>
            </a:fld>
            <a:endParaRPr lang="en-US"/>
          </a:p>
        </p:txBody>
      </p:sp>
      <p:graphicFrame>
        <p:nvGraphicFramePr>
          <p:cNvPr id="6" name="Content Placeholder 5">
            <a:extLst>
              <a:ext uri="{FF2B5EF4-FFF2-40B4-BE49-F238E27FC236}">
                <a16:creationId xmlns:a16="http://schemas.microsoft.com/office/drawing/2014/main" id="{849EDF0C-892E-0F45-B1E1-04E654F92B86}"/>
              </a:ext>
            </a:extLst>
          </p:cNvPr>
          <p:cNvGraphicFramePr>
            <a:graphicFrameLocks noGrp="1" noChangeAspect="1"/>
          </p:cNvGraphicFramePr>
          <p:nvPr>
            <p:ph idx="1"/>
            <p:extLst>
              <p:ext uri="{D42A27DB-BD31-4B8C-83A1-F6EECF244321}">
                <p14:modId xmlns:p14="http://schemas.microsoft.com/office/powerpoint/2010/main" val="259440690"/>
              </p:ext>
            </p:extLst>
          </p:nvPr>
        </p:nvGraphicFramePr>
        <p:xfrm>
          <a:off x="1103376" y="1231487"/>
          <a:ext cx="7315200" cy="203200"/>
        </p:xfrm>
        <a:graphic>
          <a:graphicData uri="http://schemas.openxmlformats.org/presentationml/2006/ole">
            <mc:AlternateContent xmlns:mc="http://schemas.openxmlformats.org/markup-compatibility/2006">
              <mc:Choice xmlns:v="urn:schemas-microsoft-com:vml" Requires="v">
                <p:oleObj name="Document" r:id="rId2" imgW="7315200" imgH="203200" progId="Word.Document.12">
                  <p:embed/>
                </p:oleObj>
              </mc:Choice>
              <mc:Fallback>
                <p:oleObj name="Document" r:id="rId2" imgW="7315200" imgH="203200" progId="Word.Document.12">
                  <p:embed/>
                  <p:pic>
                    <p:nvPicPr>
                      <p:cNvPr id="7" name="Object 6"/>
                      <p:cNvPicPr/>
                      <p:nvPr/>
                    </p:nvPicPr>
                    <p:blipFill>
                      <a:blip r:embed="rId3"/>
                      <a:stretch>
                        <a:fillRect/>
                      </a:stretch>
                    </p:blipFill>
                    <p:spPr>
                      <a:xfrm>
                        <a:off x="1103376" y="1231487"/>
                        <a:ext cx="7315200" cy="203200"/>
                      </a:xfrm>
                      <a:prstGeom prst="rect">
                        <a:avLst/>
                      </a:prstGeom>
                    </p:spPr>
                  </p:pic>
                </p:oleObj>
              </mc:Fallback>
            </mc:AlternateContent>
          </a:graphicData>
        </a:graphic>
      </p:graphicFrame>
      <p:sp>
        <p:nvSpPr>
          <p:cNvPr id="7" name="Title 1">
            <a:extLst>
              <a:ext uri="{FF2B5EF4-FFF2-40B4-BE49-F238E27FC236}">
                <a16:creationId xmlns:a16="http://schemas.microsoft.com/office/drawing/2014/main" id="{AC69DC2C-535D-234A-8554-2A01B10EC442}"/>
              </a:ext>
            </a:extLst>
          </p:cNvPr>
          <p:cNvSpPr txBox="1">
            <a:spLocks/>
          </p:cNvSpPr>
          <p:nvPr/>
        </p:nvSpPr>
        <p:spPr>
          <a:xfrm>
            <a:off x="838200" y="1878044"/>
            <a:ext cx="10515600" cy="7143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rgbClr val="1524FD"/>
                </a:solidFill>
                <a:latin typeface="Arial" panose="020B0604020202020204" pitchFamily="34" charset="0"/>
                <a:ea typeface="+mj-ea"/>
                <a:cs typeface="Arial" panose="020B0604020202020204" pitchFamily="34" charset="0"/>
              </a:defRPr>
            </a:lvl1pPr>
          </a:lstStyle>
          <a:p>
            <a:r>
              <a:rPr lang="en-US"/>
              <a:t>The list box displayed in a browser</a:t>
            </a:r>
          </a:p>
        </p:txBody>
      </p:sp>
      <p:pic>
        <p:nvPicPr>
          <p:cNvPr id="8" name="Picture 7" descr="M:\Current projects\Java servlets and JSP\Manuscript\Chapter 04\4-17b.png">
            <a:extLst>
              <a:ext uri="{FF2B5EF4-FFF2-40B4-BE49-F238E27FC236}">
                <a16:creationId xmlns:a16="http://schemas.microsoft.com/office/drawing/2014/main" id="{80E98B5F-58FA-DD49-A334-222BEC4E3AF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03376" y="2659443"/>
            <a:ext cx="2614930" cy="1463040"/>
          </a:xfrm>
          <a:prstGeom prst="rect">
            <a:avLst/>
          </a:prstGeom>
          <a:noFill/>
          <a:ln>
            <a:noFill/>
          </a:ln>
        </p:spPr>
      </p:pic>
      <p:sp>
        <p:nvSpPr>
          <p:cNvPr id="3" name="Rectangle 2">
            <a:extLst>
              <a:ext uri="{FF2B5EF4-FFF2-40B4-BE49-F238E27FC236}">
                <a16:creationId xmlns:a16="http://schemas.microsoft.com/office/drawing/2014/main" id="{901CAC98-B761-1229-98D0-1E2FEAEE7ACB}"/>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 up of a sign&#10;&#10;Description automatically generated">
            <a:extLst>
              <a:ext uri="{FF2B5EF4-FFF2-40B4-BE49-F238E27FC236}">
                <a16:creationId xmlns:a16="http://schemas.microsoft.com/office/drawing/2014/main" id="{E6A3C758-8803-7B1D-8934-242F8ED07E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10" name="TextBox 9">
            <a:extLst>
              <a:ext uri="{FF2B5EF4-FFF2-40B4-BE49-F238E27FC236}">
                <a16:creationId xmlns:a16="http://schemas.microsoft.com/office/drawing/2014/main" id="{0ED907F0-1B19-8AA4-0E0E-6E994DBB6096}"/>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1456199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Attributes of the select element</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64</a:t>
            </a:fld>
            <a:endParaRPr lang="en-US"/>
          </a:p>
        </p:txBody>
      </p:sp>
      <p:graphicFrame>
        <p:nvGraphicFramePr>
          <p:cNvPr id="6" name="Content Placeholder 5">
            <a:extLst>
              <a:ext uri="{FF2B5EF4-FFF2-40B4-BE49-F238E27FC236}">
                <a16:creationId xmlns:a16="http://schemas.microsoft.com/office/drawing/2014/main" id="{7F7B803D-996A-4F4C-957B-E45296461C94}"/>
              </a:ext>
            </a:extLst>
          </p:cNvPr>
          <p:cNvGraphicFramePr>
            <a:graphicFrameLocks noGrp="1" noChangeAspect="1"/>
          </p:cNvGraphicFramePr>
          <p:nvPr>
            <p:ph idx="1"/>
            <p:extLst>
              <p:ext uri="{D42A27DB-BD31-4B8C-83A1-F6EECF244321}">
                <p14:modId xmlns:p14="http://schemas.microsoft.com/office/powerpoint/2010/main" val="3990603501"/>
              </p:ext>
            </p:extLst>
          </p:nvPr>
        </p:nvGraphicFramePr>
        <p:xfrm>
          <a:off x="831850" y="1436688"/>
          <a:ext cx="7391400" cy="3530600"/>
        </p:xfrm>
        <a:graphic>
          <a:graphicData uri="http://schemas.openxmlformats.org/presentationml/2006/ole">
            <mc:AlternateContent xmlns:mc="http://schemas.openxmlformats.org/markup-compatibility/2006">
              <mc:Choice xmlns:v="urn:schemas-microsoft-com:vml" Requires="v">
                <p:oleObj name="Document" r:id="rId2" imgW="7391400" imgH="3530600" progId="Word.Document.12">
                  <p:embed/>
                </p:oleObj>
              </mc:Choice>
              <mc:Fallback>
                <p:oleObj name="Document" r:id="rId2" imgW="7391400" imgH="3530600" progId="Word.Document.12">
                  <p:embed/>
                  <p:pic>
                    <p:nvPicPr>
                      <p:cNvPr id="7" name="Object 6"/>
                      <p:cNvPicPr/>
                      <p:nvPr/>
                    </p:nvPicPr>
                    <p:blipFill>
                      <a:blip r:embed="rId3"/>
                      <a:stretch>
                        <a:fillRect/>
                      </a:stretch>
                    </p:blipFill>
                    <p:spPr>
                      <a:xfrm>
                        <a:off x="831850" y="1436688"/>
                        <a:ext cx="7391400" cy="353060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A1BD696E-133C-F996-9176-4FE0EA572C8B}"/>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D4128075-FB56-6267-DA41-B214F95559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45147269-8846-D5B3-F202-496F137F7CA3}"/>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740284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Combo and listboxes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pPr lvl="0"/>
            <a:r>
              <a:rPr lang="en-US"/>
              <a:t>A </a:t>
            </a:r>
            <a:r>
              <a:rPr lang="en-US" i="1"/>
              <a:t>combo box</a:t>
            </a:r>
            <a:r>
              <a:rPr lang="en-US"/>
              <a:t> provides a drop-down list that lets the user select a single option. </a:t>
            </a:r>
          </a:p>
          <a:p>
            <a:pPr lvl="0"/>
            <a:r>
              <a:rPr lang="en-US"/>
              <a:t>A </a:t>
            </a:r>
            <a:r>
              <a:rPr lang="en-US" i="1"/>
              <a:t>list box</a:t>
            </a:r>
            <a:r>
              <a:rPr lang="en-US"/>
              <a:t> provides a list of options and lets the user select more than one option if the multiple attribute is coded.</a:t>
            </a:r>
          </a:p>
          <a:p>
            <a:pPr lvl="0"/>
            <a:r>
              <a:rPr lang="en-US"/>
              <a:t>To select more than one option from a list box, the user can hold down the Ctrl key on a Windows system or the Command key on a Mac and then click on the options.</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65</a:t>
            </a:fld>
            <a:endParaRPr lang="en-US"/>
          </a:p>
        </p:txBody>
      </p:sp>
      <p:sp>
        <p:nvSpPr>
          <p:cNvPr id="6" name="Rectangle 5">
            <a:extLst>
              <a:ext uri="{FF2B5EF4-FFF2-40B4-BE49-F238E27FC236}">
                <a16:creationId xmlns:a16="http://schemas.microsoft.com/office/drawing/2014/main" id="{75ACE741-2B40-7B54-515F-AD33FD49178D}"/>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13F415E9-599A-FE0B-0D61-D9D6DC9C3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32DE3AEE-15DC-4411-8BA2-B5535CE03012}"/>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522746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9CA6-F579-934E-A84F-D0DEB8E64C42}"/>
              </a:ext>
            </a:extLst>
          </p:cNvPr>
          <p:cNvSpPr>
            <a:spLocks noGrp="1"/>
          </p:cNvSpPr>
          <p:nvPr>
            <p:ph type="title"/>
          </p:nvPr>
        </p:nvSpPr>
        <p:spPr/>
        <p:txBody>
          <a:bodyPr/>
          <a:lstStyle/>
          <a:p>
            <a:r>
              <a:rPr lang="en-US"/>
              <a:t>Reference</a:t>
            </a:r>
          </a:p>
        </p:txBody>
      </p:sp>
      <p:sp>
        <p:nvSpPr>
          <p:cNvPr id="3" name="Content Placeholder 2">
            <a:extLst>
              <a:ext uri="{FF2B5EF4-FFF2-40B4-BE49-F238E27FC236}">
                <a16:creationId xmlns:a16="http://schemas.microsoft.com/office/drawing/2014/main" id="{F02A2B71-D3BB-104F-9DC1-BE2C4E6AE133}"/>
              </a:ext>
            </a:extLst>
          </p:cNvPr>
          <p:cNvSpPr>
            <a:spLocks noGrp="1"/>
          </p:cNvSpPr>
          <p:nvPr>
            <p:ph idx="1"/>
          </p:nvPr>
        </p:nvSpPr>
        <p:spPr/>
        <p:txBody>
          <a:bodyPr/>
          <a:lstStyle/>
          <a:p>
            <a:r>
              <a:rPr lang="en-US"/>
              <a:t>Murach’s Java Serverlets and JSP (3</a:t>
            </a:r>
            <a:r>
              <a:rPr lang="en-US" baseline="30000"/>
              <a:t>st</a:t>
            </a:r>
            <a:r>
              <a:rPr lang="en-US"/>
              <a:t> edition)</a:t>
            </a:r>
          </a:p>
        </p:txBody>
      </p:sp>
      <p:sp>
        <p:nvSpPr>
          <p:cNvPr id="4" name="Footer Placeholder 3">
            <a:extLst>
              <a:ext uri="{FF2B5EF4-FFF2-40B4-BE49-F238E27FC236}">
                <a16:creationId xmlns:a16="http://schemas.microsoft.com/office/drawing/2014/main" id="{420C0840-16D8-3A42-8EA4-CE957149CEDB}"/>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81997C86-8007-AA49-A30A-BD4209749B47}"/>
              </a:ext>
            </a:extLst>
          </p:cNvPr>
          <p:cNvSpPr>
            <a:spLocks noGrp="1"/>
          </p:cNvSpPr>
          <p:nvPr>
            <p:ph type="sldNum" sz="quarter" idx="12"/>
          </p:nvPr>
        </p:nvSpPr>
        <p:spPr/>
        <p:txBody>
          <a:bodyPr/>
          <a:lstStyle/>
          <a:p>
            <a:fld id="{8D2FFC75-8E13-4846-9289-7AF578217E2F}" type="slidenum">
              <a:rPr/>
              <a:t>66</a:t>
            </a:fld>
            <a:endParaRPr lang="en-US"/>
          </a:p>
        </p:txBody>
      </p:sp>
      <p:sp>
        <p:nvSpPr>
          <p:cNvPr id="6" name="Rectangle 5">
            <a:extLst>
              <a:ext uri="{FF2B5EF4-FFF2-40B4-BE49-F238E27FC236}">
                <a16:creationId xmlns:a16="http://schemas.microsoft.com/office/drawing/2014/main" id="{146975FB-3B2C-93A8-014C-0A9261E10278}"/>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F022C1B7-A52C-E3F2-3787-A94F756A2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CA5F719C-89ED-2732-8637-6F02B51C0B54}"/>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131255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11BC-970B-4A0F-AA5F-0FB01FDBAF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7580B-C9AA-48BD-8C66-81EEDEFF863F}"/>
              </a:ext>
            </a:extLst>
          </p:cNvPr>
          <p:cNvSpPr>
            <a:spLocks noGrp="1"/>
          </p:cNvSpPr>
          <p:nvPr>
            <p:ph idx="1"/>
          </p:nvPr>
        </p:nvSpPr>
        <p:spPr/>
        <p:txBody>
          <a:bodyPr/>
          <a:lstStyle/>
          <a:p>
            <a:r>
              <a:rPr lang="de-DE" dirty="0"/>
              <a:t>Thẻ important</a:t>
            </a:r>
            <a:endParaRPr lang="en-US" dirty="0"/>
          </a:p>
        </p:txBody>
      </p:sp>
      <p:sp>
        <p:nvSpPr>
          <p:cNvPr id="4" name="Footer Placeholder 3">
            <a:extLst>
              <a:ext uri="{FF2B5EF4-FFF2-40B4-BE49-F238E27FC236}">
                <a16:creationId xmlns:a16="http://schemas.microsoft.com/office/drawing/2014/main" id="{7666B38C-AC87-4773-B981-8E7E4A8F11C4}"/>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B4C7474C-B51B-463F-934E-E849291E2574}"/>
              </a:ext>
            </a:extLst>
          </p:cNvPr>
          <p:cNvSpPr>
            <a:spLocks noGrp="1"/>
          </p:cNvSpPr>
          <p:nvPr>
            <p:ph type="sldNum" sz="quarter" idx="12"/>
          </p:nvPr>
        </p:nvSpPr>
        <p:spPr/>
        <p:txBody>
          <a:bodyPr/>
          <a:lstStyle/>
          <a:p>
            <a:fld id="{8D2FFC75-8E13-4846-9289-7AF578217E2F}" type="slidenum">
              <a:rPr lang="en-US" smtClean="0"/>
              <a:t>67</a:t>
            </a:fld>
            <a:endParaRPr lang="en-US"/>
          </a:p>
        </p:txBody>
      </p:sp>
      <p:sp>
        <p:nvSpPr>
          <p:cNvPr id="6" name="Rectangle 5">
            <a:extLst>
              <a:ext uri="{FF2B5EF4-FFF2-40B4-BE49-F238E27FC236}">
                <a16:creationId xmlns:a16="http://schemas.microsoft.com/office/drawing/2014/main" id="{B1CF42A9-E9A1-CD89-4F77-46F4A5EDFB97}"/>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D7247B00-9CC6-F6D8-13C0-D870C681D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D2C5447C-9DFB-2696-0E8E-8503F5E84E76}"/>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506380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How to start a web page</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r>
              <a:rPr lang="en-US"/>
              <a:t>The DOCTYPE element specifies the document uses HTML5.</a:t>
            </a:r>
          </a:p>
          <a:p>
            <a:r>
              <a:rPr lang="en-US"/>
              <a:t>The title element specifies the name the browser shows in its title bar or tab.</a:t>
            </a:r>
          </a:p>
          <a:p>
            <a:r>
              <a:rPr lang="en-US"/>
              <a:t>The link element references the external style sheet that contains the CSS for the page.</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7</a:t>
            </a:fld>
            <a:endParaRPr lang="en-US"/>
          </a:p>
        </p:txBody>
      </p:sp>
      <p:sp>
        <p:nvSpPr>
          <p:cNvPr id="6" name="Rectangle 5">
            <a:extLst>
              <a:ext uri="{FF2B5EF4-FFF2-40B4-BE49-F238E27FC236}">
                <a16:creationId xmlns:a16="http://schemas.microsoft.com/office/drawing/2014/main" id="{3B4C8442-E264-EA09-1F03-CC219AE82C6A}"/>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5E04CF2E-E9AD-E212-77B2-4BF6325FC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12419F0E-4E52-2AB5-88EA-B9ABF725D7EE}"/>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38360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a:xfrm>
            <a:off x="271041" y="17884"/>
            <a:ext cx="10515600" cy="714375"/>
          </a:xfrm>
        </p:spPr>
        <p:txBody>
          <a:bodyPr/>
          <a:lstStyle/>
          <a:p>
            <a:r>
              <a:rPr lang="en-US" dirty="0"/>
              <a:t>Common HTML elements</a:t>
            </a:r>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8</a:t>
            </a:fld>
            <a:endParaRPr lang="en-US"/>
          </a:p>
        </p:txBody>
      </p:sp>
      <p:graphicFrame>
        <p:nvGraphicFramePr>
          <p:cNvPr id="6" name="Content Placeholder 5">
            <a:extLst>
              <a:ext uri="{FF2B5EF4-FFF2-40B4-BE49-F238E27FC236}">
                <a16:creationId xmlns:a16="http://schemas.microsoft.com/office/drawing/2014/main" id="{7C8A1FE1-99F9-674C-AC0D-C15E6325BC5B}"/>
              </a:ext>
            </a:extLst>
          </p:cNvPr>
          <p:cNvGraphicFramePr>
            <a:graphicFrameLocks noGrp="1" noChangeAspect="1"/>
          </p:cNvGraphicFramePr>
          <p:nvPr>
            <p:ph idx="1"/>
            <p:extLst>
              <p:ext uri="{D42A27DB-BD31-4B8C-83A1-F6EECF244321}">
                <p14:modId xmlns:p14="http://schemas.microsoft.com/office/powerpoint/2010/main" val="589236210"/>
              </p:ext>
            </p:extLst>
          </p:nvPr>
        </p:nvGraphicFramePr>
        <p:xfrm>
          <a:off x="2676692" y="707534"/>
          <a:ext cx="7305508" cy="4995863"/>
        </p:xfrm>
        <a:graphic>
          <a:graphicData uri="http://schemas.openxmlformats.org/presentationml/2006/ole">
            <mc:AlternateContent xmlns:mc="http://schemas.openxmlformats.org/markup-compatibility/2006">
              <mc:Choice xmlns:v="urn:schemas-microsoft-com:vml" Requires="v">
                <p:oleObj name="Document" r:id="rId2" imgW="7391400" imgH="5054600" progId="Word.Document.12">
                  <p:embed/>
                </p:oleObj>
              </mc:Choice>
              <mc:Fallback>
                <p:oleObj name="Document" r:id="rId2" imgW="7391400" imgH="5054600" progId="Word.Document.12">
                  <p:embed/>
                  <p:pic>
                    <p:nvPicPr>
                      <p:cNvPr id="7" name="Object 6"/>
                      <p:cNvPicPr/>
                      <p:nvPr/>
                    </p:nvPicPr>
                    <p:blipFill>
                      <a:blip r:embed="rId3"/>
                      <a:stretch>
                        <a:fillRect/>
                      </a:stretch>
                    </p:blipFill>
                    <p:spPr>
                      <a:xfrm>
                        <a:off x="2676692" y="707534"/>
                        <a:ext cx="7305508" cy="4995863"/>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5DA538CF-1AC7-1FCF-8B48-BA43274CD452}"/>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17DEB2AE-9DD2-1854-4784-A47638D97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B31E2F8B-87CF-78E6-08F5-55B1198D3511}"/>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5002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18-A476-D24A-8A2E-C848524832D0}"/>
              </a:ext>
            </a:extLst>
          </p:cNvPr>
          <p:cNvSpPr>
            <a:spLocks noGrp="1"/>
          </p:cNvSpPr>
          <p:nvPr>
            <p:ph type="title"/>
          </p:nvPr>
        </p:nvSpPr>
        <p:spPr/>
        <p:txBody>
          <a:bodyPr/>
          <a:lstStyle/>
          <a:p>
            <a:r>
              <a:rPr lang="en-US"/>
              <a:t>How to code HTML elements</a:t>
            </a:r>
          </a:p>
        </p:txBody>
      </p:sp>
      <p:sp>
        <p:nvSpPr>
          <p:cNvPr id="3" name="Content Placeholder 2">
            <a:extLst>
              <a:ext uri="{FF2B5EF4-FFF2-40B4-BE49-F238E27FC236}">
                <a16:creationId xmlns:a16="http://schemas.microsoft.com/office/drawing/2014/main" id="{AC67413A-BA20-5B41-B663-744FAE98B0EA}"/>
              </a:ext>
            </a:extLst>
          </p:cNvPr>
          <p:cNvSpPr>
            <a:spLocks noGrp="1"/>
          </p:cNvSpPr>
          <p:nvPr>
            <p:ph idx="1"/>
          </p:nvPr>
        </p:nvSpPr>
        <p:spPr/>
        <p:txBody>
          <a:bodyPr/>
          <a:lstStyle/>
          <a:p>
            <a:r>
              <a:rPr lang="en-US">
                <a:solidFill>
                  <a:srgbClr val="1524FD"/>
                </a:solidFill>
              </a:rPr>
              <a:t>Two block elements with opening and closing tags</a:t>
            </a:r>
          </a:p>
          <a:p>
            <a:pPr marL="0" indent="0">
              <a:buNone/>
            </a:pPr>
            <a:r>
              <a:rPr lang="en-US" sz="1800" b="1">
                <a:latin typeface="Courier New" panose="02070309020205020404" pitchFamily="49" charset="0"/>
                <a:cs typeface="Courier New" panose="02070309020205020404" pitchFamily="49" charset="0"/>
              </a:rPr>
              <a:t>&lt;h1&gt;Email List application&lt;/h1&gt;</a:t>
            </a:r>
          </a:p>
          <a:p>
            <a:pPr marL="0" indent="0">
              <a:buNone/>
            </a:pPr>
            <a:r>
              <a:rPr lang="en-US" sz="1800" b="1">
                <a:latin typeface="Courier New" panose="02070309020205020404" pitchFamily="49" charset="0"/>
                <a:cs typeface="Courier New" panose="02070309020205020404" pitchFamily="49" charset="0"/>
              </a:rPr>
              <a:t>&lt;p&gt;Here is a list of links:&lt;/p&gt;</a:t>
            </a:r>
          </a:p>
          <a:p>
            <a:r>
              <a:rPr lang="en-US">
                <a:solidFill>
                  <a:srgbClr val="1524FD"/>
                </a:solidFill>
              </a:rPr>
              <a:t>Two self-closing tags</a:t>
            </a:r>
          </a:p>
          <a:p>
            <a:pPr marL="0" indent="0">
              <a:buNone/>
            </a:pPr>
            <a:r>
              <a:rPr lang="en-US" sz="1800" b="1">
                <a:latin typeface="Courier New" panose="02070309020205020404" pitchFamily="49" charset="0"/>
                <a:cs typeface="Courier New" panose="02070309020205020404" pitchFamily="49" charset="0"/>
              </a:rPr>
              <a:t>&lt;br&gt;</a:t>
            </a:r>
          </a:p>
          <a:p>
            <a:pPr marL="0" indent="0">
              <a:buNone/>
            </a:pPr>
            <a:r>
              <a:rPr lang="en-US" sz="1800" b="1">
                <a:latin typeface="Courier New" panose="02070309020205020404" pitchFamily="49" charset="0"/>
                <a:cs typeface="Courier New" panose="02070309020205020404" pitchFamily="49" charset="0"/>
              </a:rPr>
              <a:t>&lt;img src="logo.gif" alt="Murach Logo"&gt;</a:t>
            </a:r>
          </a:p>
          <a:p>
            <a:endParaRPr lang="en-US"/>
          </a:p>
        </p:txBody>
      </p:sp>
      <p:sp>
        <p:nvSpPr>
          <p:cNvPr id="4" name="Footer Placeholder 3">
            <a:extLst>
              <a:ext uri="{FF2B5EF4-FFF2-40B4-BE49-F238E27FC236}">
                <a16:creationId xmlns:a16="http://schemas.microsoft.com/office/drawing/2014/main" id="{A7B6E118-BD3F-CA49-89E0-F1331AB2F763}"/>
              </a:ext>
            </a:extLst>
          </p:cNvPr>
          <p:cNvSpPr>
            <a:spLocks noGrp="1"/>
          </p:cNvSpPr>
          <p:nvPr>
            <p:ph type="ftr" sz="quarter" idx="11"/>
          </p:nvPr>
        </p:nvSpPr>
        <p:spPr/>
        <p:txBody>
          <a:bodyPr/>
          <a:lstStyle/>
          <a:p>
            <a:r>
              <a:rPr lang="en-US"/>
              <a:t>Chapter 4 - A crash course in HTML5 and CSS3</a:t>
            </a:r>
          </a:p>
        </p:txBody>
      </p:sp>
      <p:sp>
        <p:nvSpPr>
          <p:cNvPr id="5" name="Slide Number Placeholder 4">
            <a:extLst>
              <a:ext uri="{FF2B5EF4-FFF2-40B4-BE49-F238E27FC236}">
                <a16:creationId xmlns:a16="http://schemas.microsoft.com/office/drawing/2014/main" id="{569BE287-7A01-7145-8565-BC4C1E44573F}"/>
              </a:ext>
            </a:extLst>
          </p:cNvPr>
          <p:cNvSpPr>
            <a:spLocks noGrp="1"/>
          </p:cNvSpPr>
          <p:nvPr>
            <p:ph type="sldNum" sz="quarter" idx="12"/>
          </p:nvPr>
        </p:nvSpPr>
        <p:spPr/>
        <p:txBody>
          <a:bodyPr/>
          <a:lstStyle/>
          <a:p>
            <a:fld id="{8D2FFC75-8E13-4846-9289-7AF578217E2F}" type="slidenum">
              <a:rPr lang="en-US"/>
              <a:t>9</a:t>
            </a:fld>
            <a:endParaRPr lang="en-US"/>
          </a:p>
        </p:txBody>
      </p:sp>
      <p:sp>
        <p:nvSpPr>
          <p:cNvPr id="6" name="Rectangle 5">
            <a:extLst>
              <a:ext uri="{FF2B5EF4-FFF2-40B4-BE49-F238E27FC236}">
                <a16:creationId xmlns:a16="http://schemas.microsoft.com/office/drawing/2014/main" id="{5211BD87-ACA7-C060-60B6-BCC589890F1C}"/>
              </a:ext>
            </a:extLst>
          </p:cNvPr>
          <p:cNvSpPr/>
          <p:nvPr/>
        </p:nvSpPr>
        <p:spPr>
          <a:xfrm>
            <a:off x="0" y="5763488"/>
            <a:ext cx="12192000" cy="1094512"/>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b="100000"/>
            </a:path>
            <a:tileRect t="-100000" r="-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lose up of a sign&#10;&#10;Description automatically generated">
            <a:extLst>
              <a:ext uri="{FF2B5EF4-FFF2-40B4-BE49-F238E27FC236}">
                <a16:creationId xmlns:a16="http://schemas.microsoft.com/office/drawing/2014/main" id="{86AD05A2-7072-79D4-008C-1E1381E13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1" y="5763488"/>
            <a:ext cx="765160" cy="886691"/>
          </a:xfrm>
          <a:prstGeom prst="rect">
            <a:avLst/>
          </a:prstGeom>
        </p:spPr>
      </p:pic>
      <p:sp>
        <p:nvSpPr>
          <p:cNvPr id="8" name="TextBox 7">
            <a:extLst>
              <a:ext uri="{FF2B5EF4-FFF2-40B4-BE49-F238E27FC236}">
                <a16:creationId xmlns:a16="http://schemas.microsoft.com/office/drawing/2014/main" id="{57C48A62-45C5-9545-C3B0-751CB21736EE}"/>
              </a:ext>
            </a:extLst>
          </p:cNvPr>
          <p:cNvSpPr txBox="1"/>
          <p:nvPr/>
        </p:nvSpPr>
        <p:spPr>
          <a:xfrm>
            <a:off x="6511635" y="5883669"/>
            <a:ext cx="5451765" cy="646331"/>
          </a:xfrm>
          <a:prstGeom prst="rect">
            <a:avLst/>
          </a:prstGeom>
          <a:noFill/>
        </p:spPr>
        <p:txBody>
          <a:bodyPr wrap="square" rtlCol="0">
            <a:spAutoFit/>
          </a:bodyPr>
          <a:lstStyle/>
          <a:p>
            <a:r>
              <a:rPr lang="de-DE" b="1" dirty="0">
                <a:solidFill>
                  <a:schemeClr val="bg1"/>
                </a:solidFill>
                <a:latin typeface="Bookman Old Style" panose="02050604050505020204" pitchFamily="18" charset="0"/>
              </a:rPr>
              <a:t>UNIVERSITY OF SCIENCE AND EDUCATION</a:t>
            </a:r>
          </a:p>
          <a:p>
            <a:r>
              <a:rPr lang="de-DE" b="1" dirty="0">
                <a:solidFill>
                  <a:schemeClr val="bg1"/>
                </a:solidFill>
                <a:latin typeface="Bookman Old Style" panose="02050604050505020204" pitchFamily="18" charset="0"/>
              </a:rPr>
              <a:t>The University of Da Nang</a:t>
            </a: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82130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TotalTime>
  <Words>3654</Words>
  <Application>Microsoft Office PowerPoint</Application>
  <PresentationFormat>Widescreen</PresentationFormat>
  <Paragraphs>460</Paragraphs>
  <Slides>67</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6" baseType="lpstr">
      <vt:lpstr>Arial</vt:lpstr>
      <vt:lpstr>Bookman Old Style</vt:lpstr>
      <vt:lpstr>Calibri</vt:lpstr>
      <vt:lpstr>Calibri Light</vt:lpstr>
      <vt:lpstr>Courier New</vt:lpstr>
      <vt:lpstr>Times New Roman</vt:lpstr>
      <vt:lpstr>Office Theme</vt:lpstr>
      <vt:lpstr>Document</vt:lpstr>
      <vt:lpstr>Microsoft Word Document</vt:lpstr>
      <vt:lpstr>Chapter 3 A crash course in HTML5 and CSS3</vt:lpstr>
      <vt:lpstr>Objectives</vt:lpstr>
      <vt:lpstr>Objectives (continued)</vt:lpstr>
      <vt:lpstr>Objectives (continued)</vt:lpstr>
      <vt:lpstr>The generated HTML for a new page</vt:lpstr>
      <vt:lpstr>The HTML after it has been modified</vt:lpstr>
      <vt:lpstr>How to start a web page</vt:lpstr>
      <vt:lpstr>Common HTML elements</vt:lpstr>
      <vt:lpstr>How to code HTML elements</vt:lpstr>
      <vt:lpstr>How to code the attributes for HTML elements</vt:lpstr>
      <vt:lpstr>How to code an HTML comment</vt:lpstr>
      <vt:lpstr>An introduction to HTML</vt:lpstr>
      <vt:lpstr>The primary HTML5 semantic elements</vt:lpstr>
      <vt:lpstr>A page with header, section, and footer elements</vt:lpstr>
      <vt:lpstr>How to use the HTML5 semantic elements</vt:lpstr>
      <vt:lpstr>The div and span elements</vt:lpstr>
      <vt:lpstr>The way div elements were used before HTML5</vt:lpstr>
      <vt:lpstr>Span elements in HTML for JavaScript</vt:lpstr>
      <vt:lpstr>The div and span elements with HTML5</vt:lpstr>
      <vt:lpstr>The current browser and their HTML5 ratings (perfect score is 500)</vt:lpstr>
      <vt:lpstr>Guidelines for cross-browser compatibility</vt:lpstr>
      <vt:lpstr>Two workarounds for HTML5 sematic elements</vt:lpstr>
      <vt:lpstr>How to ensure cross-browser compatibility</vt:lpstr>
      <vt:lpstr>Two links viewed in a browser</vt:lpstr>
      <vt:lpstr>Examples of links</vt:lpstr>
      <vt:lpstr>The a (anchor) element</vt:lpstr>
      <vt:lpstr>Relative and absolute URLs</vt:lpstr>
      <vt:lpstr>HTML code that includes an image</vt:lpstr>
      <vt:lpstr>The image element</vt:lpstr>
      <vt:lpstr>Other examples</vt:lpstr>
      <vt:lpstr>Three types of image formats</vt:lpstr>
      <vt:lpstr>The HTML code for a table</vt:lpstr>
      <vt:lpstr>The table displayed in a browser</vt:lpstr>
      <vt:lpstr>The elements for working with tables</vt:lpstr>
      <vt:lpstr>Tables, rows, columns, and cells</vt:lpstr>
      <vt:lpstr>Three ways to provide styles</vt:lpstr>
      <vt:lpstr>The sequence in which styles are applied</vt:lpstr>
      <vt:lpstr>Two external style sheets</vt:lpstr>
      <vt:lpstr>External, embedded, and inline style sheets</vt:lpstr>
      <vt:lpstr>HTML with element types, classes and ids</vt:lpstr>
      <vt:lpstr>Three CSS rule sets with type selectors</vt:lpstr>
      <vt:lpstr>The elements displayed in a browser</vt:lpstr>
      <vt:lpstr>Element, class, and id selectors</vt:lpstr>
      <vt:lpstr>An external style sheet</vt:lpstr>
      <vt:lpstr>Rule sets, selectors, rules, and comments</vt:lpstr>
      <vt:lpstr>Common properties for formatting tables</vt:lpstr>
      <vt:lpstr>The CSS for a table</vt:lpstr>
      <vt:lpstr>A table with collapsed borders</vt:lpstr>
      <vt:lpstr>The HTML code for a form</vt:lpstr>
      <vt:lpstr>Elements for working with a simple form</vt:lpstr>
      <vt:lpstr>Common control attributes</vt:lpstr>
      <vt:lpstr>The code for four types of text controls</vt:lpstr>
      <vt:lpstr>Attributes of these text controls</vt:lpstr>
      <vt:lpstr>Text boxes</vt:lpstr>
      <vt:lpstr>The code for three types of buttons</vt:lpstr>
      <vt:lpstr>The code for two submit buttons</vt:lpstr>
      <vt:lpstr>Buttons</vt:lpstr>
      <vt:lpstr>Four check boxes and three radio buttons</vt:lpstr>
      <vt:lpstr>The checkboxes and radiobuttons in a browser</vt:lpstr>
      <vt:lpstr>Attributes of these controls</vt:lpstr>
      <vt:lpstr>Checkboxes and radio buttons</vt:lpstr>
      <vt:lpstr>The code for a combox box</vt:lpstr>
      <vt:lpstr>The code for a list box with 3 options displayed</vt:lpstr>
      <vt:lpstr>Attributes of the select element</vt:lpstr>
      <vt:lpstr>Combo and listboxes</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An introduction to Web programming with Java</dc:title>
  <dc:creator>MAI ANH THO</dc:creator>
  <cp:lastModifiedBy>Lê Văn Minh</cp:lastModifiedBy>
  <cp:revision>186</cp:revision>
  <dcterms:created xsi:type="dcterms:W3CDTF">2020-09-04T05:42:06Z</dcterms:created>
  <dcterms:modified xsi:type="dcterms:W3CDTF">2024-10-15T16:34:45Z</dcterms:modified>
</cp:coreProperties>
</file>