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80" r:id="rId3"/>
    <p:sldId id="407" r:id="rId4"/>
    <p:sldId id="345" r:id="rId5"/>
    <p:sldId id="408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409" r:id="rId31"/>
    <p:sldId id="370" r:id="rId32"/>
    <p:sldId id="371" r:id="rId33"/>
    <p:sldId id="372" r:id="rId34"/>
    <p:sldId id="410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411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27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6CB"/>
    <a:srgbClr val="2F4BDE"/>
    <a:srgbClr val="1524FD"/>
    <a:srgbClr val="273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71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2E99D1-B2C5-5D49-AE70-AF738C42E1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22C4A-130A-0049-A1D1-3766BBFDA4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9AF94-4B77-CA40-A1DF-1FD8264645BB}" type="datetimeFigureOut"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D2E7C-0FA5-044F-8447-138EA637B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6C803-E120-1346-9078-59EFB7C4DD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EDC55-C3D6-F04E-8ACD-632C4825C2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0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D7278-F946-854D-ADC1-7D58C3A5311C}" type="datetimeFigureOut"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C4953-E574-624A-A175-53982A2474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C4953-E574-624A-A175-53982A24747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C4953-E574-624A-A175-53982A24747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9291-F454-BE4D-BDEB-75B8C34AE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98270-2082-4445-B7A1-60C7AEBDE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AAF7-EDB6-1D4E-84CA-DB997F87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47BF-BE06-DA41-A251-5929D0B9B764}" type="datetime1"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B4F84-4CA0-E847-A1D7-B286EA58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DD03F-13DD-5D43-B739-27C722C7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DE74-5A5E-F04E-B3E4-FA7A01BE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78568-5668-7048-93BB-E18C037FF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760C-25FE-8043-ADCA-3DA4D4C9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C95F-BAE3-B742-AF59-F647FDB4C756}" type="datetime1"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9A06-73B7-954F-B675-2C340592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E4A5-A7E5-3F47-8B54-B00A483A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3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2E08E-125B-D149-87D3-44339594B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3ABF-1DE2-5E41-A119-899ECEA7E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A1014-96F8-B242-A974-85A8AF53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B7C1-7C89-C246-9FD2-A4BD362669F2}" type="datetime1"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7710-20C1-084F-803D-BFC5FC0A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45BF8-CA44-B34C-B813-83FA5867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5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75CC-F4B7-484C-BB38-707A375B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1524F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9E62-AE38-7B4A-95A0-865F8A06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5F35-6193-2D4C-B401-E97F9CEB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8A01-2460-E54E-9B87-34635A28271A}" type="datetime1"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FE83-8E3A-3C45-A0C4-6EEA964A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780D-9B18-D14E-B35B-AAA27591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1CD6-6B45-614B-8A40-14D125F5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8682D-0FF4-F747-AC37-02C486B45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E5E2-5BEC-9947-85D4-E6626E6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2145-89FA-E047-9E17-10BE3BAC63FA}" type="datetime1"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2838C-83EE-FF4C-B087-9D63AEE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555B-E526-734F-A4D0-81EC7DD2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0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5614-B54F-D84B-AD46-F1A0A4C3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B244-FDBD-4B44-A009-5066D949F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2F3F4-5BCF-DB4B-AD4D-D5C6B5C09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E947C-BF6A-D649-8488-E2CC4F08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9831-022F-054E-8E6F-33F096478938}" type="datetime1"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DF800-B1CE-304A-8AC4-F5DF7B44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83BF1-8E41-0A4D-8369-6FB7400A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62E8-F468-9C45-9BDD-00C285DD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ECE3E-FC60-A047-9AEB-1B13186E9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9C47F-6E4E-1A48-A3D8-2FCC0B158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CB808-BDA2-424C-91F5-3DF70A5EF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77635-8FEA-0349-8C2C-3D375A6CD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12B36-270F-A840-80AB-E9727990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D65-4635-EA4E-A73D-EC1DBA46E562}" type="datetime1"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683C2-9CAE-2649-A446-D0DFE86D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FE833-3B51-A84C-9526-21640FD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9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B694-3708-C547-BF6A-C27C0CCB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5D5C4-E3E4-9242-BD62-4BABAE9A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DA0-A5AB-F248-B456-729E8C41521C}" type="datetime1"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A927C-E922-0B45-9344-D1ACEA9F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42D09-AC48-9F4F-859D-5743B29B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9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79D16-85EF-D84A-BB88-9FF54E44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859-D416-8942-9090-788071CA9ECF}" type="datetime1"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931C8-9D0F-A440-B911-3AED4A23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D2631-4014-4146-9C21-68E6CBD8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838B-4A7F-8D40-9DD6-1F3539AC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94CF-9430-0449-BFE6-C02E39CE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182EA-9616-9C47-8490-1EEF3FCA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46FC8-99D5-DD40-AE8F-6619689A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7408-12CF-1745-96B8-383AF076506F}" type="datetime1"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D220C-5C01-C34F-BBB5-99828BE5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DB765-99B8-6849-9262-050BA1D5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47F7-00F3-BF4B-ADCA-2AE76E5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E6816-5EFB-DD4C-A72C-6118CB987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6FA2B-970D-8E47-B45E-E49C7706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D6EA5-0917-D24F-89A0-DD23FD84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3001-CFED-FE44-BA4D-15693DE18CF5}" type="datetime1"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C23C0-0E1B-6A41-A23A-8AB56797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D3CA-8DA0-D045-9E22-21BFDC28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4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580F5-36BD-F740-968C-91E63A8D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2EA6F-C0A6-B940-9209-9DA09977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B4F99-1463-B64E-95DC-5BD51259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13CA-A4EB-AB49-90A3-4732221FC41A}" type="datetime1"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E614-B03A-1E4A-A3ED-ED57BB87C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5 - How to develop servlets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511E8-DCA2-9046-A842-8C1E5BCF8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4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34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41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package" Target="../embeddings/Microsoft_Word_Document42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E8E7-83AF-9341-872F-4F47AE92C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9800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1524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servlets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19FE6-58B7-E642-A234-FC8E7C3D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8C0AB-1E1B-F447-8F33-4BD20A3D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/>
              <a:t>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80027C-A6B6-1A43-BDCC-29305044D295}"/>
              </a:ext>
            </a:extLst>
          </p:cNvPr>
          <p:cNvSpPr>
            <a:spLocks noGrp="1"/>
          </p:cNvSpPr>
          <p:nvPr/>
        </p:nvSpPr>
        <p:spPr>
          <a:xfrm>
            <a:off x="1793629" y="43713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C4A497-7651-AFAE-4F5F-B90F5F226CEE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9217299-49B1-BD2D-2A59-1444F581E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F9FD8C-1BAF-758B-A241-CD56104388D9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9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annotation that maps a servlet to a URL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10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787FE5A-5709-384E-85DA-B0E034C55B2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707622"/>
              </p:ext>
            </p:extLst>
          </p:nvPr>
        </p:nvGraphicFramePr>
        <p:xfrm>
          <a:off x="1037367" y="1378839"/>
          <a:ext cx="7300913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881968" progId="Word.Document.12">
                  <p:embed/>
                </p:oleObj>
              </mc:Choice>
              <mc:Fallback>
                <p:oleObj name="Document" r:id="rId2" imgW="7301323" imgH="2881968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7367" y="1378839"/>
                        <a:ext cx="7300913" cy="288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0A84E6F-D0F0-4DBD-6BAA-B5B7ED2CCB0C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4AE3171-E87F-1FA7-46EC-BDF153404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3AEDE6-A06B-426F-DCAD-553E8EBB88AE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1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servlet annotations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11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F67DF04-0B3A-EE45-9224-7087033EE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81821"/>
              </p:ext>
            </p:extLst>
          </p:nvPr>
        </p:nvGraphicFramePr>
        <p:xfrm>
          <a:off x="838200" y="1312164"/>
          <a:ext cx="7315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5200" imgH="685800" progId="Word.Document.12">
                  <p:embed/>
                </p:oleObj>
              </mc:Choice>
              <mc:Fallback>
                <p:oleObj name="Document" r:id="rId2" imgW="7315200" imgH="6858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312164"/>
                        <a:ext cx="7315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06E3152-9676-1D41-B636-23DAABCF5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773332"/>
              </p:ext>
            </p:extLst>
          </p:nvPr>
        </p:nvGraphicFramePr>
        <p:xfrm>
          <a:off x="838200" y="2229993"/>
          <a:ext cx="7315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15200" imgH="685800" progId="Word.Document.12">
                  <p:embed/>
                </p:oleObj>
              </mc:Choice>
              <mc:Fallback>
                <p:oleObj name="Document" r:id="rId4" imgW="7315200" imgH="6858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229993"/>
                        <a:ext cx="7315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2B06B64-0577-20B8-9A4B-91C88FA25E1D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2B91907-3C93-8A77-31D6-F32F20CD7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111AEB-0F46-4B73-946F-644DE75808CA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0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HTTP request that uses the GET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743B2D-CB5A-2D49-84C8-8AB6B40118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0" y="1319625"/>
            <a:ext cx="7708900" cy="3365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AF6C1B-834B-A8DE-2AFE-3CBFDD0E05DE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3BDC0EE-3BCE-25AC-454C-D43F91F8B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D01909-9D48-68F7-7208-A7FEF00038EE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1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61" y="169606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2F4BDE"/>
                </a:solidFill>
              </a:rPr>
              <a:t>How to append parameters to a URL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13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40F7CB-CC45-E847-8716-BBBE49B11AB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479426"/>
              </p:ext>
            </p:extLst>
          </p:nvPr>
        </p:nvGraphicFramePr>
        <p:xfrm>
          <a:off x="885175" y="983576"/>
          <a:ext cx="7300913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620366" progId="Word.Document.12">
                  <p:embed/>
                </p:oleObj>
              </mc:Choice>
              <mc:Fallback>
                <p:oleObj name="Document" r:id="rId2" imgW="7301323" imgH="4620366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5175" y="983576"/>
                        <a:ext cx="7300913" cy="461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2F5206E-419B-4E75-D2A4-12E941A5522D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7924698-EE60-9156-506C-68EE8774D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3ACF7C-F833-1832-AF9E-B77AB4831389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5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URL requested with the HTTP POST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337E56-E89D-3D4C-A7C3-664E2D8A96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12" y="1324197"/>
            <a:ext cx="7708900" cy="3136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F1AAA7-2C60-9C05-439E-50E506CA17DC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80ECC5D-3985-0801-B4EF-F659F41E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D68B09-2BCD-E45C-FB05-A7ED524D54CF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8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2F4BDE"/>
                </a:solidFill>
              </a:rPr>
              <a:t>A Form tag that use the POST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15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81BD1A-E5C9-8543-A692-4A0BC93AB61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300876"/>
              </p:ext>
            </p:extLst>
          </p:nvPr>
        </p:nvGraphicFramePr>
        <p:xfrm>
          <a:off x="911225" y="1141219"/>
          <a:ext cx="7300913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5688" imgH="4419113" progId="Word.Document.12">
                  <p:embed/>
                </p:oleObj>
              </mc:Choice>
              <mc:Fallback>
                <p:oleObj name="Document" r:id="rId2" imgW="7325688" imgH="4419113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1225" y="1141219"/>
                        <a:ext cx="7300913" cy="440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71BAA2A-A04B-CFA5-7AB8-1441042952BB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58638C0-E746-2F9C-3C1F-18F1F8A5B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4FACE7-17B7-44D9-06D1-98FD7A503191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8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>
            <a:normAutofit fontScale="90000"/>
          </a:bodyPr>
          <a:lstStyle/>
          <a:p>
            <a:r>
              <a:rPr lang="en-US"/>
              <a:t>A typical browser dialog that’s displayed if the user tries to refresh a post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19D574-F0BD-FA47-8907-7F6225F972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90" y="1678559"/>
            <a:ext cx="4114800" cy="2124456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6FAE9-6B9B-2E74-25CC-E65C069B123D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47B1023-B444-9AE8-7146-2B0E038E5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85BA90-4FC4-1D80-716A-BB0A939E5544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0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61" y="68694"/>
            <a:ext cx="10515600" cy="714375"/>
          </a:xfrm>
        </p:spPr>
        <p:txBody>
          <a:bodyPr>
            <a:normAutofit fontScale="90000"/>
          </a:bodyPr>
          <a:lstStyle/>
          <a:p>
            <a:r>
              <a:rPr lang="en-US" dirty="0"/>
              <a:t>Two methods of the </a:t>
            </a:r>
            <a:r>
              <a:rPr lang="en-US" dirty="0" err="1"/>
              <a:t>HttpServletRequest</a:t>
            </a:r>
            <a:r>
              <a:rPr lang="en-US" dirty="0"/>
              <a:t>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17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434B756-FBA8-3E47-8163-B9F4AD8D0E2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197140"/>
              </p:ext>
            </p:extLst>
          </p:nvPr>
        </p:nvGraphicFramePr>
        <p:xfrm>
          <a:off x="2444573" y="722312"/>
          <a:ext cx="7302854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5045964" progId="Word.Document.12">
                  <p:embed/>
                </p:oleObj>
              </mc:Choice>
              <mc:Fallback>
                <p:oleObj name="Document" r:id="rId2" imgW="7377498" imgH="5045964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4573" y="722312"/>
                        <a:ext cx="7302854" cy="499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B77CDE9-49A2-D944-5AC3-15D4ED0E26C7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6AD8E5D-E31C-E564-84E5-BE3FEA47F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C85C5-7F64-62A0-CF93-BB8DFCF0A696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23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2D46CB"/>
                </a:solidFill>
              </a:rPr>
              <a:t>Servlet code that gets text from a textbox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18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6D391D9-C37E-8347-9064-60AD52701C7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191802"/>
              </p:ext>
            </p:extLst>
          </p:nvPr>
        </p:nvGraphicFramePr>
        <p:xfrm>
          <a:off x="943927" y="1167384"/>
          <a:ext cx="7300913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421" progId="Word.Document.12">
                  <p:embed/>
                </p:oleObj>
              </mc:Choice>
              <mc:Fallback>
                <p:oleObj name="Document" r:id="rId2" imgW="7301323" imgH="4266421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3927" y="1167384"/>
                        <a:ext cx="7300913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502AE25-ACBF-23A7-9519-8B409D935DA5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ECBAAC8-B990-8ADE-DEB4-33E094710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7CA614-2D1B-528E-9EDA-B795FE932A5E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8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173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2D46CB"/>
                </a:solidFill>
              </a:rPr>
              <a:t>A method of the GenericServlet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19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71508D-98C9-6846-BADD-EB85B9E0D1B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167666"/>
              </p:ext>
            </p:extLst>
          </p:nvPr>
        </p:nvGraphicFramePr>
        <p:xfrm>
          <a:off x="838200" y="1455738"/>
          <a:ext cx="7377113" cy="334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02117" imgH="3360843" progId="Word.Document.12">
                  <p:embed/>
                </p:oleObj>
              </mc:Choice>
              <mc:Fallback>
                <p:oleObj name="Document" r:id="rId2" imgW="7402117" imgH="3360843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455738"/>
                        <a:ext cx="7377113" cy="334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643F13-73A6-9CF9-E5DF-1C54CDFFA512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514ECA8-B3D0-65DC-4F8B-8B8CE9CD8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5B6D45-69D8-B0A7-6810-4EDF62D9A05E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4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442A-F873-9F46-8D4F-0DA75D96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C952-0AB2-6044-A84D-589804CF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56" y="935620"/>
            <a:ext cx="10515600" cy="4995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Applied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Code and test servlets that require the features presented in this chapter.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the web.xml file or an annotation to map a servlet to a URL pattern.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Provide for server-side data validation in your applications.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the web.xml file to set initialization parameters. Use servlets to get the parameters.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the web.xml file to implement custom error handling.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Write debugging data for a servlet to either the console or a log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C6CD4-9CC6-FC4B-87F8-13C64864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99608-9AD6-F94E-B15B-EA4030CF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333AD-B02E-1E45-B109-86E1EB8D3448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89FB6B1-3C82-B503-CEAC-85D19FF68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619F0E-A2C5-085D-A6E9-2DD1930ECEC2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2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2D46CB"/>
                </a:solidFill>
              </a:rPr>
              <a:t>Code that gets the absolute path for a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20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93DB7C9-F7BE-5244-9881-C2CF7F79F0A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865107"/>
              </p:ext>
            </p:extLst>
          </p:nvPr>
        </p:nvGraphicFramePr>
        <p:xfrm>
          <a:off x="947928" y="1309338"/>
          <a:ext cx="7300913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508579" progId="Word.Document.12">
                  <p:embed/>
                </p:oleObj>
              </mc:Choice>
              <mc:Fallback>
                <p:oleObj name="Document" r:id="rId2" imgW="7301323" imgH="2508579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7928" y="1309338"/>
                        <a:ext cx="7300913" cy="250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AFFBAE1-EB57-D50B-A7D8-50AED2CC2C01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A46369E-E2DF-E397-1F97-5391D232C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3068BB-E212-CE29-DB93-E43024ECCF4F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4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work with the ServletContext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413A-BA20-5B41-B663-744FAE98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Because servlets inherit the GenericServlet class, the getServletContext method is available to all servlets.</a:t>
            </a:r>
          </a:p>
          <a:p>
            <a:pPr lvl="0"/>
            <a:r>
              <a:rPr lang="en-US"/>
              <a:t>You can use the ServletContext object to read global initialization parameters, to work with global variables, and to write data to log files. 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4F376B-3F9A-86EF-D70E-D27C265F83D2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0C0BBB3-BFA1-7E6D-ECBE-19CF126F1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4259F6-A6E7-2347-D8F6-A99708034138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5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Two methods of the HttpServletRequest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22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44B717-ABB7-5D42-90CB-C4FC221077D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964157"/>
              </p:ext>
            </p:extLst>
          </p:nvPr>
        </p:nvGraphicFramePr>
        <p:xfrm>
          <a:off x="2315368" y="1342231"/>
          <a:ext cx="7561263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60585" imgH="4752150" progId="Word.Document.12">
                  <p:embed/>
                </p:oleObj>
              </mc:Choice>
              <mc:Fallback>
                <p:oleObj name="Document" r:id="rId2" imgW="7560585" imgH="475215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5368" y="1342231"/>
                        <a:ext cx="7561263" cy="475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6E40B2C-641C-73D3-FFF9-365A4E8D0C48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85E53C-E943-AD72-DC9A-8A32E9E3A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40A592-84F9-B66E-F654-BCE2CF460699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21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2D46CB"/>
                </a:solidFill>
              </a:rPr>
              <a:t>How to set a request attribute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23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93B4324-BB0D-384A-AADF-8BDCBD55EC1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409099"/>
              </p:ext>
            </p:extLst>
          </p:nvPr>
        </p:nvGraphicFramePr>
        <p:xfrm>
          <a:off x="947928" y="1093597"/>
          <a:ext cx="7300913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123212" progId="Word.Document.12">
                  <p:embed/>
                </p:oleObj>
              </mc:Choice>
              <mc:Fallback>
                <p:oleObj name="Document" r:id="rId2" imgW="7301323" imgH="3123212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7928" y="1093597"/>
                        <a:ext cx="7300913" cy="312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7986FC7-C9A8-4B7C-E389-83B5C928607C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43C55A4-021F-0BD0-926E-7F3B0B10A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7ED333-FD2E-C880-ED44-056AEBF93F5A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479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2D46CB"/>
                </a:solidFill>
              </a:rPr>
              <a:t>A method of the ServletContext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24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5E3E814-E567-D24E-B2E8-B79FFE6013F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928194"/>
              </p:ext>
            </p:extLst>
          </p:nvPr>
        </p:nvGraphicFramePr>
        <p:xfrm>
          <a:off x="856488" y="1042924"/>
          <a:ext cx="7377113" cy="368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3685275" progId="Word.Document.12">
                  <p:embed/>
                </p:oleObj>
              </mc:Choice>
              <mc:Fallback>
                <p:oleObj name="Document" r:id="rId2" imgW="7377498" imgH="3685275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6488" y="1042924"/>
                        <a:ext cx="7377113" cy="368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1B5265-D2B5-C59C-CE3B-A985703F9A47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C6FFA4C-0DB3-DDF6-D34E-532C9E96F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16A13A-4ECE-CE8B-A3B4-B22EDF5BE403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4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2D46CB"/>
                </a:solidFill>
              </a:rPr>
              <a:t>How to forward the request to an HTML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25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A7CB8D-0583-9140-B906-DA278029F78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622637"/>
              </p:ext>
            </p:extLst>
          </p:nvPr>
        </p:nvGraphicFramePr>
        <p:xfrm>
          <a:off x="945927" y="1063371"/>
          <a:ext cx="7300913" cy="310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110610" progId="Word.Document.12">
                  <p:embed/>
                </p:oleObj>
              </mc:Choice>
              <mc:Fallback>
                <p:oleObj name="Document" r:id="rId2" imgW="7301323" imgH="311061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5927" y="1063371"/>
                        <a:ext cx="7300913" cy="310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927E5CE-2EF2-BC85-2E79-AE3724668348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E091EC8-45D1-8E48-D6C7-D024DE101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5BF6B-1423-F3D2-D0E0-C146296573ED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45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method of the HttpServletResponse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26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4F2785B-60FA-7C4A-875E-AFCC4047972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999062"/>
              </p:ext>
            </p:extLst>
          </p:nvPr>
        </p:nvGraphicFramePr>
        <p:xfrm>
          <a:off x="2457513" y="1302861"/>
          <a:ext cx="756126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60585" imgH="1460787" progId="Word.Document.12">
                  <p:embed/>
                </p:oleObj>
              </mc:Choice>
              <mc:Fallback>
                <p:oleObj name="Document" r:id="rId2" imgW="7560585" imgH="1460787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57513" y="1302861"/>
                        <a:ext cx="7561263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D7FF559-1E78-400E-1F90-EDEC231758A7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4D72D3A-7AB6-982E-1854-8BA59D76D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31A65D-84C0-73F6-ED1B-8FF7BB7357E9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36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redirect a response…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27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BA8AED-6DDF-964E-8631-9BDD659FEBF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934292"/>
              </p:ext>
            </p:extLst>
          </p:nvPr>
        </p:nvGraphicFramePr>
        <p:xfrm>
          <a:off x="1055655" y="1182687"/>
          <a:ext cx="7300913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535944" progId="Word.Document.12">
                  <p:embed/>
                </p:oleObj>
              </mc:Choice>
              <mc:Fallback>
                <p:oleObj name="Document" r:id="rId2" imgW="7301323" imgH="2535944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55" y="1182687"/>
                        <a:ext cx="7300913" cy="2535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46FC7BA-1AE9-2A84-5EE9-0E74DF53BFA2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F04C50A-6DCB-C921-0C1C-B6A5163BE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35DD3-D4C1-9CE9-C7B7-94E743BC19C2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84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JSP displayed when an entry isn’t made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9DE242-C037-F442-8F45-EA23AD83FF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02" y="1487265"/>
            <a:ext cx="7708900" cy="3213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DFC17B-239F-F718-7C1A-C36D871771D9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9582700-1862-30E2-A216-A067144E0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BBA93B-EF21-4CE6-5339-5D35A6CACCF6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10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code for the JSP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29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478DDC-B61C-D140-8BEC-E9C0273A766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469937"/>
              </p:ext>
            </p:extLst>
          </p:nvPr>
        </p:nvGraphicFramePr>
        <p:xfrm>
          <a:off x="2445543" y="1352169"/>
          <a:ext cx="7300913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471950" progId="Word.Document.12">
                  <p:embed/>
                </p:oleObj>
              </mc:Choice>
              <mc:Fallback>
                <p:oleObj name="Document" r:id="rId2" imgW="7301323" imgH="147195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543" y="1352169"/>
                        <a:ext cx="7300913" cy="147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14E6E86-0424-780C-C15A-216B08AFA468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744B477-C74A-B30D-7B2F-8E96827A7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81102B-126D-F282-0D54-4C98C2EA810D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442A-F873-9F46-8D4F-0DA75D96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C952-0AB2-6044-A84D-589804CF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46" y="957122"/>
            <a:ext cx="9937830" cy="48046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Applied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Describe servlets and servlet mapping, and their use of request and response objects.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Describe how parameters are passed to a servlet with the HTTP GET method.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List three reasons for using the HTTP POST method instead of the HTTP GET method.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Describe how the </a:t>
            </a:r>
            <a:r>
              <a:rPr lang="en-US" dirty="0" err="1"/>
              <a:t>ServletContext</a:t>
            </a:r>
            <a:r>
              <a:rPr lang="en-US" dirty="0"/>
              <a:t> object is used to get the path for a file. Describe the use of the </a:t>
            </a:r>
            <a:r>
              <a:rPr lang="en-US" dirty="0" err="1"/>
              <a:t>init</a:t>
            </a:r>
            <a:r>
              <a:rPr lang="en-US" dirty="0"/>
              <a:t>, </a:t>
            </a:r>
            <a:r>
              <a:rPr lang="en-US" dirty="0" err="1"/>
              <a:t>doGet</a:t>
            </a:r>
            <a:r>
              <a:rPr lang="en-US" dirty="0"/>
              <a:t>, </a:t>
            </a:r>
            <a:r>
              <a:rPr lang="en-US" dirty="0" err="1"/>
              <a:t>doPost</a:t>
            </a:r>
            <a:r>
              <a:rPr lang="en-US" dirty="0"/>
              <a:t>, and destroy methods in a servlet.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Explain why you should never use instance variables in servlets.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Describe the use of debugging data written to the console or log file.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C6CD4-9CC6-FC4B-87F8-13C64864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99608-9AD6-F94E-B15B-EA4030CF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727C8-AAA8-CD9E-35EC-FD2A51A6C0BF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D8D8435-F255-0F2D-F2D0-61EB8BA15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4F1C6-D951-CA3E-A637-42D581031D78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81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code for the JSP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30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8AB7FA2-676B-F44F-972E-E3BF16302A2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038068"/>
              </p:ext>
            </p:extLst>
          </p:nvPr>
        </p:nvGraphicFramePr>
        <p:xfrm>
          <a:off x="2445543" y="1285272"/>
          <a:ext cx="7300913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091789" progId="Word.Document.12">
                  <p:embed/>
                </p:oleObj>
              </mc:Choice>
              <mc:Fallback>
                <p:oleObj name="Document" r:id="rId2" imgW="7301323" imgH="4091789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543" y="1285272"/>
                        <a:ext cx="7300913" cy="409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F082C85-8BAE-82EB-B695-82A0165A65D5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C03AF40-6CED-27FE-D8E5-68851BE71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1D9082-4965-9004-438A-EE324FC8C952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52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doPost method that validates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31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DEC6DD-080D-574C-809B-52173B3D6B6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147042"/>
              </p:ext>
            </p:extLst>
          </p:nvPr>
        </p:nvGraphicFramePr>
        <p:xfrm>
          <a:off x="2445543" y="1294543"/>
          <a:ext cx="7300913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695260" progId="Word.Document.12">
                  <p:embed/>
                </p:oleObj>
              </mc:Choice>
              <mc:Fallback>
                <p:oleObj name="Document" r:id="rId2" imgW="7301323" imgH="469526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543" y="1294543"/>
                        <a:ext cx="7300913" cy="469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9209E52-9CCB-8382-FA24-7E71AC183463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58CCD52-8081-96F9-1B9C-34EC95F35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C3FD31-A34E-6BAD-9D45-64AC21EE0BEF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05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8" y="181721"/>
            <a:ext cx="10515600" cy="714375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err="1"/>
              <a:t>doPost</a:t>
            </a:r>
            <a:r>
              <a:rPr lang="en-US" dirty="0"/>
              <a:t> method that validates data 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32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255925-E4D5-F148-9C37-29C13C78CC6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634488"/>
              </p:ext>
            </p:extLst>
          </p:nvPr>
        </p:nvGraphicFramePr>
        <p:xfrm>
          <a:off x="2445543" y="849706"/>
          <a:ext cx="7300913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896897" progId="Word.Document.12">
                  <p:embed/>
                </p:oleObj>
              </mc:Choice>
              <mc:Fallback>
                <p:oleObj name="Document" r:id="rId2" imgW="7301323" imgH="4896897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543" y="849706"/>
                        <a:ext cx="7300913" cy="489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DBB8F47-4298-F885-7C8B-1F629E1B9811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9F9022A-8C27-12B8-57A4-BD24EE7D3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A0FAF8-5163-93FA-D308-CE8E4D21C5F9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81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87" y="109469"/>
            <a:ext cx="10515600" cy="714375"/>
          </a:xfrm>
        </p:spPr>
        <p:txBody>
          <a:bodyPr/>
          <a:lstStyle/>
          <a:p>
            <a:r>
              <a:rPr lang="en-US" dirty="0"/>
              <a:t>A complete web.xml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33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11D5EA-2439-6F4D-AF6B-E451C807F09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972013"/>
              </p:ext>
            </p:extLst>
          </p:nvPr>
        </p:nvGraphicFramePr>
        <p:xfrm>
          <a:off x="3186322" y="729525"/>
          <a:ext cx="7300913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896897" progId="Word.Document.12">
                  <p:embed/>
                </p:oleObj>
              </mc:Choice>
              <mc:Fallback>
                <p:oleObj name="Document" r:id="rId2" imgW="7301323" imgH="4896897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86322" y="729525"/>
                        <a:ext cx="7300913" cy="489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CAA987B-889A-64C1-D4BB-4BB0EC5D2471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326E643-C622-60E2-EB30-55E5C6A10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166BC-A509-408B-4D84-FAF603771187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46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complete web.xml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34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06B0B0F-B7FD-E244-BC3D-1B21D8B34D4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03066"/>
              </p:ext>
            </p:extLst>
          </p:nvPr>
        </p:nvGraphicFramePr>
        <p:xfrm>
          <a:off x="2445543" y="1248696"/>
          <a:ext cx="7300913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091789" progId="Word.Document.12">
                  <p:embed/>
                </p:oleObj>
              </mc:Choice>
              <mc:Fallback>
                <p:oleObj name="Document" r:id="rId2" imgW="7301323" imgH="4091789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543" y="1248696"/>
                        <a:ext cx="7300913" cy="409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1014F04-36EA-EA94-7E8A-A3C10209333C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8E2558D-F8C3-EC13-EDF1-813A25FD0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80EF1-7239-DFF9-B3B4-65F98DF8F9FA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58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 about the web.xml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413A-BA20-5B41-B663-744FAE98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The web.xml file is stored in the WEB-INF directory. When Tomcat starts, it reads the web.xml file.</a:t>
            </a:r>
          </a:p>
          <a:p>
            <a:pPr lvl="0"/>
            <a:r>
              <a:rPr lang="en-US"/>
              <a:t>If elements in the web.xml aren’t nested correctly, Tomcat displays an error message when it reads the web.xml file.</a:t>
            </a:r>
          </a:p>
          <a:p>
            <a:pPr lvl="0"/>
            <a:r>
              <a:rPr lang="en-US"/>
              <a:t>After you modify the web.xml file, redeploy the application so the changes take effect. Or, restart Tomcat.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35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CB448-7890-00CC-C00A-A7C0E2DC3E1F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616B936-D86C-D4AF-B9B4-8DB23B84D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16338-DDD3-11F4-FC8A-7958B077D116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37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parameters in a web.xml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36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EED906-9EED-6441-A613-E2D09CE333E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661313"/>
              </p:ext>
            </p:extLst>
          </p:nvPr>
        </p:nvGraphicFramePr>
        <p:xfrm>
          <a:off x="2445543" y="1223613"/>
          <a:ext cx="7300913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680331" progId="Word.Document.12">
                  <p:embed/>
                </p:oleObj>
              </mc:Choice>
              <mc:Fallback>
                <p:oleObj name="Document" r:id="rId2" imgW="7301323" imgH="2680331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543" y="1223613"/>
                        <a:ext cx="7300913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40DD2C0-92A9-CB95-E00B-A68AFD54E061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B333026-FF95-5A58-E5AD-91CB9D421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A9E55-F52E-6FA3-3DC6-5C69EF6CB2A8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12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elements for initialization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37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7DA543-8D08-1E41-B517-1448D757881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189274"/>
              </p:ext>
            </p:extLst>
          </p:nvPr>
        </p:nvGraphicFramePr>
        <p:xfrm>
          <a:off x="2420937" y="1029798"/>
          <a:ext cx="7561263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60585" imgH="4672936" progId="Word.Document.12">
                  <p:embed/>
                </p:oleObj>
              </mc:Choice>
              <mc:Fallback>
                <p:oleObj name="Document" r:id="rId2" imgW="7560585" imgH="4672936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0937" y="1029798"/>
                        <a:ext cx="7561263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C475493-3806-25CF-D487-E6D728965F1D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63447EB-DE7F-C95A-6EDB-4E4B620BC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533CE-A4ED-0519-9BAA-163B29CA58B1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11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 fontScale="90000"/>
          </a:bodyPr>
          <a:lstStyle/>
          <a:p>
            <a:r>
              <a:rPr lang="en-US"/>
              <a:t>An annotation that sets initialization parameters for a servlet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38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DFCAE1-512C-8D45-88C2-2B97C74AC54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515874"/>
              </p:ext>
            </p:extLst>
          </p:nvPr>
        </p:nvGraphicFramePr>
        <p:xfrm>
          <a:off x="2152935" y="1755394"/>
          <a:ext cx="73009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665402" progId="Word.Document.12">
                  <p:embed/>
                </p:oleObj>
              </mc:Choice>
              <mc:Fallback>
                <p:oleObj name="Document" r:id="rId2" imgW="7301323" imgH="665402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2935" y="1755394"/>
                        <a:ext cx="7300913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D3295D1-D76F-AB98-024B-0683A2CC019A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25735A-C6B2-EA11-B73F-E9F841A7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59C3F-FC81-AEB3-4E48-F6AD1BDC9E0C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40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413A-BA20-5B41-B663-744FAE98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To create an </a:t>
            </a:r>
            <a:r>
              <a:rPr lang="en-US" i="1"/>
              <a:t>initialization parameter</a:t>
            </a:r>
            <a:r>
              <a:rPr lang="en-US"/>
              <a:t> available to all servlets (called a </a:t>
            </a:r>
            <a:r>
              <a:rPr lang="en-US" i="1"/>
              <a:t>context initialization parameter</a:t>
            </a:r>
            <a:r>
              <a:rPr lang="en-US"/>
              <a:t>), code the param-name and param-value elements within the context-param element.</a:t>
            </a:r>
          </a:p>
          <a:p>
            <a:pPr lvl="0"/>
            <a:r>
              <a:rPr lang="en-US"/>
              <a:t>To create an initialization parameter available to a specific servlet (called a </a:t>
            </a:r>
            <a:r>
              <a:rPr lang="en-US" i="1"/>
              <a:t>servlet initialization parameter</a:t>
            </a:r>
            <a:r>
              <a:rPr lang="en-US"/>
              <a:t>), code the param-name and param-value elements within the init-param element. But first, identify the servlet by coding the servlet, servlet-name, and servlet-class elements.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39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2558C-0FC9-8D77-0222-200C142ECDEF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390328D-C99C-2E70-0EB2-DC70FCAF9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CF1A2-987D-4945-BFBF-A9C4C2A29E90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0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servlet that returns 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4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D395A6-F37F-A741-BEF1-6602B0080E8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757719"/>
              </p:ext>
            </p:extLst>
          </p:nvPr>
        </p:nvGraphicFramePr>
        <p:xfrm>
          <a:off x="968235" y="1008206"/>
          <a:ext cx="6779184" cy="454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896897" progId="Word.Document.12">
                  <p:embed/>
                </p:oleObj>
              </mc:Choice>
              <mc:Fallback>
                <p:oleObj name="Document" r:id="rId2" imgW="7301323" imgH="4896897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8235" y="1008206"/>
                        <a:ext cx="6779184" cy="454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6B50552-8AEE-0C6B-5924-26D7B658E1CF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6FB9597-F5BD-9C4C-D243-8D2D03985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65EE0-2A4C-A97D-E23E-40B89EA83B21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996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2D46CB"/>
                </a:solidFill>
              </a:rPr>
              <a:t>Two methods of the GenericServlet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40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5A5724F-95E7-E448-B831-98CF293F68F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314005"/>
              </p:ext>
            </p:extLst>
          </p:nvPr>
        </p:nvGraphicFramePr>
        <p:xfrm>
          <a:off x="1020763" y="890588"/>
          <a:ext cx="7310437" cy="498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70478" imgH="5165048" progId="Word.Document.12">
                  <p:embed/>
                </p:oleObj>
              </mc:Choice>
              <mc:Fallback>
                <p:oleObj name="Document" r:id="rId2" imgW="7570478" imgH="5165048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0763" y="890588"/>
                        <a:ext cx="7310437" cy="498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6776ABB-F0A3-5D37-E155-4B0E0E371D84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6CFB75E-42E0-8938-5ECC-D3080CD5D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8797A9-37FF-99BB-5BEF-5B92410B143B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02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2D46CB"/>
                </a:solidFill>
              </a:rPr>
              <a:t>Code that gets an initialization parameter that’s…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41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6B901D-6659-FF49-82EF-5871591A6D6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505904"/>
              </p:ext>
            </p:extLst>
          </p:nvPr>
        </p:nvGraphicFramePr>
        <p:xfrm>
          <a:off x="1494567" y="1079500"/>
          <a:ext cx="7300913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20003" progId="Word.Document.12">
                  <p:embed/>
                </p:oleObj>
              </mc:Choice>
              <mc:Fallback>
                <p:oleObj name="Document" r:id="rId2" imgW="7301323" imgH="2420003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4567" y="1079500"/>
                        <a:ext cx="7300913" cy="241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D2C7AEF-9FB8-2E39-D887-1418015DDA37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BAA001-BFD1-E3E1-C41F-521E5D19B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DD1C3E-E25B-4B9B-6D95-3E78979BB99B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59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elements for working with error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42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C7A293-BF94-DF42-8F70-5BDD608E2A9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193052"/>
              </p:ext>
            </p:extLst>
          </p:nvPr>
        </p:nvGraphicFramePr>
        <p:xfrm>
          <a:off x="2315368" y="1412145"/>
          <a:ext cx="7561263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60585" imgH="3693196" progId="Word.Document.12">
                  <p:embed/>
                </p:oleObj>
              </mc:Choice>
              <mc:Fallback>
                <p:oleObj name="Document" r:id="rId2" imgW="7560585" imgH="3693196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5368" y="1412145"/>
                        <a:ext cx="7561263" cy="369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DBD84DD-44B6-F004-4963-7C9D2BEF5CE9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0B74840-E179-8F2A-9402-437B85D4F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96A68D-FD3C-3B0C-E26C-D93517590C9B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10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>
            <a:normAutofit fontScale="90000"/>
          </a:bodyPr>
          <a:lstStyle/>
          <a:p>
            <a:r>
              <a:rPr lang="en-US"/>
              <a:t>How to provide error-handling for an HTTP 404 status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43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2F1952-5DA3-9343-94E0-3C03BF74402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046991"/>
              </p:ext>
            </p:extLst>
          </p:nvPr>
        </p:nvGraphicFramePr>
        <p:xfrm>
          <a:off x="852487" y="1591564"/>
          <a:ext cx="7300913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707336" progId="Word.Document.12">
                  <p:embed/>
                </p:oleObj>
              </mc:Choice>
              <mc:Fallback>
                <p:oleObj name="Document" r:id="rId2" imgW="7301323" imgH="2707336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487" y="1591564"/>
                        <a:ext cx="7300913" cy="2706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AA905B-82FE-0B85-496A-99DC962A7DEA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C58867B-03D5-F9B7-DCAE-4770B10ED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94CD11-1181-751C-A1FD-A0D401ED862C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08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JSP page for the 404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44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403AC2-4BD7-4C42-89F4-31940A1A0F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1336643"/>
            <a:ext cx="7708900" cy="1905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7DFB75-B0E4-4C52-029F-1473AC392F4A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461809-A954-3F8A-C944-F65070DDE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6CEEAB-0D0D-6D08-8E7A-29C58E15F25F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26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rmAutofit fontScale="90000"/>
          </a:bodyPr>
          <a:lstStyle/>
          <a:p>
            <a:r>
              <a:rPr lang="en-US"/>
              <a:t>How to provide error-handling for all Java exceptions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45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8307D9-72AE-D544-97AB-C19F0F3F196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46621"/>
              </p:ext>
            </p:extLst>
          </p:nvPr>
        </p:nvGraphicFramePr>
        <p:xfrm>
          <a:off x="1677447" y="1270444"/>
          <a:ext cx="7300913" cy="384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849105" progId="Word.Document.12">
                  <p:embed/>
                </p:oleObj>
              </mc:Choice>
              <mc:Fallback>
                <p:oleObj name="Document" r:id="rId2" imgW="7301323" imgH="3849105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7447" y="1270444"/>
                        <a:ext cx="7300913" cy="384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49FD64A-2A60-524B-BEFF-E21F915D9D02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04B3D70-B83B-E459-C548-A43D8AE01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9B5EE0-F7E4-C0EE-A4DE-9E292AFF405E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JSP when a Java exception is thrown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46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A2E210-02A9-EF48-BC20-B6B350B62B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1390745"/>
            <a:ext cx="7708900" cy="2857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F2AB3D-1500-0D4C-87B1-A903B3C71632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77C9883-1B7A-D427-F637-F7DDE6BD5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8CFCCC-C3F3-0808-A7FF-06E211743905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91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Five common methods of a servlet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47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3B7296-BDFA-654E-913B-C524F1453E2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113121"/>
              </p:ext>
            </p:extLst>
          </p:nvPr>
        </p:nvGraphicFramePr>
        <p:xfrm>
          <a:off x="2445543" y="1359757"/>
          <a:ext cx="7300913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797615" progId="Word.Document.12">
                  <p:embed/>
                </p:oleObj>
              </mc:Choice>
              <mc:Fallback>
                <p:oleObj name="Document" r:id="rId2" imgW="7301323" imgH="3797615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543" y="1359757"/>
                        <a:ext cx="7300913" cy="379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85162BC-883C-329A-1DEE-D2EB0D293C38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CA4BD5C-7902-763F-87A3-8A9767C89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F4BD09-54E8-E93B-81FA-D6E5EE89504E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26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714375"/>
          </a:xfrm>
        </p:spPr>
        <p:txBody>
          <a:bodyPr/>
          <a:lstStyle/>
          <a:p>
            <a:r>
              <a:rPr lang="en-US"/>
              <a:t>The lifecycle of a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413A-BA20-5B41-B663-744FAE98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7119"/>
            <a:ext cx="10515600" cy="15648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2D46CB"/>
                </a:solidFill>
              </a:rPr>
              <a:t>Note</a:t>
            </a:r>
          </a:p>
          <a:p>
            <a:pPr lvl="0"/>
            <a:r>
              <a:rPr lang="en-US" dirty="0"/>
              <a:t>It’s generally considered a bad practice to override the service method. Instead, you should override a method like </a:t>
            </a:r>
            <a:r>
              <a:rPr lang="en-US" dirty="0" err="1"/>
              <a:t>doGet</a:t>
            </a:r>
            <a:r>
              <a:rPr lang="en-US" dirty="0"/>
              <a:t> or </a:t>
            </a:r>
            <a:r>
              <a:rPr lang="en-US" dirty="0" err="1"/>
              <a:t>doPost</a:t>
            </a:r>
            <a:r>
              <a:rPr lang="en-US" dirty="0"/>
              <a:t> to handle a specific type of HTTP request.</a:t>
            </a:r>
            <a:br>
              <a:rPr lang="vi-VN"/>
            </a:br>
            <a:r>
              <a:rPr lang="vi-VN"/>
              <a:t>Init method chỉ khởi tạo 1 lần khi run application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C6474-9B79-634C-BB96-12FFAED490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41" y="712464"/>
            <a:ext cx="5551832" cy="34074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959DAB-16BF-7EA3-51FF-2E97ADC41D5D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51B0959-CB10-404F-C5AF-68EF90070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CD967E-B002-9165-B782-9E53E2A6DB95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26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servlet with an instance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49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4DC07B-7EC4-6148-987C-9694ED158C9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608749"/>
              </p:ext>
            </p:extLst>
          </p:nvPr>
        </p:nvGraphicFramePr>
        <p:xfrm>
          <a:off x="2445543" y="1350740"/>
          <a:ext cx="7300913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486879" progId="Word.Document.12">
                  <p:embed/>
                </p:oleObj>
              </mc:Choice>
              <mc:Fallback>
                <p:oleObj name="Document" r:id="rId2" imgW="7301323" imgH="3486879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543" y="1350740"/>
                        <a:ext cx="7300913" cy="348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21A16EB-FADE-8122-F7F3-8640F6A87216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D5C7409-A84B-9E6D-EBC2-4C0903DD5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69D9C-1693-4EA0-F670-5FDDFA04A47B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servlet that returns HTML 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5</a:t>
            </a:fld>
            <a:endParaRPr lang="en-US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05A063C4-848B-5A4C-BD8E-FA9E5A79734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282933"/>
              </p:ext>
            </p:extLst>
          </p:nvPr>
        </p:nvGraphicFramePr>
        <p:xfrm>
          <a:off x="852487" y="1379379"/>
          <a:ext cx="7300913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673586" progId="Word.Document.12">
                  <p:embed/>
                </p:oleObj>
              </mc:Choice>
              <mc:Fallback>
                <p:oleObj name="Document" r:id="rId2" imgW="7301323" imgH="1673586" progId="Word.Documen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8C0DAEAB-0F66-B640-AF1A-147221AB03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487" y="1379379"/>
                        <a:ext cx="7300913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6D59499-9C7B-797F-C6AD-3FB286BB8D4D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6C7C2E0-6962-AC62-CBD0-A9BEA499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3D04C1-5C2F-8CDE-D1FA-13581E428683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15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servlet with an instance variable 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50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963C771-B213-1A44-BAE6-E0A95910D65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341024"/>
              </p:ext>
            </p:extLst>
          </p:nvPr>
        </p:nvGraphicFramePr>
        <p:xfrm>
          <a:off x="2445543" y="1433354"/>
          <a:ext cx="7300913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80134" progId="Word.Document.12">
                  <p:embed/>
                </p:oleObj>
              </mc:Choice>
              <mc:Fallback>
                <p:oleObj name="Document" r:id="rId2" imgW="7301323" imgH="2480134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543" y="1433354"/>
                        <a:ext cx="7300913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15B5912-F074-0922-8FE0-7D689818F1FB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8457D50-E430-02CF-C378-4BE7E877C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5C234-D8FC-BE26-A722-73713CE8B89B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32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/>
              <a:t>Why you shouldn’t use instance variables in 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413A-BA20-5B41-B663-744FAE98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531043"/>
          </a:xfrm>
        </p:spPr>
        <p:txBody>
          <a:bodyPr/>
          <a:lstStyle/>
          <a:p>
            <a:pPr lvl="0"/>
            <a:r>
              <a:rPr lang="en-US"/>
              <a:t>An </a:t>
            </a:r>
            <a:r>
              <a:rPr lang="en-US" i="1"/>
              <a:t>instance variable</a:t>
            </a:r>
            <a:r>
              <a:rPr lang="en-US"/>
              <a:t> of a servlet belongs to the one instance of the servlet and is shared by any threads that request the servlet.</a:t>
            </a:r>
          </a:p>
          <a:p>
            <a:pPr lvl="0"/>
            <a:r>
              <a:rPr lang="en-US"/>
              <a:t>Instance variables are not </a:t>
            </a:r>
            <a:r>
              <a:rPr lang="en-US" i="1"/>
              <a:t>thread-safe</a:t>
            </a:r>
            <a:r>
              <a:rPr lang="en-US"/>
              <a:t>. Two threads may conflict when they try to read, modify, and update the same instance variable at the same time, which can result in lost updates or other problems.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51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8AF32-F169-515D-39BF-6ACD856015D7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B5041E8-B548-51D0-83F5-EF10E1B52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722399-1136-8920-A259-DE99DA87DACC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327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05" y="109466"/>
            <a:ext cx="10515600" cy="714375"/>
          </a:xfrm>
        </p:spPr>
        <p:txBody>
          <a:bodyPr/>
          <a:lstStyle/>
          <a:p>
            <a:r>
              <a:rPr lang="en-US" dirty="0"/>
              <a:t>Common servlet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52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A73391-3BB9-D846-9CB0-4A7B199F54A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99320"/>
              </p:ext>
            </p:extLst>
          </p:nvPr>
        </p:nvGraphicFramePr>
        <p:xfrm>
          <a:off x="3484503" y="794654"/>
          <a:ext cx="7399035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60585" imgH="5106095" progId="Word.Document.12">
                  <p:embed/>
                </p:oleObj>
              </mc:Choice>
              <mc:Fallback>
                <p:oleObj name="Document" r:id="rId2" imgW="7560585" imgH="5106095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84503" y="794654"/>
                        <a:ext cx="7399035" cy="499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6A718DA-7131-7C7C-419A-119C461884C1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D3F5C25-D530-82DF-F46A-F392EDF6F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2887A6-44B6-D605-B55E-4777FD297090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39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49" y="648748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2D46CB"/>
                </a:solidFill>
              </a:rPr>
              <a:t>Code that prints debugging data to the console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53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D79AD9-F759-8346-BECD-635EBF4FD8E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523642"/>
              </p:ext>
            </p:extLst>
          </p:nvPr>
        </p:nvGraphicFramePr>
        <p:xfrm>
          <a:off x="852487" y="1363123"/>
          <a:ext cx="7300913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096207" progId="Word.Document.12">
                  <p:embed/>
                </p:oleObj>
              </mc:Choice>
              <mc:Fallback>
                <p:oleObj name="Document" r:id="rId2" imgW="7301323" imgH="3096207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487" y="1363123"/>
                        <a:ext cx="7300913" cy="309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349D80D-BC36-B842-BA99-D93CDB41537A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6EFF600-3B5E-D77B-641A-15CBCC53B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383B2-9494-89F6-1C7E-AF70187FE075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67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print debugging data to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413A-BA20-5B41-B663-744FAE98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Use the println method of the System.out or System.err objects to display debugging messages on the console for the servlet engine.</a:t>
            </a:r>
          </a:p>
          <a:p>
            <a:pPr lvl="0"/>
            <a:r>
              <a:rPr lang="en-US"/>
              <a:t>When you use debugging messages to display variable values, include servlet name and variable name so messages are easy to interpret.</a:t>
            </a:r>
          </a:p>
          <a:p>
            <a:pPr lvl="0"/>
            <a:r>
              <a:rPr lang="en-US"/>
              <a:t>NetBeans displays a tab for the Tomcat console within its Output window.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54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6E5A78-8B71-5CD1-D682-307B635FB705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C7D24C6-7919-2540-15E2-49DF7FFEB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1DCAB-859A-D3D8-2DF0-427A04DFC0FB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75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methods of the HttpServlet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55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0E488AD-2A3B-CC41-8ABF-23551196E90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26850"/>
              </p:ext>
            </p:extLst>
          </p:nvPr>
        </p:nvGraphicFramePr>
        <p:xfrm>
          <a:off x="2315368" y="1317625"/>
          <a:ext cx="7561263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60585" imgH="2400920" progId="Word.Document.12">
                  <p:embed/>
                </p:oleObj>
              </mc:Choice>
              <mc:Fallback>
                <p:oleObj name="Document" r:id="rId2" imgW="7560585" imgH="240092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5368" y="1317625"/>
                        <a:ext cx="7561263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F5D5F02-02C8-9AD6-FF93-4C76C905B8F2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8C173BA-0BAC-C8B8-C911-4F84DCD9F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F3740-EEB6-D03B-5891-6C2FACD73D26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226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2D46CB"/>
                </a:solidFill>
              </a:rPr>
              <a:t>Servlet code that prints a variable to a log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56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8BF0C6-2770-724A-AC00-F7FD7BAEF4F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915467"/>
              </p:ext>
            </p:extLst>
          </p:nvPr>
        </p:nvGraphicFramePr>
        <p:xfrm>
          <a:off x="962215" y="1125695"/>
          <a:ext cx="7300913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484552" progId="Word.Document.12">
                  <p:embed/>
                </p:oleObj>
              </mc:Choice>
              <mc:Fallback>
                <p:oleObj name="Document" r:id="rId2" imgW="7301323" imgH="1484552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2215" y="1125695"/>
                        <a:ext cx="7300913" cy="148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3CBE379-1315-4C03-CB27-417BADE3530D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568CD7E-8B48-03F9-6775-5A61325CD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7B7328-147A-83E1-1505-4A8689B96B6F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295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2D46CB"/>
                </a:solidFill>
              </a:rPr>
              <a:t>Servlet code that prints a stack trace to a log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57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B0D4AD-9E73-8740-B742-8ECAF4EF484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987765"/>
              </p:ext>
            </p:extLst>
          </p:nvPr>
        </p:nvGraphicFramePr>
        <p:xfrm>
          <a:off x="962215" y="1116552"/>
          <a:ext cx="7300913" cy="491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909499" progId="Word.Document.12">
                  <p:embed/>
                </p:oleObj>
              </mc:Choice>
              <mc:Fallback>
                <p:oleObj name="Document" r:id="rId2" imgW="7301323" imgH="4909499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2215" y="1116552"/>
                        <a:ext cx="7300913" cy="491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E2A6264-F0BA-766D-059A-A427F33B35E9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393A2DD-A9C3-D557-E50B-28448AC2F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CD9800-D5DB-CAA1-9ACA-6E1BBB07D8CC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880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location of a typical Tomcat log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58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5226029-7B55-C342-A443-389E72EA1B0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724018"/>
              </p:ext>
            </p:extLst>
          </p:nvPr>
        </p:nvGraphicFramePr>
        <p:xfrm>
          <a:off x="1273111" y="1242981"/>
          <a:ext cx="7300913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63568" progId="Word.Document.12">
                  <p:embed/>
                </p:oleObj>
              </mc:Choice>
              <mc:Fallback>
                <p:oleObj name="Document" r:id="rId2" imgW="7301323" imgH="263568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3111" y="1242981"/>
                        <a:ext cx="7300913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E6BDFA2-66EF-6286-3C22-0F255151F55F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F6956AE-A274-182C-FCBE-CF0E1297C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D996A8-FD47-6CC7-2784-21CC55E54CCA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580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print debugging data to a log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413A-BA20-5B41-B663-744FAE98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Use the log methods of the HttpServlet class to write debugging data to web server’s </a:t>
            </a:r>
            <a:r>
              <a:rPr lang="en-US" i="1"/>
              <a:t>log file</a:t>
            </a:r>
            <a:r>
              <a:rPr lang="en-US"/>
              <a:t>. </a:t>
            </a:r>
          </a:p>
          <a:p>
            <a:pPr lvl="0"/>
            <a:r>
              <a:rPr lang="en-US" i="1"/>
              <a:t>Stack trace</a:t>
            </a:r>
            <a:r>
              <a:rPr lang="en-US"/>
              <a:t> is the chain of method calls for any statement that calls a method.</a:t>
            </a:r>
          </a:p>
          <a:p>
            <a:pPr lvl="0"/>
            <a:r>
              <a:rPr lang="en-US"/>
              <a:t>Data that’s written by log methods varies from one server to another. The name and location of the log files may also vary from one server to another.</a:t>
            </a:r>
          </a:p>
          <a:p>
            <a:pPr lvl="0"/>
            <a:r>
              <a:rPr lang="en-US"/>
              <a:t>NetBeans displays a tab for the server log within its Output window.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59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DC34A1-4F00-F95E-C5F5-41FA7628D73D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DC6805A-F1F2-FEDA-A77F-CBDBABA0B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E7DBB0-43DA-4718-EDBD-C5A2F0DFF540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4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Servlet concepts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AC9F38-BC8C-374B-92F9-CE01B4EF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The doGet method processes all HTTP requests that use the GET method.</a:t>
            </a:r>
          </a:p>
          <a:p>
            <a:pPr lvl="0"/>
            <a:r>
              <a:rPr lang="en-US"/>
              <a:t>The doPost method processes all HTTP requests that use the POST method.</a:t>
            </a:r>
          </a:p>
          <a:p>
            <a:pPr lvl="0"/>
            <a:r>
              <a:rPr lang="en-US"/>
              <a:t>The doGet and doPost methods both accept (1) the HttpServletRequest object, or the </a:t>
            </a:r>
            <a:r>
              <a:rPr lang="en-US" i="1"/>
              <a:t>request object</a:t>
            </a:r>
            <a:r>
              <a:rPr lang="en-US"/>
              <a:t>, and (2) the HttpServletResponse object, or the </a:t>
            </a:r>
            <a:r>
              <a:rPr lang="en-US" i="1"/>
              <a:t>response object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84EE4-EB66-6A68-75FA-0B6E075BF1CD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7B54A98-44A6-3162-57E9-253FD32DD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F2CC88-3647-669F-21ED-882D7C7C9983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460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9CA6-F579-934E-A84F-D0DEB8E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2B71-D3BB-104F-9DC1-BE2C4E6AE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Murach’s Java Serverlets and JSP (3</a:t>
            </a:r>
            <a:r>
              <a:rPr lang="en-US" baseline="30000"/>
              <a:t>st</a:t>
            </a:r>
            <a:r>
              <a:rPr lang="en-US"/>
              <a:t> edition)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C0840-16D8-3A42-8EA4-CE957149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97C86-8007-AA49-A30A-BD420974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E9747-9005-DDC3-18F0-A6B4E8A117E2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FA7B73D-A0DF-9BA8-7825-1444556FE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4715F9-35CF-4A08-DC4E-BC78A61C8AC5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5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XML tags that add servlet mapping to web.xml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7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D40733-FAEE-E049-83C7-3FEE969C0D2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507230"/>
              </p:ext>
            </p:extLst>
          </p:nvPr>
        </p:nvGraphicFramePr>
        <p:xfrm>
          <a:off x="1071249" y="1007572"/>
          <a:ext cx="7300913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695260" progId="Word.Document.12">
                  <p:embed/>
                </p:oleObj>
              </mc:Choice>
              <mc:Fallback>
                <p:oleObj name="Document" r:id="rId2" imgW="7301323" imgH="469526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1249" y="1007572"/>
                        <a:ext cx="7300913" cy="469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2AD9FF9-EFC9-EBF6-6B86-0A1050F6E3B8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6D5ABBB-E19E-49C7-B02B-DB768AD7C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C47F36-797D-296A-DD26-8829D4D2FB87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XML elements for working with servlet mapping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8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C156A9-172A-E247-A462-1A8CE7A8C3C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516800"/>
              </p:ext>
            </p:extLst>
          </p:nvPr>
        </p:nvGraphicFramePr>
        <p:xfrm>
          <a:off x="999267" y="1406525"/>
          <a:ext cx="7377113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2311983" progId="Word.Document.12">
                  <p:embed/>
                </p:oleObj>
              </mc:Choice>
              <mc:Fallback>
                <p:oleObj name="Document" r:id="rId2" imgW="7377498" imgH="2311983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9267" y="1406525"/>
                        <a:ext cx="7377113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5BB61E5-A6F2-578F-6AD6-CCFAB2A88745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41BF6D1-C06E-00CA-5406-38883EEB6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0BAC5-52DD-F54A-7A8C-4527A86AD728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8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2A18-A476-D24A-8A2E-C848524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URL pattern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E118-BD3F-CA49-89E0-F1331AB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5 - How to develop servlets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E287-7A01-7145-8565-BC4C1E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9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BEE001-726F-A04A-9C03-BADF7BC1650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960418"/>
              </p:ext>
            </p:extLst>
          </p:nvPr>
        </p:nvGraphicFramePr>
        <p:xfrm>
          <a:off x="1039368" y="1241425"/>
          <a:ext cx="737711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1651622" progId="Word.Document.12">
                  <p:embed/>
                </p:oleObj>
              </mc:Choice>
              <mc:Fallback>
                <p:oleObj name="Document" r:id="rId2" imgW="7377498" imgH="1651622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9368" y="1241425"/>
                        <a:ext cx="7377113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568D5E9-E2FF-3C82-40BC-0F0A73415722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5133818-7970-022A-5B45-60F6CA8D9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040CAD-2940-32C5-FC38-FE31B6FE8DE2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2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2182</Words>
  <Application>Microsoft Office PowerPoint</Application>
  <PresentationFormat>Widescreen</PresentationFormat>
  <Paragraphs>338</Paragraphs>
  <Slides>60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Bookman Old Style</vt:lpstr>
      <vt:lpstr>Calibri</vt:lpstr>
      <vt:lpstr>Calibri Light</vt:lpstr>
      <vt:lpstr>Times New Roman</vt:lpstr>
      <vt:lpstr>Office Theme</vt:lpstr>
      <vt:lpstr>Document</vt:lpstr>
      <vt:lpstr>Microsoft Word Document</vt:lpstr>
      <vt:lpstr>Chapter 5 How to develop servlets</vt:lpstr>
      <vt:lpstr>Objectives</vt:lpstr>
      <vt:lpstr>Objectives (continued)</vt:lpstr>
      <vt:lpstr>A servlet that returns HTML</vt:lpstr>
      <vt:lpstr>A servlet that returns HTML (continued)</vt:lpstr>
      <vt:lpstr>Servlet concepts</vt:lpstr>
      <vt:lpstr>XML tags that add servlet mapping to web.xml</vt:lpstr>
      <vt:lpstr>XML elements for working with servlet mapping</vt:lpstr>
      <vt:lpstr>Some URL pattern examples</vt:lpstr>
      <vt:lpstr>An annotation that maps a servlet to a URL</vt:lpstr>
      <vt:lpstr>How to use servlet annotations</vt:lpstr>
      <vt:lpstr>An HTTP request that uses the GET method</vt:lpstr>
      <vt:lpstr>How to append parameters to a URL</vt:lpstr>
      <vt:lpstr>A URL requested with the HTTP POST method</vt:lpstr>
      <vt:lpstr>A Form tag that use the POST method</vt:lpstr>
      <vt:lpstr>A typical browser dialog that’s displayed if the user tries to refresh a post</vt:lpstr>
      <vt:lpstr>Two methods of the HttpServletRequest object</vt:lpstr>
      <vt:lpstr>Servlet code that gets text from a textbox</vt:lpstr>
      <vt:lpstr>A method of the GenericServlet class</vt:lpstr>
      <vt:lpstr>Code that gets the absolute path for a file</vt:lpstr>
      <vt:lpstr>How to work with the ServletContext object</vt:lpstr>
      <vt:lpstr>Two methods of the HttpServletRequest object</vt:lpstr>
      <vt:lpstr>How to set a request attribute</vt:lpstr>
      <vt:lpstr>A method of the ServletContext object</vt:lpstr>
      <vt:lpstr>How to forward the request to an HTML page</vt:lpstr>
      <vt:lpstr>A method of the HttpServletResponse class</vt:lpstr>
      <vt:lpstr>How to redirect a response…</vt:lpstr>
      <vt:lpstr>The JSP displayed when an entry isn’t made</vt:lpstr>
      <vt:lpstr>The code for the JSP</vt:lpstr>
      <vt:lpstr>The code for the JSP</vt:lpstr>
      <vt:lpstr>A doPost method that validates data</vt:lpstr>
      <vt:lpstr>A doPost method that validates data (continued)</vt:lpstr>
      <vt:lpstr>A complete web.xml file</vt:lpstr>
      <vt:lpstr>A complete web.xml file</vt:lpstr>
      <vt:lpstr>Concepts about the web.xml file</vt:lpstr>
      <vt:lpstr>Initialization parameters in a web.xml file</vt:lpstr>
      <vt:lpstr>XML elements for initialization parameters</vt:lpstr>
      <vt:lpstr>An annotation that sets initialization parameters for a servlet</vt:lpstr>
      <vt:lpstr>Initialization parameters</vt:lpstr>
      <vt:lpstr>Two methods of the GenericServlet class</vt:lpstr>
      <vt:lpstr>Code that gets an initialization parameter that’s…</vt:lpstr>
      <vt:lpstr>XML elements for working with error handling</vt:lpstr>
      <vt:lpstr>How to provide error-handling for an HTTP 404 status code</vt:lpstr>
      <vt:lpstr>The JSP page for the 404 error</vt:lpstr>
      <vt:lpstr>How to provide error-handling for all Java exceptions</vt:lpstr>
      <vt:lpstr>The JSP when a Java exception is thrown</vt:lpstr>
      <vt:lpstr>Five common methods of a servlet</vt:lpstr>
      <vt:lpstr>The lifecycle of a servlet</vt:lpstr>
      <vt:lpstr>A servlet with an instance variable</vt:lpstr>
      <vt:lpstr>A servlet with an instance variable (continued)</vt:lpstr>
      <vt:lpstr>Why you shouldn’t use instance variables in servlets</vt:lpstr>
      <vt:lpstr>Common servlet problems</vt:lpstr>
      <vt:lpstr>Code that prints debugging data to the console</vt:lpstr>
      <vt:lpstr>How to print debugging data to the console</vt:lpstr>
      <vt:lpstr>Two methods of the HttpServlet class</vt:lpstr>
      <vt:lpstr>Servlet code that prints a variable to a log file</vt:lpstr>
      <vt:lpstr>Servlet code that prints a stack trace to a log file</vt:lpstr>
      <vt:lpstr>The location of a typical Tomcat log file</vt:lpstr>
      <vt:lpstr>How to print debugging data to a log file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An introduction to Web programming with Java</dc:title>
  <dc:creator>MAI ANH THO</dc:creator>
  <cp:lastModifiedBy>Lê Văn Minh</cp:lastModifiedBy>
  <cp:revision>221</cp:revision>
  <dcterms:created xsi:type="dcterms:W3CDTF">2020-09-04T05:42:06Z</dcterms:created>
  <dcterms:modified xsi:type="dcterms:W3CDTF">2024-10-15T17:48:42Z</dcterms:modified>
</cp:coreProperties>
</file>