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3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0" r:id="rId13"/>
    <p:sldId id="292" r:id="rId14"/>
    <p:sldId id="294" r:id="rId15"/>
    <p:sldId id="275" r:id="rId16"/>
    <p:sldId id="293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y Alzate Sandoval" initials="GAS" lastIdx="1" clrIdx="0">
    <p:extLst>
      <p:ext uri="{19B8F6BF-5375-455C-9EA6-DF929625EA0E}">
        <p15:presenceInfo xmlns:p15="http://schemas.microsoft.com/office/powerpoint/2012/main" userId="d3b82b72286207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17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40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BA52-A817-4159-A87E-1927854633B2}" type="datetimeFigureOut">
              <a:rPr lang="es-CO" smtClean="0"/>
              <a:t>23/05/2017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101A1-E78A-49F6-B284-F111AFAEEBC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7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615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50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80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38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73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Note: </a:t>
            </a:r>
            <a:r>
              <a:rPr lang="en-US" dirty="0" smtClean="0"/>
              <a:t>The original version of </a:t>
            </a:r>
            <a:r>
              <a:rPr lang="en-US" dirty="0" err="1" smtClean="0"/>
              <a:t>SignalR</a:t>
            </a:r>
            <a:r>
              <a:rPr lang="en-US" dirty="0" smtClean="0"/>
              <a:t> was designed around long polling (note that back in the day support for </a:t>
            </a:r>
            <a:r>
              <a:rPr lang="en-US" dirty="0" err="1" smtClean="0"/>
              <a:t>websockets</a:t>
            </a:r>
            <a:r>
              <a:rPr lang="en-US" dirty="0" smtClean="0"/>
              <a:t> was not as common as it is today – it was not supported by many web browsers, it was not supported in .NET Framework 4, it was not (and still isn’t) supported natively on Windows 7 and Windows 2008 R2).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28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En constante cambio, debido a que</a:t>
            </a:r>
            <a:r>
              <a:rPr lang="es-CO" baseline="0" dirty="0" smtClean="0"/>
              <a:t> aún está en desarrollo.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63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smtClean="0"/>
              <a:t>No más dependencia con </a:t>
            </a:r>
            <a:r>
              <a:rPr lang="es-CO" dirty="0" err="1" smtClean="0"/>
              <a:t>JQuery</a:t>
            </a:r>
            <a:r>
              <a:rPr lang="es-CO" dirty="0" smtClean="0"/>
              <a:t> o librerías de terceros:</a:t>
            </a:r>
          </a:p>
          <a:p>
            <a:pPr lvl="1"/>
            <a:r>
              <a:rPr lang="es-CO" dirty="0" smtClean="0"/>
              <a:t>El cliente será </a:t>
            </a:r>
            <a:r>
              <a:rPr lang="es-CO" dirty="0" err="1" smtClean="0"/>
              <a:t>javascript</a:t>
            </a:r>
            <a:r>
              <a:rPr lang="es-CO" dirty="0" smtClean="0"/>
              <a:t> puro, de hecho está hecho con </a:t>
            </a:r>
            <a:r>
              <a:rPr lang="es-CO" dirty="0" err="1" smtClean="0"/>
              <a:t>TypeScript</a:t>
            </a:r>
            <a:r>
              <a:rPr lang="es-CO" dirty="0" smtClean="0"/>
              <a:t> y como saben TS compila el código en </a:t>
            </a:r>
            <a:r>
              <a:rPr lang="es-CO" dirty="0" err="1" smtClean="0"/>
              <a:t>javascript</a:t>
            </a:r>
            <a:r>
              <a:rPr lang="es-CO" dirty="0" smtClean="0"/>
              <a:t> plano, entonces tenemos la garantía (por estar hecho con TS) que el cliente es </a:t>
            </a:r>
            <a:r>
              <a:rPr lang="es-CO" dirty="0" err="1" smtClean="0"/>
              <a:t>cross</a:t>
            </a:r>
            <a:r>
              <a:rPr lang="es-CO" dirty="0" smtClean="0"/>
              <a:t>-browser, </a:t>
            </a:r>
            <a:r>
              <a:rPr lang="es-CO" dirty="0" err="1" smtClean="0"/>
              <a:t>cross</a:t>
            </a:r>
            <a:r>
              <a:rPr lang="es-CO" dirty="0" smtClean="0"/>
              <a:t>-host y </a:t>
            </a:r>
            <a:r>
              <a:rPr lang="es-CO" dirty="0" err="1" smtClean="0"/>
              <a:t>cross</a:t>
            </a:r>
            <a:r>
              <a:rPr lang="es-CO" dirty="0" smtClean="0"/>
              <a:t>-OS en cualquier motor de JS que soporte ECMAScript3 en adelante.</a:t>
            </a:r>
          </a:p>
          <a:p>
            <a:pPr lvl="1"/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más</a:t>
            </a:r>
            <a:r>
              <a:rPr lang="en-US" dirty="0" smtClean="0"/>
              <a:t> auto-reconnect con message replay: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Debido a la los problemas en diseño, complejidad y performance que esto conlleva actualmente. Una de las razones a nivel de rendimiento es que el servidor debe mantener un buffer por </a:t>
            </a:r>
            <a:r>
              <a:rPr lang="es-CO" dirty="0" err="1" smtClean="0"/>
              <a:t>conección</a:t>
            </a:r>
            <a:r>
              <a:rPr lang="es-CO" dirty="0" smtClean="0"/>
              <a:t> para almacenar todos los mensajes y poder intentar reenviarlos de nuevo a al cliente cuando se </a:t>
            </a:r>
            <a:r>
              <a:rPr lang="es-CO" dirty="0" err="1" smtClean="0"/>
              <a:t>reestablesca</a:t>
            </a:r>
            <a:r>
              <a:rPr lang="es-CO" dirty="0" smtClean="0"/>
              <a:t> la </a:t>
            </a:r>
            <a:r>
              <a:rPr lang="es-CO" dirty="0" err="1" smtClean="0"/>
              <a:t>conección</a:t>
            </a:r>
            <a:r>
              <a:rPr lang="es-CO" dirty="0" smtClean="0"/>
              <a:t>. (https://github.com/SignalR/SignalR/search?p=1&amp;q=ring+buffer&amp;type=Issues&amp;utf8=%E2%9C%93)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Otro problema común con la </a:t>
            </a:r>
            <a:r>
              <a:rPr lang="es-CO" dirty="0" err="1" smtClean="0"/>
              <a:t>reconección</a:t>
            </a:r>
            <a:r>
              <a:rPr lang="es-CO" dirty="0" smtClean="0"/>
              <a:t> es que el </a:t>
            </a:r>
            <a:r>
              <a:rPr lang="es-CO" dirty="0" err="1" smtClean="0"/>
              <a:t>message</a:t>
            </a:r>
            <a:r>
              <a:rPr lang="es-CO" dirty="0" smtClean="0"/>
              <a:t>-id puede llegar a ser más grande que el mismo mensaje, debido a que la petición de </a:t>
            </a:r>
            <a:r>
              <a:rPr lang="es-CO" dirty="0" err="1" smtClean="0"/>
              <a:t>reconección</a:t>
            </a:r>
            <a:r>
              <a:rPr lang="es-CO" dirty="0" smtClean="0"/>
              <a:t> contiene el id del último mensaje recibido por el cliente y el </a:t>
            </a:r>
            <a:r>
              <a:rPr lang="es-CO" dirty="0" err="1" smtClean="0"/>
              <a:t>token</a:t>
            </a:r>
            <a:r>
              <a:rPr lang="es-CO" dirty="0" smtClean="0"/>
              <a:t> de los grupos, que a su vez contiene información de los grupos al que el cliente está suscrito. Entonces cuando ocurre la </a:t>
            </a:r>
            <a:r>
              <a:rPr lang="es-CO" dirty="0" err="1" smtClean="0"/>
              <a:t>reconección</a:t>
            </a:r>
            <a:r>
              <a:rPr lang="es-CO" dirty="0" smtClean="0"/>
              <a:t> el servidor tiene que enviar este </a:t>
            </a:r>
            <a:r>
              <a:rPr lang="es-CO" dirty="0" err="1" smtClean="0"/>
              <a:t>message</a:t>
            </a:r>
            <a:r>
              <a:rPr lang="es-CO" dirty="0" smtClean="0"/>
              <a:t>-id con cada mensaje para que el cliente pueda decirle al servidor cuál fue el último mensaje que recibió. Entonces entre más grupos el cliente esté suscrito más grande es el </a:t>
            </a:r>
            <a:r>
              <a:rPr lang="es-CO" dirty="0" err="1" smtClean="0"/>
              <a:t>message</a:t>
            </a:r>
            <a:r>
              <a:rPr lang="es-CO" dirty="0" smtClean="0"/>
              <a:t>-id y por ende el </a:t>
            </a:r>
            <a:r>
              <a:rPr lang="es-CO" dirty="0" err="1" smtClean="0"/>
              <a:t>payload</a:t>
            </a:r>
            <a:r>
              <a:rPr lang="es-CO" dirty="0" smtClean="0"/>
              <a:t> incrementa significativamente el tamaño de la petición.(https://github.com/SignalR/SignalR/issues/3811)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Otro problema similar, es acerca de los </a:t>
            </a:r>
            <a:r>
              <a:rPr lang="es-CO" dirty="0" err="1" smtClean="0"/>
              <a:t>tokens</a:t>
            </a:r>
            <a:r>
              <a:rPr lang="es-CO" dirty="0" smtClean="0"/>
              <a:t> de los grupos, entre más grupos el cliente esté suscrito, más grande es el tamaño del </a:t>
            </a:r>
            <a:r>
              <a:rPr lang="es-CO" dirty="0" err="1" smtClean="0"/>
              <a:t>token</a:t>
            </a:r>
            <a:r>
              <a:rPr lang="es-CO" dirty="0" smtClean="0"/>
              <a:t>. El servidor necesita enviar al cliente cada vez que el cliente se una o deje un grupo. Cuando ocurre la </a:t>
            </a:r>
            <a:r>
              <a:rPr lang="es-CO" dirty="0" err="1" smtClean="0"/>
              <a:t>reconección</a:t>
            </a:r>
            <a:r>
              <a:rPr lang="es-CO" dirty="0" smtClean="0"/>
              <a:t>, el cliente envía de vuelta este </a:t>
            </a:r>
            <a:r>
              <a:rPr lang="es-CO" dirty="0" err="1" smtClean="0"/>
              <a:t>token</a:t>
            </a:r>
            <a:r>
              <a:rPr lang="es-CO" dirty="0" smtClean="0"/>
              <a:t> al servidor, el problema es que esta petición se hace </a:t>
            </a:r>
            <a:r>
              <a:rPr lang="es-CO" dirty="0" err="1" smtClean="0"/>
              <a:t>via</a:t>
            </a:r>
            <a:r>
              <a:rPr lang="es-CO" dirty="0" smtClean="0"/>
              <a:t> GET, y la </a:t>
            </a:r>
            <a:r>
              <a:rPr lang="es-CO" dirty="0" err="1" smtClean="0"/>
              <a:t>url</a:t>
            </a:r>
            <a:r>
              <a:rPr lang="es-CO" dirty="0" smtClean="0"/>
              <a:t> tiene un limite en el tamaño y este tamaño varía entre navegadores.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Ahora, si necesitamos esta característica, será necesario implementarla nosotros mismos, manejando el evento </a:t>
            </a:r>
            <a:r>
              <a:rPr lang="es-CO" dirty="0" err="1" smtClean="0"/>
              <a:t>Closed</a:t>
            </a:r>
            <a:r>
              <a:rPr lang="es-CO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smtClean="0"/>
              <a:t>No más </a:t>
            </a:r>
            <a:r>
              <a:rPr lang="es-CO" dirty="0" err="1" smtClean="0"/>
              <a:t>multi-hub</a:t>
            </a:r>
            <a:r>
              <a:rPr lang="es-CO" dirty="0" smtClean="0"/>
              <a:t> </a:t>
            </a:r>
            <a:r>
              <a:rPr lang="es-CO" dirty="0" err="1" smtClean="0"/>
              <a:t>endpoints</a:t>
            </a:r>
            <a:r>
              <a:rPr lang="es-CO" dirty="0" smtClean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En realidad era un sólo </a:t>
            </a:r>
            <a:r>
              <a:rPr lang="es-CO" dirty="0" err="1" smtClean="0"/>
              <a:t>endpoint</a:t>
            </a:r>
            <a:r>
              <a:rPr lang="es-CO" dirty="0" smtClean="0"/>
              <a:t> (</a:t>
            </a:r>
            <a:r>
              <a:rPr lang="es-CO" dirty="0" err="1" smtClean="0"/>
              <a:t>url</a:t>
            </a:r>
            <a:r>
              <a:rPr lang="es-CO" dirty="0" smtClean="0"/>
              <a:t> por defecto </a:t>
            </a:r>
            <a:r>
              <a:rPr lang="es-CO" dirty="0" err="1" smtClean="0"/>
              <a:t>signalR</a:t>
            </a:r>
            <a:r>
              <a:rPr lang="es-CO" dirty="0" smtClean="0"/>
              <a:t>/</a:t>
            </a:r>
            <a:r>
              <a:rPr lang="es-CO" dirty="0" err="1" smtClean="0"/>
              <a:t>hubs</a:t>
            </a:r>
            <a:r>
              <a:rPr lang="es-CO" dirty="0" smtClean="0"/>
              <a:t>) por lo tanto todo el trafico al invocar uno u otro </a:t>
            </a:r>
            <a:r>
              <a:rPr lang="es-CO" dirty="0" err="1" smtClean="0"/>
              <a:t>hub</a:t>
            </a:r>
            <a:r>
              <a:rPr lang="es-CO" dirty="0" smtClean="0"/>
              <a:t> pasaba por este único </a:t>
            </a:r>
            <a:r>
              <a:rPr lang="es-CO" dirty="0" err="1" smtClean="0"/>
              <a:t>endpoint</a:t>
            </a:r>
            <a:r>
              <a:rPr lang="es-CO" dirty="0" smtClean="0"/>
              <a:t> en una sola </a:t>
            </a:r>
            <a:r>
              <a:rPr lang="es-CO" dirty="0" err="1" smtClean="0"/>
              <a:t>conección</a:t>
            </a:r>
            <a:r>
              <a:rPr lang="es-CO" dirty="0" smtClean="0"/>
              <a:t>. Es decir, teníamos </a:t>
            </a:r>
            <a:r>
              <a:rPr lang="es-CO" dirty="0" err="1" smtClean="0"/>
              <a:t>multiples</a:t>
            </a:r>
            <a:r>
              <a:rPr lang="es-CO" dirty="0" smtClean="0"/>
              <a:t> </a:t>
            </a:r>
            <a:r>
              <a:rPr lang="es-CO" dirty="0" err="1" smtClean="0"/>
              <a:t>hubs</a:t>
            </a:r>
            <a:r>
              <a:rPr lang="es-CO" dirty="0" smtClean="0"/>
              <a:t> sobre una sola </a:t>
            </a:r>
            <a:r>
              <a:rPr lang="es-CO" dirty="0" err="1" smtClean="0"/>
              <a:t>conección</a:t>
            </a:r>
            <a:r>
              <a:rPr lang="es-CO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Con </a:t>
            </a:r>
            <a:r>
              <a:rPr lang="es-CO" dirty="0" err="1" smtClean="0"/>
              <a:t>SignalR</a:t>
            </a:r>
            <a:r>
              <a:rPr lang="es-CO" dirty="0" smtClean="0"/>
              <a:t> Core cada </a:t>
            </a:r>
            <a:r>
              <a:rPr lang="es-CO" dirty="0" err="1" smtClean="0"/>
              <a:t>hub</a:t>
            </a:r>
            <a:r>
              <a:rPr lang="es-CO" dirty="0" smtClean="0"/>
              <a:t> tendrá una </a:t>
            </a:r>
            <a:r>
              <a:rPr lang="es-CO" dirty="0" err="1" smtClean="0"/>
              <a:t>url</a:t>
            </a:r>
            <a:r>
              <a:rPr lang="es-CO" dirty="0" smtClean="0"/>
              <a:t> (</a:t>
            </a:r>
            <a:r>
              <a:rPr lang="es-CO" dirty="0" err="1" smtClean="0"/>
              <a:t>endpoint</a:t>
            </a:r>
            <a:r>
              <a:rPr lang="es-CO" dirty="0" smtClean="0"/>
              <a:t>) especifica.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smtClean="0"/>
              <a:t>No más escalamiento horizontal (</a:t>
            </a:r>
            <a:r>
              <a:rPr lang="es-CO" dirty="0" err="1" smtClean="0"/>
              <a:t>built</a:t>
            </a:r>
            <a:r>
              <a:rPr lang="es-CO" dirty="0" smtClean="0"/>
              <a:t>-in) (otra responsabilidad más que dejan para el usuario):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err="1" smtClean="0"/>
              <a:t>Asp.Net</a:t>
            </a:r>
            <a:r>
              <a:rPr lang="es-CO" dirty="0" smtClean="0"/>
              <a:t> </a:t>
            </a:r>
            <a:r>
              <a:rPr lang="es-CO" dirty="0" err="1" smtClean="0"/>
              <a:t>SignalR</a:t>
            </a:r>
            <a:r>
              <a:rPr lang="es-CO" dirty="0" smtClean="0"/>
              <a:t> tiene sólo una forma de escalamiento horizontal y es a través de un </a:t>
            </a:r>
            <a:r>
              <a:rPr lang="es-CO" dirty="0" err="1" smtClean="0"/>
              <a:t>MessageBus</a:t>
            </a:r>
            <a:r>
              <a:rPr lang="es-CO" dirty="0" smtClean="0"/>
              <a:t>, y para ello ofrece 3 implementaciones: </a:t>
            </a:r>
            <a:r>
              <a:rPr lang="es-CO" dirty="0" err="1" smtClean="0"/>
              <a:t>Azure</a:t>
            </a:r>
            <a:r>
              <a:rPr lang="es-CO" dirty="0" smtClean="0"/>
              <a:t> </a:t>
            </a:r>
            <a:r>
              <a:rPr lang="es-CO" dirty="0" err="1" smtClean="0"/>
              <a:t>service</a:t>
            </a:r>
            <a:r>
              <a:rPr lang="es-CO" dirty="0" smtClean="0"/>
              <a:t> bus, </a:t>
            </a:r>
            <a:r>
              <a:rPr lang="es-CO" dirty="0" err="1" smtClean="0"/>
              <a:t>redis</a:t>
            </a:r>
            <a:r>
              <a:rPr lang="es-CO" dirty="0" smtClean="0"/>
              <a:t> y </a:t>
            </a:r>
            <a:r>
              <a:rPr lang="es-CO" dirty="0" err="1" smtClean="0"/>
              <a:t>Sql</a:t>
            </a:r>
            <a:r>
              <a:rPr lang="es-CO" dirty="0" smtClean="0"/>
              <a:t> Server (</a:t>
            </a:r>
            <a:r>
              <a:rPr lang="es-CO" dirty="0" err="1" smtClean="0"/>
              <a:t>broker</a:t>
            </a:r>
            <a:r>
              <a:rPr lang="es-CO" dirty="0" smtClean="0"/>
              <a:t>). Sólo hay un escenario donde cualquiera de estas opciones funciona bien, y es cuando estamos usando </a:t>
            </a:r>
            <a:r>
              <a:rPr lang="es-CO" dirty="0" err="1" smtClean="0"/>
              <a:t>SignalR</a:t>
            </a:r>
            <a:r>
              <a:rPr lang="es-CO" dirty="0" smtClean="0"/>
              <a:t> como un server </a:t>
            </a:r>
            <a:r>
              <a:rPr lang="es-CO" dirty="0" err="1" smtClean="0"/>
              <a:t>broadcast</a:t>
            </a:r>
            <a:r>
              <a:rPr lang="es-CO" dirty="0" smtClean="0"/>
              <a:t>, porque el servidor controla la cantidad de mensajes que son enviados. Ahora, en escenarios colaborativos (</a:t>
            </a:r>
            <a:r>
              <a:rPr lang="es-CO" dirty="0" err="1" smtClean="0"/>
              <a:t>client</a:t>
            </a:r>
            <a:r>
              <a:rPr lang="es-CO" dirty="0" smtClean="0"/>
              <a:t>-to-</a:t>
            </a:r>
            <a:r>
              <a:rPr lang="es-CO" dirty="0" err="1" smtClean="0"/>
              <a:t>client</a:t>
            </a:r>
            <a:r>
              <a:rPr lang="es-CO" dirty="0" smtClean="0"/>
              <a:t>) o modelos altamente concurrentes, estas 3 formas de escalar pueden convertirse en un cuello de botella debido a que el número de mensajes crece con el número de clientes.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err="1" smtClean="0"/>
              <a:t>SignalR</a:t>
            </a:r>
            <a:r>
              <a:rPr lang="es-CO" dirty="0" smtClean="0"/>
              <a:t> Core deja abierta la implementación para escalar horizontalmente para que la maneje el usuario según sus necesidades (ya que esto va a depender mucho de cada escenario y del negocio) para que sea más "</a:t>
            </a:r>
            <a:r>
              <a:rPr lang="es-CO" dirty="0" err="1" smtClean="0"/>
              <a:t>plug</a:t>
            </a:r>
            <a:r>
              <a:rPr lang="es-CO" dirty="0" smtClean="0"/>
              <a:t> and </a:t>
            </a:r>
            <a:r>
              <a:rPr lang="es-CO" dirty="0" err="1" smtClean="0"/>
              <a:t>play</a:t>
            </a:r>
            <a:r>
              <a:rPr lang="es-CO" dirty="0" smtClean="0"/>
              <a:t>", de hecho, deja un ejemplo escalando con </a:t>
            </a:r>
            <a:r>
              <a:rPr lang="es-CO" dirty="0" err="1" smtClean="0"/>
              <a:t>Redis</a:t>
            </a:r>
            <a:r>
              <a:rPr lang="es-CO" dirty="0" smtClean="0"/>
              <a:t> Cache.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Además un </a:t>
            </a:r>
            <a:r>
              <a:rPr lang="es-CO" dirty="0" err="1" smtClean="0"/>
              <a:t>MessageBus</a:t>
            </a:r>
            <a:r>
              <a:rPr lang="es-CO" dirty="0" smtClean="0"/>
              <a:t> no es la única posibilidad para escalar, como ya lo dije es un </a:t>
            </a:r>
            <a:r>
              <a:rPr lang="es-CO" dirty="0" err="1" smtClean="0"/>
              <a:t>trade</a:t>
            </a:r>
            <a:r>
              <a:rPr lang="es-CO" dirty="0" smtClean="0"/>
              <a:t> off, podría usarse por ejemplo, </a:t>
            </a:r>
            <a:r>
              <a:rPr lang="es-CO" dirty="0" err="1" smtClean="0"/>
              <a:t>microservicios</a:t>
            </a:r>
            <a:r>
              <a:rPr lang="es-CO" dirty="0" smtClean="0"/>
              <a:t>, modelo de actores, etc.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Básicamente </a:t>
            </a:r>
            <a:r>
              <a:rPr lang="es-CO" dirty="0" err="1" smtClean="0"/>
              <a:t>Asp.Net</a:t>
            </a:r>
            <a:r>
              <a:rPr lang="es-CO" dirty="0" smtClean="0"/>
              <a:t> </a:t>
            </a:r>
            <a:r>
              <a:rPr lang="es-CO" dirty="0" err="1" smtClean="0"/>
              <a:t>SignalR</a:t>
            </a:r>
            <a:r>
              <a:rPr lang="es-CO" dirty="0" smtClean="0"/>
              <a:t> tiene como Golden </a:t>
            </a:r>
            <a:r>
              <a:rPr lang="es-CO" dirty="0" err="1" smtClean="0"/>
              <a:t>Hammer</a:t>
            </a:r>
            <a:r>
              <a:rPr lang="es-CO" dirty="0" smtClean="0"/>
              <a:t> al </a:t>
            </a:r>
            <a:r>
              <a:rPr lang="es-CO" dirty="0" err="1" smtClean="0"/>
              <a:t>message</a:t>
            </a:r>
            <a:r>
              <a:rPr lang="es-CO" dirty="0" smtClean="0"/>
              <a:t> bus para escalar horizontalmente, y ya sabemos acerca de este anti-</a:t>
            </a:r>
            <a:r>
              <a:rPr lang="es-CO" dirty="0" err="1" smtClean="0"/>
              <a:t>pattern</a:t>
            </a:r>
            <a:r>
              <a:rPr lang="es-CO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Decisiones radicales???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smtClean="0"/>
              <a:t>No más </a:t>
            </a:r>
            <a:r>
              <a:rPr lang="es-CO" dirty="0" err="1" smtClean="0"/>
              <a:t>multi</a:t>
            </a:r>
            <a:r>
              <a:rPr lang="es-CO" dirty="0" smtClean="0"/>
              <a:t>-server ping-pong (</a:t>
            </a:r>
            <a:r>
              <a:rPr lang="es-CO" dirty="0" err="1" smtClean="0"/>
              <a:t>backplane</a:t>
            </a:r>
            <a:r>
              <a:rPr lang="es-CO" dirty="0" smtClean="0"/>
              <a:t>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err="1" smtClean="0"/>
              <a:t>Asp.Net</a:t>
            </a:r>
            <a:r>
              <a:rPr lang="es-CO" dirty="0" smtClean="0"/>
              <a:t> </a:t>
            </a:r>
            <a:r>
              <a:rPr lang="es-CO" dirty="0" err="1" smtClean="0"/>
              <a:t>SignalR</a:t>
            </a:r>
            <a:r>
              <a:rPr lang="es-CO" dirty="0" smtClean="0"/>
              <a:t> replicaba todos los mensajes en todos los servidores a través del </a:t>
            </a:r>
            <a:r>
              <a:rPr lang="es-CO" dirty="0" err="1" smtClean="0"/>
              <a:t>MessageBus</a:t>
            </a:r>
            <a:r>
              <a:rPr lang="es-CO" dirty="0" smtClean="0"/>
              <a:t>, ya que un cliente podía estar conectado a cualquier servidor, lo cual genera un gran tráfico entre la granja de servidores.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Con </a:t>
            </a:r>
            <a:r>
              <a:rPr lang="es-CO" dirty="0" err="1" smtClean="0"/>
              <a:t>SignalR</a:t>
            </a:r>
            <a:r>
              <a:rPr lang="es-CO" dirty="0" smtClean="0"/>
              <a:t> Core la idea es que un cliente esté "pegado" a un solo servidor. Hay un mapeo de cliente-servidor almacenado externamente que indica qué cliente está conectado a qué servidor. Por lo tanto cuando el servidor tiene que enviar un mensaje no tiene que hacerlo a todos los servidores, porque ya sabe a que servidor está conectado el cliente.</a:t>
            </a:r>
            <a:r>
              <a:rPr lang="es-CO" smtClean="0"/>
              <a:t>	</a:t>
            </a:r>
            <a:endParaRPr lang="es-C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02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smtClean="0"/>
              <a:t>Formato binario para enviar y recibir mensajes: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Con </a:t>
            </a:r>
            <a:r>
              <a:rPr lang="es-CO" dirty="0" err="1" smtClean="0"/>
              <a:t>Asp.Net</a:t>
            </a:r>
            <a:r>
              <a:rPr lang="es-CO" dirty="0" smtClean="0"/>
              <a:t> </a:t>
            </a:r>
            <a:r>
              <a:rPr lang="es-CO" dirty="0" err="1" smtClean="0"/>
              <a:t>SignalR</a:t>
            </a:r>
            <a:r>
              <a:rPr lang="es-CO" dirty="0" smtClean="0"/>
              <a:t> sólo se puede enviar/recibir en formato JSON.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smtClean="0"/>
              <a:t>Host-</a:t>
            </a:r>
            <a:r>
              <a:rPr lang="es-CO" dirty="0" err="1" smtClean="0"/>
              <a:t>agnostic</a:t>
            </a:r>
            <a:r>
              <a:rPr lang="es-CO" dirty="0" smtClean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err="1" smtClean="0"/>
              <a:t>SignalR</a:t>
            </a:r>
            <a:r>
              <a:rPr lang="es-CO" dirty="0" smtClean="0"/>
              <a:t> Core no depende más de Http, en su lugar se habla de conexiones como algo </a:t>
            </a:r>
            <a:r>
              <a:rPr lang="es-CO" dirty="0" err="1" smtClean="0"/>
              <a:t>agnostico</a:t>
            </a:r>
            <a:r>
              <a:rPr lang="es-CO" dirty="0" smtClean="0"/>
              <a:t>, por ejemplo podremos usar </a:t>
            </a:r>
            <a:r>
              <a:rPr lang="es-CO" dirty="0" err="1" smtClean="0"/>
              <a:t>SignalR</a:t>
            </a:r>
            <a:r>
              <a:rPr lang="es-CO" dirty="0" smtClean="0"/>
              <a:t> </a:t>
            </a:r>
            <a:r>
              <a:rPr lang="es-CO" dirty="0" err="1" smtClean="0"/>
              <a:t>via</a:t>
            </a:r>
            <a:r>
              <a:rPr lang="es-CO" dirty="0" smtClean="0"/>
              <a:t> TCP o Http.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Asp.net </a:t>
            </a:r>
            <a:r>
              <a:rPr lang="es-CO" dirty="0" err="1" smtClean="0"/>
              <a:t>SignalR</a:t>
            </a:r>
            <a:r>
              <a:rPr lang="es-CO" dirty="0" smtClean="0"/>
              <a:t> sólo tiene Http host y por ende Http </a:t>
            </a:r>
            <a:r>
              <a:rPr lang="es-CO" dirty="0" err="1" smtClean="0"/>
              <a:t>transports</a:t>
            </a:r>
            <a:r>
              <a:rPr lang="es-CO" dirty="0" smtClean="0"/>
              <a:t>.</a:t>
            </a:r>
            <a:endParaRPr lang="es-CO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err="1" smtClean="0"/>
              <a:t>EndPoints</a:t>
            </a:r>
            <a:r>
              <a:rPr lang="es-CO" dirty="0" smtClean="0"/>
              <a:t> API: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Permite soportar Host-</a:t>
            </a:r>
            <a:r>
              <a:rPr lang="es-CO" dirty="0" err="1" smtClean="0"/>
              <a:t>agnostic</a:t>
            </a:r>
            <a:r>
              <a:rPr lang="es-CO" dirty="0" smtClean="0"/>
              <a:t> y es básicamente el </a:t>
            </a:r>
            <a:r>
              <a:rPr lang="es-CO" dirty="0" err="1" smtClean="0"/>
              <a:t>building</a:t>
            </a:r>
            <a:r>
              <a:rPr lang="es-CO" dirty="0" smtClean="0"/>
              <a:t> block de </a:t>
            </a:r>
            <a:r>
              <a:rPr lang="es-CO" dirty="0" err="1" smtClean="0"/>
              <a:t>SignalR</a:t>
            </a:r>
            <a:r>
              <a:rPr lang="es-CO" dirty="0" smtClean="0"/>
              <a:t> Core. Se encuentra en el espacio de nombres </a:t>
            </a:r>
            <a:r>
              <a:rPr lang="es-CO" dirty="0" err="1" smtClean="0"/>
              <a:t>Microsoft.AspNetCore.Sockets</a:t>
            </a:r>
            <a:r>
              <a:rPr lang="es-CO" dirty="0" smtClean="0"/>
              <a:t> y es una clase abstracta con un método </a:t>
            </a:r>
            <a:r>
              <a:rPr lang="es-CO" dirty="0" err="1" smtClean="0"/>
              <a:t>OnConnectedAsync</a:t>
            </a:r>
            <a:r>
              <a:rPr lang="es-CO" dirty="0" smtClean="0"/>
              <a:t> que recibe un objeto </a:t>
            </a:r>
            <a:r>
              <a:rPr lang="es-CO" dirty="0" err="1" smtClean="0"/>
              <a:t>Connection</a:t>
            </a:r>
            <a:r>
              <a:rPr lang="es-CO" dirty="0" smtClean="0"/>
              <a:t>, el cuál permite implementar la capa de transporte para los protocolos diferentes a Http.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De hecho la clase </a:t>
            </a:r>
            <a:r>
              <a:rPr lang="es-CO" dirty="0" err="1" smtClean="0"/>
              <a:t>HubEndPoint</a:t>
            </a:r>
            <a:r>
              <a:rPr lang="es-CO" dirty="0" smtClean="0"/>
              <a:t> implementa la clase </a:t>
            </a:r>
            <a:r>
              <a:rPr lang="es-CO" dirty="0" err="1" smtClean="0"/>
              <a:t>EndPoint</a:t>
            </a:r>
            <a:r>
              <a:rPr lang="es-CO" dirty="0" smtClean="0"/>
              <a:t>, ya que como dije anteriormente, la clase </a:t>
            </a:r>
            <a:r>
              <a:rPr lang="es-CO" dirty="0" err="1" smtClean="0"/>
              <a:t>EndPoint</a:t>
            </a:r>
            <a:r>
              <a:rPr lang="es-CO" dirty="0" smtClean="0"/>
              <a:t> no depende de Http sino del objeto </a:t>
            </a:r>
            <a:r>
              <a:rPr lang="es-CO" dirty="0" err="1" smtClean="0"/>
              <a:t>Connection</a:t>
            </a:r>
            <a:r>
              <a:rPr lang="es-CO" dirty="0" smtClean="0"/>
              <a:t>. Entonces la implementación del </a:t>
            </a:r>
            <a:r>
              <a:rPr lang="es-CO" dirty="0" err="1" smtClean="0"/>
              <a:t>EndPoint</a:t>
            </a:r>
            <a:r>
              <a:rPr lang="es-CO" dirty="0" smtClean="0"/>
              <a:t> en los </a:t>
            </a:r>
            <a:r>
              <a:rPr lang="es-CO" dirty="0" err="1" smtClean="0"/>
              <a:t>Hubs</a:t>
            </a:r>
            <a:r>
              <a:rPr lang="es-CO" dirty="0" smtClean="0"/>
              <a:t>, implementa las tecnologías que trabajan sobre Http, como Long </a:t>
            </a:r>
            <a:r>
              <a:rPr lang="es-CO" dirty="0" err="1" smtClean="0"/>
              <a:t>Polling</a:t>
            </a:r>
            <a:r>
              <a:rPr lang="es-CO" dirty="0" smtClean="0"/>
              <a:t>, Server </a:t>
            </a:r>
            <a:r>
              <a:rPr lang="es-CO" dirty="0" err="1" smtClean="0"/>
              <a:t>Sent</a:t>
            </a:r>
            <a:r>
              <a:rPr lang="es-CO" dirty="0" smtClean="0"/>
              <a:t> </a:t>
            </a:r>
            <a:r>
              <a:rPr lang="es-CO" dirty="0" err="1" smtClean="0"/>
              <a:t>Events</a:t>
            </a:r>
            <a:r>
              <a:rPr lang="es-CO" dirty="0" smtClean="0"/>
              <a:t> y </a:t>
            </a:r>
            <a:r>
              <a:rPr lang="es-CO" dirty="0" err="1" smtClean="0"/>
              <a:t>WebSockets</a:t>
            </a:r>
            <a:r>
              <a:rPr lang="es-CO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err="1" smtClean="0"/>
              <a:t>Format</a:t>
            </a:r>
            <a:r>
              <a:rPr lang="es-CO" dirty="0" smtClean="0"/>
              <a:t> </a:t>
            </a:r>
            <a:r>
              <a:rPr lang="es-CO" dirty="0" err="1" smtClean="0"/>
              <a:t>agnostic</a:t>
            </a:r>
            <a:r>
              <a:rPr lang="es-CO" dirty="0" smtClean="0"/>
              <a:t> (</a:t>
            </a:r>
            <a:r>
              <a:rPr lang="es-CO" dirty="0" err="1" smtClean="0"/>
              <a:t>Multiple</a:t>
            </a:r>
            <a:r>
              <a:rPr lang="es-CO" dirty="0" smtClean="0"/>
              <a:t> </a:t>
            </a:r>
            <a:r>
              <a:rPr lang="es-CO" dirty="0" err="1" smtClean="0"/>
              <a:t>formats</a:t>
            </a:r>
            <a:r>
              <a:rPr lang="es-CO" dirty="0" smtClean="0"/>
              <a:t>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Permite registrar los formatos que vamos a usar en el DI </a:t>
            </a:r>
            <a:r>
              <a:rPr lang="es-CO" dirty="0" err="1" smtClean="0"/>
              <a:t>container</a:t>
            </a:r>
            <a:r>
              <a:rPr lang="es-CO" dirty="0" smtClean="0"/>
              <a:t> y luego hacer un mapeo de los formatos disponibles para el mensaje que se resolverán en tiempo de ejecución.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Esto permite tener diferentes clientes que hablan en diferentes formatos pero conectados al mismo </a:t>
            </a:r>
            <a:r>
              <a:rPr lang="es-CO" dirty="0" err="1" smtClean="0"/>
              <a:t>endpoint</a:t>
            </a:r>
            <a:r>
              <a:rPr lang="es-CO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smtClean="0"/>
              <a:t>Soporte para </a:t>
            </a:r>
            <a:r>
              <a:rPr lang="es-CO" dirty="0" err="1" smtClean="0"/>
              <a:t>WebSocket</a:t>
            </a:r>
            <a:r>
              <a:rPr lang="es-CO" dirty="0" smtClean="0"/>
              <a:t> </a:t>
            </a:r>
            <a:r>
              <a:rPr lang="es-CO" dirty="0" err="1" smtClean="0"/>
              <a:t>clients</a:t>
            </a:r>
            <a:r>
              <a:rPr lang="es-CO" dirty="0" smtClean="0"/>
              <a:t> nativos: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En </a:t>
            </a:r>
            <a:r>
              <a:rPr lang="es-CO" dirty="0" err="1" smtClean="0"/>
              <a:t>Asp.Net</a:t>
            </a:r>
            <a:r>
              <a:rPr lang="es-CO" dirty="0" smtClean="0"/>
              <a:t> </a:t>
            </a:r>
            <a:r>
              <a:rPr lang="es-CO" dirty="0" err="1" smtClean="0"/>
              <a:t>SignalR</a:t>
            </a:r>
            <a:r>
              <a:rPr lang="es-CO" dirty="0" smtClean="0"/>
              <a:t> tenemos que usar el cliente </a:t>
            </a:r>
            <a:r>
              <a:rPr lang="es-CO" dirty="0" err="1" smtClean="0"/>
              <a:t>javascript</a:t>
            </a:r>
            <a:r>
              <a:rPr lang="es-CO" dirty="0" smtClean="0"/>
              <a:t> para poder conectarnos al servidor, de lo contrario es </a:t>
            </a:r>
            <a:r>
              <a:rPr lang="es-CO" dirty="0" err="1" smtClean="0"/>
              <a:t>practicamente</a:t>
            </a:r>
            <a:r>
              <a:rPr lang="es-CO" dirty="0" smtClean="0"/>
              <a:t> imposible usar el servidor de </a:t>
            </a:r>
            <a:r>
              <a:rPr lang="es-CO" dirty="0" err="1" smtClean="0"/>
              <a:t>SignarlR</a:t>
            </a:r>
            <a:r>
              <a:rPr lang="es-CO" dirty="0" smtClean="0"/>
              <a:t>. Con </a:t>
            </a:r>
            <a:r>
              <a:rPr lang="es-CO" dirty="0" err="1" smtClean="0"/>
              <a:t>SignalR</a:t>
            </a:r>
            <a:r>
              <a:rPr lang="es-CO" dirty="0" smtClean="0"/>
              <a:t> Core podemos crear nuestros propios clientes si así lo preferimos, pero cómo ya lo dije anteriormente </a:t>
            </a:r>
            <a:r>
              <a:rPr lang="es-CO" dirty="0" err="1" smtClean="0"/>
              <a:t>SignalR</a:t>
            </a:r>
            <a:r>
              <a:rPr lang="es-CO" dirty="0" smtClean="0"/>
              <a:t> Core ya envuelve toda esta </a:t>
            </a:r>
            <a:r>
              <a:rPr lang="es-CO" dirty="0" err="1" smtClean="0"/>
              <a:t>complejida</a:t>
            </a:r>
            <a:r>
              <a:rPr lang="es-CO" dirty="0" smtClean="0"/>
              <a:t> con los </a:t>
            </a:r>
            <a:r>
              <a:rPr lang="es-CO" dirty="0" err="1" smtClean="0"/>
              <a:t>EndPoints</a:t>
            </a:r>
            <a:r>
              <a:rPr lang="es-CO" dirty="0" smtClean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err="1" smtClean="0"/>
              <a:t>TypeScript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Cómo lo mencioné anteriormente el cliente web es soportado por TS con todas las ventajas que esto nos ofrece.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dirty="0" smtClean="0"/>
              <a:t>Escalamiento horizontal flexible y extensible: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 smtClean="0"/>
              <a:t>Como lo expliqué anteriormente, </a:t>
            </a:r>
            <a:r>
              <a:rPr lang="es-CO" dirty="0" err="1" smtClean="0"/>
              <a:t>SignalR</a:t>
            </a:r>
            <a:r>
              <a:rPr lang="es-CO" dirty="0" smtClean="0"/>
              <a:t> Core eliminó las 3 opciones de escalar que venían incorporadas y ahora es nuestra responsabilidad,</a:t>
            </a:r>
            <a:r>
              <a:rPr lang="es-CO" baseline="0" dirty="0" smtClean="0"/>
              <a:t> sólo que ahora queda más abierto para escalar según nuestras necesidades.</a:t>
            </a:r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13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56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3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60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01A1-E78A-49F6-B284-F111AFAEEBC6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96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vanydev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core/preview#windowsc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vs/preview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62xk7953(v=vs.110).aspx" TargetMode="External"/><Relationship Id="rId3" Type="http://schemas.openxmlformats.org/officeDocument/2006/relationships/hyperlink" Target="https://github.com/aspnet/SignalR" TargetMode="External"/><Relationship Id="rId7" Type="http://schemas.openxmlformats.org/officeDocument/2006/relationships/hyperlink" Target="https://tabledependency.codeplex.com/wikipage?title=SqlTableDependenc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204078084" TargetMode="External"/><Relationship Id="rId5" Type="http://schemas.openxmlformats.org/officeDocument/2006/relationships/hyperlink" Target="https://blog.3d-logic.com/2017/01/15/signalr-core-part-23-asp-net-sockets/" TargetMode="External"/><Relationship Id="rId4" Type="http://schemas.openxmlformats.org/officeDocument/2006/relationships/hyperlink" Target="https://blog.3d-logic.com/2017/01/15/signalr-core-part-13-design-considerations/#comment-1840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elvanydev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Signa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net.myget.org/F/aspnetcore-tools/api/v3/index.json" TargetMode="External"/><Relationship Id="rId4" Type="http://schemas.openxmlformats.org/officeDocument/2006/relationships/hyperlink" Target="https://dotnet.myget.org/F/aspnetcore-ci-dev/api/v3/index.j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SignalR</a:t>
            </a:r>
            <a:r>
              <a:rPr lang="en-GB" dirty="0" smtClean="0"/>
              <a:t> Core &amp; </a:t>
            </a:r>
            <a:r>
              <a:rPr lang="en-GB" dirty="0" err="1" smtClean="0"/>
              <a:t>SqlDependency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488804"/>
            <a:ext cx="5256584" cy="1740396"/>
          </a:xfrm>
        </p:spPr>
        <p:txBody>
          <a:bodyPr>
            <a:normAutofit/>
          </a:bodyPr>
          <a:lstStyle/>
          <a:p>
            <a:r>
              <a:rPr lang="en-GB" dirty="0" err="1" smtClean="0"/>
              <a:t>Geovanny</a:t>
            </a:r>
            <a:r>
              <a:rPr lang="en-GB" dirty="0" smtClean="0"/>
              <a:t> Alzate Sandoval</a:t>
            </a:r>
          </a:p>
          <a:p>
            <a:r>
              <a:rPr lang="en-GB" dirty="0" err="1" smtClean="0"/>
              <a:t>Arquitecto</a:t>
            </a:r>
            <a:r>
              <a:rPr lang="en-GB" dirty="0" smtClean="0"/>
              <a:t> de </a:t>
            </a:r>
            <a:r>
              <a:rPr lang="en-GB" dirty="0" err="1" smtClean="0"/>
              <a:t>soluciones</a:t>
            </a:r>
            <a:endParaRPr lang="en-GB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www.elvanydev.com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31492"/>
            <a:ext cx="2374032" cy="2888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5" y="5079934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9904" y="512312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ea typeface="Segoe UI" pitchFamily="34" charset="0"/>
                <a:cs typeface="Segoe UI" pitchFamily="34" charset="0"/>
              </a:rPr>
              <a:t>@vany0114</a:t>
            </a:r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SqlTableDependency</a:t>
            </a:r>
            <a:endParaRPr lang="en-GB" dirty="0"/>
          </a:p>
        </p:txBody>
      </p:sp>
      <p:sp>
        <p:nvSpPr>
          <p:cNvPr id="4" name="CuadroTexto 2"/>
          <p:cNvSpPr txBox="1"/>
          <p:nvPr/>
        </p:nvSpPr>
        <p:spPr>
          <a:xfrm>
            <a:off x="539552" y="1772816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Es un API basada en la arquitectura de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SqlDependency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que introduce muchas mejoras.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No es un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wrapper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 de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SqlDependency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7032"/>
            <a:ext cx="82296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Ventajas</a:t>
            </a:r>
            <a:r>
              <a:rPr lang="en-GB" dirty="0" smtClean="0"/>
              <a:t> (+) </a:t>
            </a:r>
            <a:r>
              <a:rPr lang="en-GB" dirty="0"/>
              <a:t>y </a:t>
            </a:r>
            <a:r>
              <a:rPr lang="en-GB" dirty="0" err="1" smtClean="0"/>
              <a:t>desventajas</a:t>
            </a:r>
            <a:r>
              <a:rPr lang="en-GB" dirty="0" smtClean="0"/>
              <a:t> (-)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59"/>
            <a:ext cx="8229600" cy="5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Uso</a:t>
            </a:r>
            <a:r>
              <a:rPr lang="en-GB" dirty="0" smtClean="0"/>
              <a:t> </a:t>
            </a:r>
            <a:r>
              <a:rPr lang="en-GB" dirty="0" err="1" smtClean="0"/>
              <a:t>adecaudo</a:t>
            </a:r>
            <a:r>
              <a:rPr lang="en-GB" dirty="0" smtClean="0"/>
              <a:t> de </a:t>
            </a:r>
            <a:r>
              <a:rPr lang="en-GB" dirty="0" err="1"/>
              <a:t>SqlDependency</a:t>
            </a:r>
            <a:endParaRPr lang="en-GB" dirty="0"/>
          </a:p>
        </p:txBody>
      </p:sp>
      <p:sp>
        <p:nvSpPr>
          <p:cNvPr id="4" name="CuadroTexto 2"/>
          <p:cNvSpPr txBox="1"/>
          <p:nvPr/>
        </p:nvSpPr>
        <p:spPr>
          <a:xfrm>
            <a:off x="539552" y="1772816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No usar en aplicaciones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En lo posible una sola suscripción por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Ideal para escenarios con almacenamiento en caché cuando debe ser refrescada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3937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Demo!</a:t>
            </a:r>
            <a:endParaRPr lang="en-GB" dirty="0"/>
          </a:p>
        </p:txBody>
      </p:sp>
      <p:sp>
        <p:nvSpPr>
          <p:cNvPr id="4" name="CuadroTexto 2"/>
          <p:cNvSpPr txBox="1"/>
          <p:nvPr/>
        </p:nvSpPr>
        <p:spPr>
          <a:xfrm>
            <a:off x="539552" y="1772816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ea typeface="Segoe UI" pitchFamily="34" charset="0"/>
                <a:cs typeface="Segoe UI" pitchFamily="34" charset="0"/>
              </a:rPr>
              <a:t>Pre-requisitos: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Segoe UI" pitchFamily="34" charset="0"/>
                <a:cs typeface="Segoe UI" pitchFamily="34" charset="0"/>
              </a:rPr>
              <a:t>.NET Core 2.0.0 Preview 1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s-CO" sz="2000" dirty="0" smtClean="0">
                <a:ea typeface="Segoe UI" pitchFamily="34" charset="0"/>
                <a:cs typeface="Segoe UI" pitchFamily="34" charset="0"/>
                <a:hlinkClick r:id="rId3"/>
              </a:rPr>
              <a:t>https</a:t>
            </a:r>
            <a:r>
              <a:rPr lang="es-CO" sz="2000" dirty="0">
                <a:ea typeface="Segoe UI" pitchFamily="34" charset="0"/>
                <a:cs typeface="Segoe UI" pitchFamily="34" charset="0"/>
                <a:hlinkClick r:id="rId3"/>
              </a:rPr>
              <a:t>://</a:t>
            </a:r>
            <a:r>
              <a:rPr lang="es-CO" sz="2000" dirty="0" smtClean="0">
                <a:ea typeface="Segoe UI" pitchFamily="34" charset="0"/>
                <a:cs typeface="Segoe UI" pitchFamily="34" charset="0"/>
                <a:hlinkClick r:id="rId3"/>
              </a:rPr>
              <a:t>www.microsoft.com/net/core/preview#windowscmd</a:t>
            </a:r>
            <a:endParaRPr lang="es-CO" sz="2000" dirty="0">
              <a:ea typeface="Segoe UI" pitchFamily="34" charset="0"/>
              <a:cs typeface="Segoe U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Visual 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Studio 2017 </a:t>
            </a:r>
            <a:r>
              <a:rPr lang="es-CO" sz="2800" dirty="0" err="1">
                <a:ea typeface="Segoe UI" pitchFamily="34" charset="0"/>
                <a:cs typeface="Segoe UI" pitchFamily="34" charset="0"/>
              </a:rPr>
              <a:t>Preview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s-CO" sz="2800" dirty="0" err="1">
                <a:ea typeface="Segoe UI" pitchFamily="34" charset="0"/>
                <a:cs typeface="Segoe UI" pitchFamily="34" charset="0"/>
              </a:rPr>
              <a:t>version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15.3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ea typeface="Segoe UI" pitchFamily="34" charset="0"/>
                <a:cs typeface="Segoe UI" pitchFamily="34" charset="0"/>
                <a:hlinkClick r:id="rId4"/>
              </a:rPr>
              <a:t>https://www.visualstudio.com/vs/preview/</a:t>
            </a:r>
            <a:endParaRPr lang="en-US" sz="2000" dirty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Demo!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47864" y="6500476"/>
            <a:ext cx="2808312" cy="312900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457199" y="1340768"/>
            <a:ext cx="8229600" cy="51597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2" y="2739023"/>
            <a:ext cx="2000151" cy="2000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8590"/>
            <a:ext cx="1224136" cy="1224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58058"/>
            <a:ext cx="1362083" cy="13620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91" y="5432790"/>
            <a:ext cx="1038217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20722"/>
            <a:ext cx="1224136" cy="1224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27031"/>
            <a:ext cx="1224136" cy="122413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 flipV="1">
            <a:off x="5652120" y="3739098"/>
            <a:ext cx="1368152" cy="2"/>
          </a:xfrm>
          <a:prstGeom prst="straightConnector1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183121" y="1937792"/>
            <a:ext cx="1293050" cy="82809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112062" y="3598977"/>
            <a:ext cx="1233657" cy="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123728" y="4452160"/>
            <a:ext cx="1266629" cy="91256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98162" y="4432716"/>
            <a:ext cx="1" cy="10000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94002" y="4458102"/>
            <a:ext cx="12783" cy="9746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236264" y="4616470"/>
            <a:ext cx="1277313" cy="9360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149255" y="3769026"/>
            <a:ext cx="1162598" cy="98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76166" y="2216373"/>
            <a:ext cx="1128946" cy="736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33375" y="38418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/>
              <a:t>SignalR</a:t>
            </a:r>
            <a:r>
              <a:rPr lang="es-CO" b="1" dirty="0" smtClean="0"/>
              <a:t> Core Server</a:t>
            </a:r>
            <a:endParaRPr lang="es-CO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30413" y="6119861"/>
            <a:ext cx="214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app </a:t>
            </a:r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685160" y="3904325"/>
            <a:ext cx="1335112" cy="98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89376" y="2018269"/>
            <a:ext cx="576064" cy="0"/>
          </a:xfrm>
          <a:prstGeom prst="line">
            <a:avLst/>
          </a:prstGeom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1661" y="1773393"/>
            <a:ext cx="165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DB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089376" y="2415125"/>
            <a:ext cx="57606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61482" y="2162858"/>
            <a:ext cx="308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Broadcast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SignalR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Server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089376" y="1662669"/>
            <a:ext cx="57606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58373" y="1402279"/>
            <a:ext cx="215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Request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 Http/</a:t>
            </a:r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Tcp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-172106" y="3497431"/>
            <a:ext cx="160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s-CO" b="1" dirty="0" err="1" smtClean="0">
                <a:solidFill>
                  <a:schemeClr val="bg1">
                    <a:lumMod val="50000"/>
                  </a:schemeClr>
                </a:solidFill>
              </a:rPr>
              <a:t>Clients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¿</a:t>
            </a:r>
            <a:r>
              <a:rPr lang="en-GB" dirty="0" err="1" smtClean="0"/>
              <a:t>Preguntas</a:t>
            </a:r>
            <a:r>
              <a:rPr lang="en-GB" dirty="0" smtClean="0"/>
              <a:t>?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005136" y="2060848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713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Referencias</a:t>
            </a:r>
            <a:endParaRPr lang="en-GB" dirty="0"/>
          </a:p>
        </p:txBody>
      </p:sp>
      <p:sp>
        <p:nvSpPr>
          <p:cNvPr id="16" name="CuadroTexto 2"/>
          <p:cNvSpPr txBox="1"/>
          <p:nvPr/>
        </p:nvSpPr>
        <p:spPr>
          <a:xfrm>
            <a:off x="539552" y="177281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  <a:hlinkClick r:id="rId3"/>
              </a:rPr>
              <a:t>https://</a:t>
            </a:r>
            <a:r>
              <a:rPr lang="es-CO" sz="2800" dirty="0" smtClean="0">
                <a:ea typeface="Segoe UI" pitchFamily="34" charset="0"/>
                <a:cs typeface="Segoe UI" pitchFamily="34" charset="0"/>
                <a:hlinkClick r:id="rId3"/>
              </a:rPr>
              <a:t>github.com/aspnet/SignalR</a:t>
            </a: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  <a:hlinkClick r:id="rId4"/>
              </a:rPr>
              <a:t>https://blog.3d-logic.com/2017/01/15/signalr-core-part-13-design-considerations/#</a:t>
            </a:r>
            <a:r>
              <a:rPr lang="es-CO" sz="2800" dirty="0" smtClean="0">
                <a:ea typeface="Segoe UI" pitchFamily="34" charset="0"/>
                <a:cs typeface="Segoe UI" pitchFamily="34" charset="0"/>
                <a:hlinkClick r:id="rId4"/>
              </a:rPr>
              <a:t>comment-18408</a:t>
            </a: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  <a:hlinkClick r:id="rId5"/>
              </a:rPr>
              <a:t>https://blog.3d-logic.com/2017/01/15/signalr-core-part-23-asp-net-sockets</a:t>
            </a:r>
            <a:r>
              <a:rPr lang="es-CO" sz="2800" dirty="0" smtClean="0">
                <a:ea typeface="Segoe UI" pitchFamily="34" charset="0"/>
                <a:cs typeface="Segoe UI" pitchFamily="34" charset="0"/>
                <a:hlinkClick r:id="rId5"/>
              </a:rPr>
              <a:t>/</a:t>
            </a: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  <a:hlinkClick r:id="rId6"/>
              </a:rPr>
              <a:t>https://</a:t>
            </a:r>
            <a:r>
              <a:rPr lang="es-CO" sz="2800" dirty="0" smtClean="0">
                <a:ea typeface="Segoe UI" pitchFamily="34" charset="0"/>
                <a:cs typeface="Segoe UI" pitchFamily="34" charset="0"/>
                <a:hlinkClick r:id="rId6"/>
              </a:rPr>
              <a:t>vimeo.com/204078084</a:t>
            </a: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  <a:hlinkClick r:id="rId7"/>
              </a:rPr>
              <a:t>https://</a:t>
            </a:r>
            <a:r>
              <a:rPr lang="es-CO" sz="2800" dirty="0" smtClean="0">
                <a:ea typeface="Segoe UI" pitchFamily="34" charset="0"/>
                <a:cs typeface="Segoe UI" pitchFamily="34" charset="0"/>
                <a:hlinkClick r:id="rId7"/>
              </a:rPr>
              <a:t>tabledependency.codeplex.com/wikipage?title=SqlTableDependency</a:t>
            </a: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  <a:hlinkClick r:id="rId8"/>
              </a:rPr>
              <a:t>https://msdn.microsoft.com/en-us/library/62xk7953(v=vs.110).</a:t>
            </a:r>
            <a:r>
              <a:rPr lang="es-CO" sz="2800" dirty="0" smtClean="0">
                <a:ea typeface="Segoe UI" pitchFamily="34" charset="0"/>
                <a:cs typeface="Segoe UI" pitchFamily="34" charset="0"/>
                <a:hlinkClick r:id="rId8"/>
              </a:rPr>
              <a:t>aspx</a:t>
            </a: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7864" y="6500476"/>
            <a:ext cx="2808312" cy="312900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GRACIAS!!!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3568" y="3488804"/>
            <a:ext cx="5256584" cy="1740396"/>
          </a:xfrm>
        </p:spPr>
        <p:txBody>
          <a:bodyPr>
            <a:normAutofit/>
          </a:bodyPr>
          <a:lstStyle/>
          <a:p>
            <a:r>
              <a:rPr lang="en-GB" dirty="0" err="1" smtClean="0"/>
              <a:t>Geovanny</a:t>
            </a:r>
            <a:r>
              <a:rPr lang="en-GB" dirty="0" smtClean="0"/>
              <a:t> Alzate Sandoval</a:t>
            </a:r>
          </a:p>
          <a:p>
            <a:r>
              <a:rPr lang="en-GB" dirty="0" err="1" smtClean="0"/>
              <a:t>Arquitecto</a:t>
            </a:r>
            <a:r>
              <a:rPr lang="en-GB" dirty="0" smtClean="0"/>
              <a:t> de </a:t>
            </a:r>
            <a:r>
              <a:rPr lang="en-GB" dirty="0" err="1" smtClean="0"/>
              <a:t>soluciones</a:t>
            </a:r>
            <a:endParaRPr lang="en-GB" dirty="0" smtClean="0"/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www.elvanydev.com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429000"/>
            <a:ext cx="1714500" cy="1714500"/>
          </a:xfrm>
          <a:prstGeom prst="rect">
            <a:avLst/>
          </a:prstGeom>
        </p:spPr>
      </p:pic>
      <p:pic>
        <p:nvPicPr>
          <p:cNvPr id="7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31492"/>
            <a:ext cx="2374032" cy="2888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5" y="5079934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9904" y="512312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ea typeface="Segoe UI" pitchFamily="34" charset="0"/>
                <a:cs typeface="Segoe UI" pitchFamily="34" charset="0"/>
              </a:rPr>
              <a:t>@vany0114</a:t>
            </a:r>
          </a:p>
        </p:txBody>
      </p:sp>
    </p:spTree>
    <p:extLst>
      <p:ext uri="{BB962C8B-B14F-4D97-AF65-F5344CB8AC3E}">
        <p14:creationId xmlns:p14="http://schemas.microsoft.com/office/powerpoint/2010/main" val="13608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273390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273390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273390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273390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273390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273390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256142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256142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256142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256142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256142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256142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0698" y="1835532"/>
            <a:ext cx="183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Asp.Net</a:t>
            </a:r>
            <a:r>
              <a:rPr lang="en-GB" dirty="0" smtClean="0"/>
              <a:t> </a:t>
            </a:r>
            <a:r>
              <a:rPr lang="en-GB" dirty="0" err="1" smtClean="0"/>
              <a:t>SignalR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970045" y="1558533"/>
            <a:ext cx="184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¿Preview &amp; Release Version?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1464" y="3573016"/>
            <a:ext cx="208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Arquitectura</a:t>
            </a:r>
            <a:r>
              <a:rPr lang="en-GB" dirty="0"/>
              <a:t> </a:t>
            </a:r>
            <a:r>
              <a:rPr lang="en-GB" dirty="0" err="1" smtClean="0"/>
              <a:t>SignalR</a:t>
            </a:r>
            <a:r>
              <a:rPr lang="en-GB" dirty="0" smtClean="0"/>
              <a:t> Core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380318" y="3573016"/>
            <a:ext cx="22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Estado del Arte </a:t>
            </a:r>
            <a:r>
              <a:rPr lang="en-GB" dirty="0" err="1"/>
              <a:t>SignalR</a:t>
            </a:r>
            <a:r>
              <a:rPr lang="en-GB" dirty="0"/>
              <a:t> Core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8990" y="3573016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(-) </a:t>
            </a:r>
            <a:r>
              <a:rPr lang="en-GB" dirty="0" err="1" smtClean="0"/>
              <a:t>SignalR</a:t>
            </a:r>
            <a:r>
              <a:rPr lang="en-GB" dirty="0" smtClean="0"/>
              <a:t> Core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777576" y="1835532"/>
            <a:ext cx="176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(+) </a:t>
            </a:r>
            <a:r>
              <a:rPr lang="en-GB" dirty="0" err="1" smtClean="0"/>
              <a:t>SignalR</a:t>
            </a:r>
            <a:r>
              <a:rPr lang="en-GB" dirty="0" smtClean="0"/>
              <a:t> Core</a:t>
            </a:r>
            <a:endParaRPr lang="en-GB" dirty="0"/>
          </a:p>
        </p:txBody>
      </p:sp>
      <p:sp>
        <p:nvSpPr>
          <p:cNvPr id="29" name="Rectangle 5"/>
          <p:cNvSpPr/>
          <p:nvPr/>
        </p:nvSpPr>
        <p:spPr>
          <a:xfrm>
            <a:off x="481560" y="4761650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Oval 18"/>
          <p:cNvSpPr/>
          <p:nvPr/>
        </p:nvSpPr>
        <p:spPr>
          <a:xfrm>
            <a:off x="769520" y="5022052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TextBox 21"/>
          <p:cNvSpPr txBox="1"/>
          <p:nvPr/>
        </p:nvSpPr>
        <p:spPr>
          <a:xfrm>
            <a:off x="29028" y="6071278"/>
            <a:ext cx="220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SqlDependency</a:t>
            </a:r>
            <a:r>
              <a:rPr lang="en-GB" dirty="0"/>
              <a:t> &amp; </a:t>
            </a:r>
            <a:r>
              <a:rPr lang="en-GB" dirty="0" err="1"/>
              <a:t>SqlTableDependency</a:t>
            </a:r>
            <a:endParaRPr lang="en-GB" dirty="0"/>
          </a:p>
        </p:txBody>
      </p:sp>
      <p:sp>
        <p:nvSpPr>
          <p:cNvPr id="28" name="Rectangle 2"/>
          <p:cNvSpPr/>
          <p:nvPr/>
        </p:nvSpPr>
        <p:spPr>
          <a:xfrm>
            <a:off x="1864908" y="476625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12"/>
          <p:cNvSpPr/>
          <p:nvPr/>
        </p:nvSpPr>
        <p:spPr>
          <a:xfrm>
            <a:off x="2152868" y="50266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8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165151" y="438344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Asp.Net</a:t>
            </a:r>
            <a:r>
              <a:rPr lang="en-GB" dirty="0" smtClean="0"/>
              <a:t> </a:t>
            </a:r>
            <a:r>
              <a:rPr lang="en-GB" dirty="0" err="1" smtClean="0"/>
              <a:t>SignalR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51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Estado del Arte </a:t>
            </a:r>
            <a:r>
              <a:rPr lang="en-GB" dirty="0" err="1" smtClean="0"/>
              <a:t>SignalR</a:t>
            </a:r>
            <a:r>
              <a:rPr lang="en-GB" dirty="0" smtClean="0"/>
              <a:t> Core</a:t>
            </a: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72816"/>
            <a:ext cx="7920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Actualmente 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en construcción </a:t>
            </a:r>
            <a:r>
              <a:rPr lang="es-CO" sz="2000" dirty="0">
                <a:ea typeface="Segoe UI" pitchFamily="34" charset="0"/>
                <a:cs typeface="Segoe UI" pitchFamily="34" charset="0"/>
                <a:hlinkClick r:id="rId3"/>
              </a:rPr>
              <a:t>https://</a:t>
            </a:r>
            <a:r>
              <a:rPr lang="es-CO" sz="2000" dirty="0" smtClean="0">
                <a:ea typeface="Segoe UI" pitchFamily="34" charset="0"/>
                <a:cs typeface="Segoe UI" pitchFamily="34" charset="0"/>
                <a:hlinkClick r:id="rId3"/>
              </a:rPr>
              <a:t>github.com/aspnet/SignalR</a:t>
            </a:r>
            <a:endParaRPr lang="es-CO" sz="2000" dirty="0" smtClean="0">
              <a:ea typeface="Segoe UI" pitchFamily="34" charset="0"/>
              <a:cs typeface="Segoe UI" pitchFamily="34" charset="0"/>
            </a:endParaRPr>
          </a:p>
          <a:p>
            <a:endParaRPr lang="es-CO" sz="2000" dirty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Basado en .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netcore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Por ahora sólo hay una aproximación (muy prometedora)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Se puede usar vía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nuget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s-CO" sz="2000" dirty="0" smtClean="0">
                <a:ea typeface="Segoe UI" pitchFamily="34" charset="0"/>
                <a:cs typeface="Segoe UI" pitchFamily="34" charset="0"/>
                <a:hlinkClick r:id="rId4"/>
              </a:rPr>
              <a:t>https</a:t>
            </a:r>
            <a:r>
              <a:rPr lang="es-CO" sz="2000" dirty="0">
                <a:ea typeface="Segoe UI" pitchFamily="34" charset="0"/>
                <a:cs typeface="Segoe UI" pitchFamily="34" charset="0"/>
                <a:hlinkClick r:id="rId4"/>
              </a:rPr>
              <a:t>://</a:t>
            </a:r>
            <a:r>
              <a:rPr lang="es-CO" sz="2000" dirty="0" smtClean="0">
                <a:ea typeface="Segoe UI" pitchFamily="34" charset="0"/>
                <a:cs typeface="Segoe UI" pitchFamily="34" charset="0"/>
                <a:hlinkClick r:id="rId4"/>
              </a:rPr>
              <a:t>dotnet.myget.org/F/aspnetcore-ci-dev/api/v3/index.json</a:t>
            </a:r>
            <a:r>
              <a:rPr lang="es-CO" sz="2000" dirty="0" smtClean="0">
                <a:ea typeface="Segoe UI" pitchFamily="34" charset="0"/>
                <a:cs typeface="Segoe UI" pitchFamily="34" charset="0"/>
              </a:rPr>
              <a:t/>
            </a:r>
            <a:br>
              <a:rPr lang="es-CO" sz="2000" dirty="0" smtClean="0">
                <a:ea typeface="Segoe UI" pitchFamily="34" charset="0"/>
                <a:cs typeface="Segoe UI" pitchFamily="34" charset="0"/>
              </a:rPr>
            </a:br>
            <a:r>
              <a:rPr lang="es-CO" sz="2000" dirty="0" smtClean="0">
                <a:ea typeface="Segoe UI" pitchFamily="34" charset="0"/>
                <a:cs typeface="Segoe UI" pitchFamily="34" charset="0"/>
                <a:hlinkClick r:id="rId5"/>
              </a:rPr>
              <a:t>https</a:t>
            </a:r>
            <a:r>
              <a:rPr lang="es-CO" sz="2000" dirty="0">
                <a:ea typeface="Segoe UI" pitchFamily="34" charset="0"/>
                <a:cs typeface="Segoe UI" pitchFamily="34" charset="0"/>
                <a:hlinkClick r:id="rId5"/>
              </a:rPr>
              <a:t>://</a:t>
            </a:r>
            <a:r>
              <a:rPr lang="es-CO" sz="2000" dirty="0" smtClean="0">
                <a:ea typeface="Segoe UI" pitchFamily="34" charset="0"/>
                <a:cs typeface="Segoe UI" pitchFamily="34" charset="0"/>
                <a:hlinkClick r:id="rId5"/>
              </a:rPr>
              <a:t>dotnet.myget.org/F/aspnetcore-tools/api/v3/index.json</a:t>
            </a:r>
            <a:endParaRPr lang="es-CO" sz="2000" dirty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¿Preview &amp; Release Version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7281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2"/>
          <p:cNvSpPr txBox="1"/>
          <p:nvPr/>
        </p:nvSpPr>
        <p:spPr>
          <a:xfrm>
            <a:off x="539552" y="1772816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err="1">
                <a:ea typeface="Segoe UI" pitchFamily="34" charset="0"/>
                <a:cs typeface="Segoe UI" pitchFamily="34" charset="0"/>
              </a:rPr>
              <a:t>Preview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: Junio de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RC: Diciembre de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894" y="5589240"/>
            <a:ext cx="6348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i="1" dirty="0" smtClean="0"/>
              <a:t>* Fechas tentativas, susceptible a cambios</a:t>
            </a:r>
            <a:endParaRPr lang="es-CO" sz="2800" b="1" i="1" dirty="0"/>
          </a:p>
        </p:txBody>
      </p:sp>
    </p:spTree>
    <p:extLst>
      <p:ext uri="{BB962C8B-B14F-4D97-AF65-F5344CB8AC3E}">
        <p14:creationId xmlns:p14="http://schemas.microsoft.com/office/powerpoint/2010/main" val="15175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</a:t>
            </a:r>
            <a:r>
              <a:rPr lang="es-CO" dirty="0" smtClean="0"/>
              <a:t>Qué </a:t>
            </a:r>
            <a:r>
              <a:rPr lang="es-CO" dirty="0"/>
              <a:t>no va más en </a:t>
            </a:r>
            <a:r>
              <a:rPr lang="es-CO" dirty="0" err="1"/>
              <a:t>SignalR</a:t>
            </a:r>
            <a:r>
              <a:rPr lang="es-CO" dirty="0"/>
              <a:t> Core</a:t>
            </a:r>
            <a:r>
              <a:rPr lang="es-CO" dirty="0" smtClean="0"/>
              <a:t>? (-)</a:t>
            </a:r>
            <a:endParaRPr lang="en-GB" dirty="0"/>
          </a:p>
        </p:txBody>
      </p:sp>
      <p:sp>
        <p:nvSpPr>
          <p:cNvPr id="5" name="CuadroTexto 2"/>
          <p:cNvSpPr txBox="1"/>
          <p:nvPr/>
        </p:nvSpPr>
        <p:spPr>
          <a:xfrm>
            <a:off x="539552" y="1772816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No más dependencia con </a:t>
            </a:r>
            <a:r>
              <a:rPr lang="es-CO" sz="2800" dirty="0" err="1">
                <a:ea typeface="Segoe UI" pitchFamily="34" charset="0"/>
                <a:cs typeface="Segoe UI" pitchFamily="34" charset="0"/>
              </a:rPr>
              <a:t>JQuery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o librerías de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terceros.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a typeface="Segoe UI" pitchFamily="34" charset="0"/>
                <a:cs typeface="Segoe UI" pitchFamily="34" charset="0"/>
              </a:rPr>
              <a:t>No </a:t>
            </a:r>
            <a:r>
              <a:rPr lang="en-US" sz="2800" dirty="0" err="1">
                <a:ea typeface="Segoe UI" pitchFamily="34" charset="0"/>
                <a:cs typeface="Segoe UI" pitchFamily="34" charset="0"/>
              </a:rPr>
              <a:t>más</a:t>
            </a:r>
            <a:r>
              <a:rPr lang="en-US" sz="2800" dirty="0">
                <a:ea typeface="Segoe UI" pitchFamily="34" charset="0"/>
                <a:cs typeface="Segoe UI" pitchFamily="34" charset="0"/>
              </a:rPr>
              <a:t> auto-reconnect con message 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replay.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No más </a:t>
            </a:r>
            <a:r>
              <a:rPr lang="es-CO" sz="2800" dirty="0" err="1">
                <a:ea typeface="Segoe UI" pitchFamily="34" charset="0"/>
                <a:cs typeface="Segoe UI" pitchFamily="34" charset="0"/>
              </a:rPr>
              <a:t>multi-hub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endpoints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No más escalamiento horizontal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(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built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-in) –¿muy radicales?-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No más </a:t>
            </a:r>
            <a:r>
              <a:rPr lang="es-CO" sz="2800" dirty="0" err="1">
                <a:ea typeface="Segoe UI" pitchFamily="34" charset="0"/>
                <a:cs typeface="Segoe UI" pitchFamily="34" charset="0"/>
              </a:rPr>
              <a:t>multi</a:t>
            </a:r>
            <a:r>
              <a:rPr lang="es-CO" sz="2800" dirty="0">
                <a:ea typeface="Segoe UI" pitchFamily="34" charset="0"/>
                <a:cs typeface="Segoe UI" pitchFamily="34" charset="0"/>
              </a:rPr>
              <a:t>-server ping-pong (</a:t>
            </a:r>
            <a:r>
              <a:rPr lang="es-CO" sz="2800" dirty="0" err="1">
                <a:ea typeface="Segoe UI" pitchFamily="34" charset="0"/>
                <a:cs typeface="Segoe UI" pitchFamily="34" charset="0"/>
              </a:rPr>
              <a:t>backplane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83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Nuevas características </a:t>
            </a:r>
            <a:r>
              <a:rPr lang="es-CO" dirty="0"/>
              <a:t>en </a:t>
            </a:r>
            <a:r>
              <a:rPr lang="es-CO" dirty="0" err="1" smtClean="0"/>
              <a:t>SignalR</a:t>
            </a:r>
            <a:r>
              <a:rPr lang="es-CO" dirty="0" smtClean="0"/>
              <a:t> (+)</a:t>
            </a:r>
            <a:endParaRPr lang="en-GB" dirty="0"/>
          </a:p>
        </p:txBody>
      </p:sp>
      <p:sp>
        <p:nvSpPr>
          <p:cNvPr id="5" name="CuadroTexto 2"/>
          <p:cNvSpPr txBox="1"/>
          <p:nvPr/>
        </p:nvSpPr>
        <p:spPr>
          <a:xfrm>
            <a:off x="539552" y="177281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Formato binario para enviar y recibir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mensajes.</a:t>
            </a:r>
            <a:endParaRPr lang="es-CO" sz="20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Segoe UI" pitchFamily="34" charset="0"/>
                <a:cs typeface="Segoe UI" pitchFamily="34" charset="0"/>
              </a:rPr>
              <a:t>Host-agnostic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.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ea typeface="Segoe UI" pitchFamily="34" charset="0"/>
                <a:cs typeface="Segoe UI" pitchFamily="34" charset="0"/>
              </a:rPr>
              <a:t>EndPoints</a:t>
            </a:r>
            <a:r>
              <a:rPr lang="en-US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API.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Segoe UI" pitchFamily="34" charset="0"/>
                <a:cs typeface="Segoe UI" pitchFamily="34" charset="0"/>
              </a:rPr>
              <a:t>Format-agnostic (Multiple formats).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ea typeface="Segoe UI" pitchFamily="34" charset="0"/>
                <a:cs typeface="Segoe UI" pitchFamily="34" charset="0"/>
              </a:rPr>
              <a:t>Soporte</a:t>
            </a:r>
            <a:r>
              <a:rPr lang="en-US" sz="2800" dirty="0">
                <a:ea typeface="Segoe UI" pitchFamily="34" charset="0"/>
                <a:cs typeface="Segoe UI" pitchFamily="34" charset="0"/>
              </a:rPr>
              <a:t> para </a:t>
            </a:r>
            <a:r>
              <a:rPr lang="en-US" sz="2800" dirty="0" err="1" smtClean="0">
                <a:ea typeface="Segoe UI" pitchFamily="34" charset="0"/>
                <a:cs typeface="Segoe UI" pitchFamily="34" charset="0"/>
              </a:rPr>
              <a:t>WebSocket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, </a:t>
            </a:r>
            <a:r>
              <a:rPr lang="en-US" sz="2800" dirty="0" err="1" smtClean="0">
                <a:ea typeface="Segoe UI" pitchFamily="34" charset="0"/>
                <a:cs typeface="Segoe UI" pitchFamily="34" charset="0"/>
              </a:rPr>
              <a:t>clientes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ea typeface="Segoe UI" pitchFamily="34" charset="0"/>
                <a:cs typeface="Segoe UI" pitchFamily="34" charset="0"/>
              </a:rPr>
              <a:t>nativos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.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ea typeface="Segoe UI" pitchFamily="34" charset="0"/>
                <a:cs typeface="Segoe UI" pitchFamily="34" charset="0"/>
              </a:rPr>
              <a:t>TypeScript</a:t>
            </a:r>
            <a:r>
              <a:rPr lang="en-US" sz="2800" dirty="0"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ea typeface="Segoe UI" pitchFamily="34" charset="0"/>
                <a:cs typeface="Segoe UI" pitchFamily="34" charset="0"/>
              </a:rPr>
              <a:t>Client.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800" dirty="0">
                <a:ea typeface="Segoe UI" pitchFamily="34" charset="0"/>
                <a:cs typeface="Segoe UI" pitchFamily="34" charset="0"/>
              </a:rPr>
              <a:t>Escalamiento horizontal flexible y 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extensible.</a:t>
            </a:r>
            <a:endParaRPr lang="en-US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Arquitectura</a:t>
            </a:r>
            <a:r>
              <a:rPr lang="en-GB" dirty="0"/>
              <a:t> </a:t>
            </a:r>
            <a:r>
              <a:rPr lang="en-GB" dirty="0" err="1"/>
              <a:t>SignalR</a:t>
            </a:r>
            <a:r>
              <a:rPr lang="en-GB" dirty="0"/>
              <a:t> </a:t>
            </a:r>
            <a:r>
              <a:rPr lang="en-GB" dirty="0" smtClean="0"/>
              <a:t>Core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SqlDependency</a:t>
            </a:r>
            <a:endParaRPr lang="en-GB" dirty="0"/>
          </a:p>
        </p:txBody>
      </p:sp>
      <p:sp>
        <p:nvSpPr>
          <p:cNvPr id="6" name="CuadroTexto 2"/>
          <p:cNvSpPr txBox="1"/>
          <p:nvPr/>
        </p:nvSpPr>
        <p:spPr>
          <a:xfrm>
            <a:off x="539552" y="1772816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API de SQL Server para detectar cambios y hacer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push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 desde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ea typeface="Segoe UI" pitchFamily="34" charset="0"/>
                <a:cs typeface="Segoe UI" pitchFamily="34" charset="0"/>
              </a:rPr>
              <a:t>Su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building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-block es SQL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Service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 </a:t>
            </a:r>
            <a:r>
              <a:rPr lang="es-CO" sz="2800" dirty="0" err="1" smtClean="0">
                <a:ea typeface="Segoe UI" pitchFamily="34" charset="0"/>
                <a:cs typeface="Segoe UI" pitchFamily="34" charset="0"/>
              </a:rPr>
              <a:t>Broker</a:t>
            </a:r>
            <a:r>
              <a:rPr lang="es-CO" sz="2800" dirty="0" smtClean="0">
                <a:ea typeface="Segoe UI" pitchFamily="34" charset="0"/>
                <a:cs typeface="Segoe U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 smtClean="0"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13295</TotalTime>
  <Words>942</Words>
  <Application>Microsoft Office PowerPoint</Application>
  <PresentationFormat>On-screen Show (4:3)</PresentationFormat>
  <Paragraphs>163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Office Theme</vt:lpstr>
      <vt:lpstr>SignalR Core &amp; SqlDependency</vt:lpstr>
      <vt:lpstr>Agenda</vt:lpstr>
      <vt:lpstr>Asp.Net SignalR</vt:lpstr>
      <vt:lpstr>Estado del Arte SignalR Core</vt:lpstr>
      <vt:lpstr>¿Preview &amp; Release Version?</vt:lpstr>
      <vt:lpstr>¿Qué no va más en SignalR Core? (-)</vt:lpstr>
      <vt:lpstr>Nuevas características en SignalR (+)</vt:lpstr>
      <vt:lpstr>Arquitectura SignalR Core</vt:lpstr>
      <vt:lpstr>SqlDependency</vt:lpstr>
      <vt:lpstr>SqlTableDependency</vt:lpstr>
      <vt:lpstr>Ventajas (+) y desventajas (-)</vt:lpstr>
      <vt:lpstr>Uso adecaudo de SqlDependency</vt:lpstr>
      <vt:lpstr>Demo!</vt:lpstr>
      <vt:lpstr>Demo!</vt:lpstr>
      <vt:lpstr>¿Preguntas?</vt:lpstr>
      <vt:lpstr>Referencias</vt:lpstr>
      <vt:lpstr>GRACIAS!!!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Giovany Alzate Sandoval</cp:lastModifiedBy>
  <cp:revision>147</cp:revision>
  <dcterms:created xsi:type="dcterms:W3CDTF">2013-06-03T12:57:42Z</dcterms:created>
  <dcterms:modified xsi:type="dcterms:W3CDTF">2017-05-31T23:39:32Z</dcterms:modified>
</cp:coreProperties>
</file>