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7772400" cy="457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>
      <p:cViewPr varScale="1">
        <p:scale>
          <a:sx n="172" d="100"/>
          <a:sy n="172" d="100"/>
        </p:scale>
        <p:origin x="192" y="384"/>
      </p:cViewPr>
      <p:guideLst>
        <p:guide orient="horz" pos="1440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2a079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2a079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1911868"/>
            <a:ext cx="7242510" cy="748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395579"/>
            <a:ext cx="7242510" cy="5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1024422"/>
            <a:ext cx="7242510" cy="3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395579"/>
            <a:ext cx="7242510" cy="5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1024422"/>
            <a:ext cx="3399915" cy="3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1024422"/>
            <a:ext cx="3399915" cy="3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493868"/>
            <a:ext cx="2386800" cy="671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1235201"/>
            <a:ext cx="2386800" cy="2826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400134"/>
            <a:ext cx="5412630" cy="3636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111"/>
            <a:ext cx="38862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1096156"/>
            <a:ext cx="3438420" cy="13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2491623"/>
            <a:ext cx="3438420" cy="1097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643623"/>
            <a:ext cx="3261450" cy="3284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3760512"/>
            <a:ext cx="5098980" cy="537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983223"/>
            <a:ext cx="7242510" cy="1745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2801979"/>
            <a:ext cx="7242510" cy="115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395579"/>
            <a:ext cx="7242510" cy="50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1024422"/>
            <a:ext cx="7242510" cy="3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4145083"/>
            <a:ext cx="466395" cy="34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2;p26">
            <a:extLst>
              <a:ext uri="{FF2B5EF4-FFF2-40B4-BE49-F238E27FC236}">
                <a16:creationId xmlns:a16="http://schemas.microsoft.com/office/drawing/2014/main" id="{A177DEA0-CDC5-C04B-A930-FDF7648F48F8}"/>
              </a:ext>
            </a:extLst>
          </p:cNvPr>
          <p:cNvSpPr txBox="1"/>
          <p:nvPr/>
        </p:nvSpPr>
        <p:spPr>
          <a:xfrm>
            <a:off x="38815" y="1525608"/>
            <a:ext cx="68143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tx1"/>
                </a:solidFill>
              </a:rPr>
              <a:t>Uro</a:t>
            </a:r>
            <a:endParaRPr lang="en" sz="1100" dirty="0">
              <a:solidFill>
                <a:schemeClr val="tx1"/>
              </a:solidFill>
            </a:endParaRPr>
          </a:p>
        </p:txBody>
      </p:sp>
      <p:sp>
        <p:nvSpPr>
          <p:cNvPr id="57" name="Google Shape;152;p26">
            <a:extLst>
              <a:ext uri="{FF2B5EF4-FFF2-40B4-BE49-F238E27FC236}">
                <a16:creationId xmlns:a16="http://schemas.microsoft.com/office/drawing/2014/main" id="{6C0E0472-7B9B-2A4B-96D4-0B43BEDBC89E}"/>
              </a:ext>
            </a:extLst>
          </p:cNvPr>
          <p:cNvSpPr txBox="1"/>
          <p:nvPr/>
        </p:nvSpPr>
        <p:spPr>
          <a:xfrm>
            <a:off x="750763" y="843901"/>
            <a:ext cx="56141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Proto</a:t>
            </a:r>
          </a:p>
        </p:txBody>
      </p:sp>
      <p:cxnSp>
        <p:nvCxnSpPr>
          <p:cNvPr id="58" name="Google Shape;155;p26">
            <a:extLst>
              <a:ext uri="{FF2B5EF4-FFF2-40B4-BE49-F238E27FC236}">
                <a16:creationId xmlns:a16="http://schemas.microsoft.com/office/drawing/2014/main" id="{4AEE4716-FD18-6E4C-A22A-6BD16143B37D}"/>
              </a:ext>
            </a:extLst>
          </p:cNvPr>
          <p:cNvCxnSpPr>
            <a:cxnSpLocks/>
          </p:cNvCxnSpPr>
          <p:nvPr/>
        </p:nvCxnSpPr>
        <p:spPr>
          <a:xfrm>
            <a:off x="2574167" y="27642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5;p26">
            <a:extLst>
              <a:ext uri="{FF2B5EF4-FFF2-40B4-BE49-F238E27FC236}">
                <a16:creationId xmlns:a16="http://schemas.microsoft.com/office/drawing/2014/main" id="{922D2C78-378E-014F-9074-F90EF3F71F62}"/>
              </a:ext>
            </a:extLst>
          </p:cNvPr>
          <p:cNvCxnSpPr>
            <a:cxnSpLocks/>
          </p:cNvCxnSpPr>
          <p:nvPr/>
        </p:nvCxnSpPr>
        <p:spPr>
          <a:xfrm>
            <a:off x="3165010" y="27642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5;p26">
            <a:extLst>
              <a:ext uri="{FF2B5EF4-FFF2-40B4-BE49-F238E27FC236}">
                <a16:creationId xmlns:a16="http://schemas.microsoft.com/office/drawing/2014/main" id="{5EB7882A-EB53-964D-9670-91EF7CC31A01}"/>
              </a:ext>
            </a:extLst>
          </p:cNvPr>
          <p:cNvCxnSpPr>
            <a:cxnSpLocks/>
          </p:cNvCxnSpPr>
          <p:nvPr/>
        </p:nvCxnSpPr>
        <p:spPr>
          <a:xfrm>
            <a:off x="3671447" y="27642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5;p26">
            <a:extLst>
              <a:ext uri="{FF2B5EF4-FFF2-40B4-BE49-F238E27FC236}">
                <a16:creationId xmlns:a16="http://schemas.microsoft.com/office/drawing/2014/main" id="{2B0DEF6F-B4B1-D648-BEFB-D12C70FA8DAF}"/>
              </a:ext>
            </a:extLst>
          </p:cNvPr>
          <p:cNvCxnSpPr>
            <a:cxnSpLocks/>
          </p:cNvCxnSpPr>
          <p:nvPr/>
        </p:nvCxnSpPr>
        <p:spPr>
          <a:xfrm>
            <a:off x="4234155" y="27642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5;p26">
            <a:extLst>
              <a:ext uri="{FF2B5EF4-FFF2-40B4-BE49-F238E27FC236}">
                <a16:creationId xmlns:a16="http://schemas.microsoft.com/office/drawing/2014/main" id="{83A24857-9998-D043-A78D-8E410B260F9D}"/>
              </a:ext>
            </a:extLst>
          </p:cNvPr>
          <p:cNvCxnSpPr>
            <a:cxnSpLocks/>
          </p:cNvCxnSpPr>
          <p:nvPr/>
        </p:nvCxnSpPr>
        <p:spPr>
          <a:xfrm>
            <a:off x="4889987" y="342276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5;p26">
            <a:extLst>
              <a:ext uri="{FF2B5EF4-FFF2-40B4-BE49-F238E27FC236}">
                <a16:creationId xmlns:a16="http://schemas.microsoft.com/office/drawing/2014/main" id="{17E9860D-3EAF-354D-8FA1-54B232AE9A24}"/>
              </a:ext>
            </a:extLst>
          </p:cNvPr>
          <p:cNvCxnSpPr>
            <a:cxnSpLocks/>
          </p:cNvCxnSpPr>
          <p:nvPr/>
        </p:nvCxnSpPr>
        <p:spPr>
          <a:xfrm>
            <a:off x="5438627" y="342276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152;p26">
            <a:extLst>
              <a:ext uri="{FF2B5EF4-FFF2-40B4-BE49-F238E27FC236}">
                <a16:creationId xmlns:a16="http://schemas.microsoft.com/office/drawing/2014/main" id="{58C180FB-99CA-9449-8F45-00E5B02B031A}"/>
              </a:ext>
            </a:extLst>
          </p:cNvPr>
          <p:cNvSpPr txBox="1"/>
          <p:nvPr/>
        </p:nvSpPr>
        <p:spPr>
          <a:xfrm>
            <a:off x="5891203" y="99469"/>
            <a:ext cx="1862647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100" dirty="0">
                <a:solidFill>
                  <a:schemeClr val="bg1">
                    <a:lumMod val="50000"/>
                  </a:schemeClr>
                </a:solidFill>
              </a:rPr>
              <a:t>Heme</a:t>
            </a:r>
          </a:p>
        </p:txBody>
      </p:sp>
      <p:sp>
        <p:nvSpPr>
          <p:cNvPr id="65" name="Google Shape;152;p26">
            <a:extLst>
              <a:ext uri="{FF2B5EF4-FFF2-40B4-BE49-F238E27FC236}">
                <a16:creationId xmlns:a16="http://schemas.microsoft.com/office/drawing/2014/main" id="{743FD451-5D18-EC4E-AD2C-F828EF57320F}"/>
              </a:ext>
            </a:extLst>
          </p:cNvPr>
          <p:cNvSpPr txBox="1"/>
          <p:nvPr/>
        </p:nvSpPr>
        <p:spPr>
          <a:xfrm>
            <a:off x="5867110" y="4062806"/>
            <a:ext cx="145863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" sz="1100" dirty="0" err="1">
                <a:solidFill>
                  <a:schemeClr val="bg1">
                    <a:lumMod val="50000"/>
                  </a:schemeClr>
                </a:solidFill>
              </a:rPr>
              <a:t>oenzyme</a:t>
            </a:r>
            <a:r>
              <a:rPr lang="en" sz="1100" dirty="0">
                <a:solidFill>
                  <a:schemeClr val="bg1">
                    <a:lumMod val="50000"/>
                  </a:schemeClr>
                </a:solidFill>
              </a:rPr>
              <a:t> F430</a:t>
            </a:r>
          </a:p>
        </p:txBody>
      </p:sp>
      <p:cxnSp>
        <p:nvCxnSpPr>
          <p:cNvPr id="67" name="Google Shape;155;p26">
            <a:extLst>
              <a:ext uri="{FF2B5EF4-FFF2-40B4-BE49-F238E27FC236}">
                <a16:creationId xmlns:a16="http://schemas.microsoft.com/office/drawing/2014/main" id="{9EC83005-12A9-CC44-91AC-5158890BEC9E}"/>
              </a:ext>
            </a:extLst>
          </p:cNvPr>
          <p:cNvCxnSpPr>
            <a:cxnSpLocks/>
          </p:cNvCxnSpPr>
          <p:nvPr/>
        </p:nvCxnSpPr>
        <p:spPr>
          <a:xfrm flipV="1">
            <a:off x="285032" y="1013849"/>
            <a:ext cx="465731" cy="60556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5;p26">
            <a:extLst>
              <a:ext uri="{FF2B5EF4-FFF2-40B4-BE49-F238E27FC236}">
                <a16:creationId xmlns:a16="http://schemas.microsoft.com/office/drawing/2014/main" id="{FC73FE69-7BB8-634F-9CF9-E3E463B79B78}"/>
              </a:ext>
            </a:extLst>
          </p:cNvPr>
          <p:cNvCxnSpPr>
            <a:cxnSpLocks/>
          </p:cNvCxnSpPr>
          <p:nvPr/>
        </p:nvCxnSpPr>
        <p:spPr>
          <a:xfrm>
            <a:off x="301454" y="1814892"/>
            <a:ext cx="465731" cy="5763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152;p26">
            <a:extLst>
              <a:ext uri="{FF2B5EF4-FFF2-40B4-BE49-F238E27FC236}">
                <a16:creationId xmlns:a16="http://schemas.microsoft.com/office/drawing/2014/main" id="{9119E5B8-94ED-874F-B73B-DD09C516A04F}"/>
              </a:ext>
            </a:extLst>
          </p:cNvPr>
          <p:cNvSpPr txBox="1"/>
          <p:nvPr/>
        </p:nvSpPr>
        <p:spPr>
          <a:xfrm>
            <a:off x="750763" y="2224645"/>
            <a:ext cx="56141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Pre</a:t>
            </a:r>
          </a:p>
        </p:txBody>
      </p:sp>
      <p:sp>
        <p:nvSpPr>
          <p:cNvPr id="70" name="Google Shape;151;p26">
            <a:extLst>
              <a:ext uri="{FF2B5EF4-FFF2-40B4-BE49-F238E27FC236}">
                <a16:creationId xmlns:a16="http://schemas.microsoft.com/office/drawing/2014/main" id="{6EF4002D-6E18-374D-BEC5-BB363190A52D}"/>
              </a:ext>
            </a:extLst>
          </p:cNvPr>
          <p:cNvSpPr txBox="1"/>
          <p:nvPr/>
        </p:nvSpPr>
        <p:spPr>
          <a:xfrm>
            <a:off x="1325342" y="-9194"/>
            <a:ext cx="103660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</a:rPr>
              <a:t>Fe-chelatase</a:t>
            </a:r>
            <a:endParaRPr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Google Shape;151;p26">
            <a:extLst>
              <a:ext uri="{FF2B5EF4-FFF2-40B4-BE49-F238E27FC236}">
                <a16:creationId xmlns:a16="http://schemas.microsoft.com/office/drawing/2014/main" id="{77B391CE-8881-3D4A-A2EC-92145B16BC8C}"/>
              </a:ext>
            </a:extLst>
          </p:cNvPr>
          <p:cNvSpPr txBox="1"/>
          <p:nvPr/>
        </p:nvSpPr>
        <p:spPr>
          <a:xfrm>
            <a:off x="1295879" y="555651"/>
            <a:ext cx="1036601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Mg-chelatase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(</a:t>
            </a:r>
            <a:r>
              <a:rPr lang="en" sz="1100" b="1" dirty="0" err="1"/>
              <a:t>ChlIDH</a:t>
            </a:r>
            <a:r>
              <a:rPr lang="en" sz="1100" dirty="0"/>
              <a:t>)</a:t>
            </a:r>
            <a:endParaRPr sz="1100" dirty="0"/>
          </a:p>
        </p:txBody>
      </p:sp>
      <p:cxnSp>
        <p:nvCxnSpPr>
          <p:cNvPr id="72" name="Google Shape;153;p26">
            <a:extLst>
              <a:ext uri="{FF2B5EF4-FFF2-40B4-BE49-F238E27FC236}">
                <a16:creationId xmlns:a16="http://schemas.microsoft.com/office/drawing/2014/main" id="{14275889-FBE0-DC49-9E0F-E5249E933455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1474557" y="-166658"/>
            <a:ext cx="567475" cy="1453644"/>
          </a:xfrm>
          <a:prstGeom prst="bentConnector2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155;p26">
            <a:extLst>
              <a:ext uri="{FF2B5EF4-FFF2-40B4-BE49-F238E27FC236}">
                <a16:creationId xmlns:a16="http://schemas.microsoft.com/office/drawing/2014/main" id="{6AE2DB7D-2373-724D-89E0-E3912106CE00}"/>
              </a:ext>
            </a:extLst>
          </p:cNvPr>
          <p:cNvCxnSpPr>
            <a:cxnSpLocks/>
          </p:cNvCxnSpPr>
          <p:nvPr/>
        </p:nvCxnSpPr>
        <p:spPr>
          <a:xfrm>
            <a:off x="1252762" y="1015716"/>
            <a:ext cx="1181763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155;p26">
            <a:extLst>
              <a:ext uri="{FF2B5EF4-FFF2-40B4-BE49-F238E27FC236}">
                <a16:creationId xmlns:a16="http://schemas.microsoft.com/office/drawing/2014/main" id="{C628A26A-954C-2F4A-B4A7-29FB637EEF27}"/>
              </a:ext>
            </a:extLst>
          </p:cNvPr>
          <p:cNvCxnSpPr>
            <a:cxnSpLocks/>
          </p:cNvCxnSpPr>
          <p:nvPr/>
        </p:nvCxnSpPr>
        <p:spPr>
          <a:xfrm>
            <a:off x="923578" y="2507599"/>
            <a:ext cx="0" cy="8053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152;p26">
            <a:extLst>
              <a:ext uri="{FF2B5EF4-FFF2-40B4-BE49-F238E27FC236}">
                <a16:creationId xmlns:a16="http://schemas.microsoft.com/office/drawing/2014/main" id="{30CE66A7-C16B-074E-8A69-F223E6A07495}"/>
              </a:ext>
            </a:extLst>
          </p:cNvPr>
          <p:cNvSpPr txBox="1"/>
          <p:nvPr/>
        </p:nvSpPr>
        <p:spPr>
          <a:xfrm>
            <a:off x="750763" y="3239629"/>
            <a:ext cx="561418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Siro</a:t>
            </a:r>
          </a:p>
        </p:txBody>
      </p:sp>
      <p:sp>
        <p:nvSpPr>
          <p:cNvPr id="76" name="Google Shape;152;p26">
            <a:extLst>
              <a:ext uri="{FF2B5EF4-FFF2-40B4-BE49-F238E27FC236}">
                <a16:creationId xmlns:a16="http://schemas.microsoft.com/office/drawing/2014/main" id="{C6D01726-993E-AA4A-9AE0-945B0CFF1E88}"/>
              </a:ext>
            </a:extLst>
          </p:cNvPr>
          <p:cNvSpPr txBox="1"/>
          <p:nvPr/>
        </p:nvSpPr>
        <p:spPr>
          <a:xfrm>
            <a:off x="2353997" y="4038511"/>
            <a:ext cx="73056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</a:rPr>
              <a:t>Ni-Siro</a:t>
            </a:r>
          </a:p>
        </p:txBody>
      </p:sp>
      <p:cxnSp>
        <p:nvCxnSpPr>
          <p:cNvPr id="77" name="Google Shape;155;p26">
            <a:extLst>
              <a:ext uri="{FF2B5EF4-FFF2-40B4-BE49-F238E27FC236}">
                <a16:creationId xmlns:a16="http://schemas.microsoft.com/office/drawing/2014/main" id="{7CF88B6F-8A42-2648-8E60-DD149462EA1D}"/>
              </a:ext>
            </a:extLst>
          </p:cNvPr>
          <p:cNvCxnSpPr>
            <a:cxnSpLocks/>
          </p:cNvCxnSpPr>
          <p:nvPr/>
        </p:nvCxnSpPr>
        <p:spPr>
          <a:xfrm>
            <a:off x="1111100" y="2396984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155;p26">
            <a:extLst>
              <a:ext uri="{FF2B5EF4-FFF2-40B4-BE49-F238E27FC236}">
                <a16:creationId xmlns:a16="http://schemas.microsoft.com/office/drawing/2014/main" id="{DA53AFC7-B068-F344-884D-96C365A87AFA}"/>
              </a:ext>
            </a:extLst>
          </p:cNvPr>
          <p:cNvCxnSpPr>
            <a:cxnSpLocks/>
          </p:cNvCxnSpPr>
          <p:nvPr/>
        </p:nvCxnSpPr>
        <p:spPr>
          <a:xfrm>
            <a:off x="1701943" y="2396984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155;p26">
            <a:extLst>
              <a:ext uri="{FF2B5EF4-FFF2-40B4-BE49-F238E27FC236}">
                <a16:creationId xmlns:a16="http://schemas.microsoft.com/office/drawing/2014/main" id="{DB4374B7-2189-D840-88E6-55223828BF65}"/>
              </a:ext>
            </a:extLst>
          </p:cNvPr>
          <p:cNvCxnSpPr>
            <a:cxnSpLocks/>
          </p:cNvCxnSpPr>
          <p:nvPr/>
        </p:nvCxnSpPr>
        <p:spPr>
          <a:xfrm>
            <a:off x="2208380" y="2396984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152;p26">
            <a:extLst>
              <a:ext uri="{FF2B5EF4-FFF2-40B4-BE49-F238E27FC236}">
                <a16:creationId xmlns:a16="http://schemas.microsoft.com/office/drawing/2014/main" id="{5E33C76D-7AD1-9649-A4FE-27AE4D8DF48C}"/>
              </a:ext>
            </a:extLst>
          </p:cNvPr>
          <p:cNvSpPr txBox="1"/>
          <p:nvPr/>
        </p:nvSpPr>
        <p:spPr>
          <a:xfrm>
            <a:off x="2671002" y="2224645"/>
            <a:ext cx="69398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Hydro</a:t>
            </a:r>
          </a:p>
        </p:txBody>
      </p:sp>
      <p:cxnSp>
        <p:nvCxnSpPr>
          <p:cNvPr id="83" name="Google Shape;153;p26">
            <a:extLst>
              <a:ext uri="{FF2B5EF4-FFF2-40B4-BE49-F238E27FC236}">
                <a16:creationId xmlns:a16="http://schemas.microsoft.com/office/drawing/2014/main" id="{10F5388E-5E18-8B45-A3A1-C26D226603E6}"/>
              </a:ext>
            </a:extLst>
          </p:cNvPr>
          <p:cNvCxnSpPr>
            <a:cxnSpLocks/>
          </p:cNvCxnSpPr>
          <p:nvPr/>
        </p:nvCxnSpPr>
        <p:spPr>
          <a:xfrm>
            <a:off x="3165010" y="2405271"/>
            <a:ext cx="1119427" cy="867021"/>
          </a:xfrm>
          <a:prstGeom prst="bentConnector3">
            <a:avLst>
              <a:gd name="adj1" fmla="val 99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151;p26">
            <a:extLst>
              <a:ext uri="{FF2B5EF4-FFF2-40B4-BE49-F238E27FC236}">
                <a16:creationId xmlns:a16="http://schemas.microsoft.com/office/drawing/2014/main" id="{C7CDC7C1-4176-CA4A-B319-6F72E6A14477}"/>
              </a:ext>
            </a:extLst>
          </p:cNvPr>
          <p:cNvSpPr txBox="1"/>
          <p:nvPr/>
        </p:nvSpPr>
        <p:spPr>
          <a:xfrm>
            <a:off x="3177439" y="1902543"/>
            <a:ext cx="1036601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Co-chelatase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(</a:t>
            </a:r>
            <a:r>
              <a:rPr lang="en" sz="1100" b="1" dirty="0" err="1"/>
              <a:t>CobNST</a:t>
            </a:r>
            <a:r>
              <a:rPr lang="en" sz="1100" dirty="0"/>
              <a:t>)</a:t>
            </a:r>
            <a:endParaRPr sz="1100" dirty="0"/>
          </a:p>
        </p:txBody>
      </p:sp>
      <p:sp>
        <p:nvSpPr>
          <p:cNvPr id="85" name="Google Shape;152;p26">
            <a:extLst>
              <a:ext uri="{FF2B5EF4-FFF2-40B4-BE49-F238E27FC236}">
                <a16:creationId xmlns:a16="http://schemas.microsoft.com/office/drawing/2014/main" id="{E8A30457-2819-944E-A77E-C35B97D6EDC6}"/>
              </a:ext>
            </a:extLst>
          </p:cNvPr>
          <p:cNvSpPr txBox="1"/>
          <p:nvPr/>
        </p:nvSpPr>
        <p:spPr>
          <a:xfrm>
            <a:off x="3996882" y="3239629"/>
            <a:ext cx="92258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Cob(II) acid</a:t>
            </a:r>
          </a:p>
        </p:txBody>
      </p:sp>
      <p:cxnSp>
        <p:nvCxnSpPr>
          <p:cNvPr id="86" name="Google Shape;155;p26">
            <a:extLst>
              <a:ext uri="{FF2B5EF4-FFF2-40B4-BE49-F238E27FC236}">
                <a16:creationId xmlns:a16="http://schemas.microsoft.com/office/drawing/2014/main" id="{150D1BFF-AB3E-A345-8B02-DC84C5B49517}"/>
              </a:ext>
            </a:extLst>
          </p:cNvPr>
          <p:cNvCxnSpPr>
            <a:cxnSpLocks/>
          </p:cNvCxnSpPr>
          <p:nvPr/>
        </p:nvCxnSpPr>
        <p:spPr>
          <a:xfrm>
            <a:off x="1170466" y="3426867"/>
            <a:ext cx="1191477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155;p26">
            <a:extLst>
              <a:ext uri="{FF2B5EF4-FFF2-40B4-BE49-F238E27FC236}">
                <a16:creationId xmlns:a16="http://schemas.microsoft.com/office/drawing/2014/main" id="{934AD732-D626-2640-AB95-CC5A722D2C3E}"/>
              </a:ext>
            </a:extLst>
          </p:cNvPr>
          <p:cNvCxnSpPr>
            <a:cxnSpLocks/>
          </p:cNvCxnSpPr>
          <p:nvPr/>
        </p:nvCxnSpPr>
        <p:spPr>
          <a:xfrm>
            <a:off x="2498368" y="3426867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155;p26">
            <a:extLst>
              <a:ext uri="{FF2B5EF4-FFF2-40B4-BE49-F238E27FC236}">
                <a16:creationId xmlns:a16="http://schemas.microsoft.com/office/drawing/2014/main" id="{F49060BB-4011-074B-9C85-0A0097CDBA1D}"/>
              </a:ext>
            </a:extLst>
          </p:cNvPr>
          <p:cNvCxnSpPr>
            <a:cxnSpLocks/>
          </p:cNvCxnSpPr>
          <p:nvPr/>
        </p:nvCxnSpPr>
        <p:spPr>
          <a:xfrm>
            <a:off x="3061076" y="3426867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55;p26">
            <a:extLst>
              <a:ext uri="{FF2B5EF4-FFF2-40B4-BE49-F238E27FC236}">
                <a16:creationId xmlns:a16="http://schemas.microsoft.com/office/drawing/2014/main" id="{192E65D2-B82F-7245-8AAF-E2BC8F43899E}"/>
              </a:ext>
            </a:extLst>
          </p:cNvPr>
          <p:cNvCxnSpPr>
            <a:cxnSpLocks/>
          </p:cNvCxnSpPr>
          <p:nvPr/>
        </p:nvCxnSpPr>
        <p:spPr>
          <a:xfrm>
            <a:off x="3609716" y="3426867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153;p26">
            <a:extLst>
              <a:ext uri="{FF2B5EF4-FFF2-40B4-BE49-F238E27FC236}">
                <a16:creationId xmlns:a16="http://schemas.microsoft.com/office/drawing/2014/main" id="{313CB3DA-1EE5-7A45-9349-893DE3EC89CB}"/>
              </a:ext>
            </a:extLst>
          </p:cNvPr>
          <p:cNvCxnSpPr>
            <a:cxnSpLocks/>
          </p:cNvCxnSpPr>
          <p:nvPr/>
        </p:nvCxnSpPr>
        <p:spPr>
          <a:xfrm>
            <a:off x="923578" y="3539587"/>
            <a:ext cx="1458634" cy="715026"/>
          </a:xfrm>
          <a:prstGeom prst="bentConnector3">
            <a:avLst>
              <a:gd name="adj1" fmla="val 476"/>
            </a:avLst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151;p26">
            <a:extLst>
              <a:ext uri="{FF2B5EF4-FFF2-40B4-BE49-F238E27FC236}">
                <a16:creationId xmlns:a16="http://schemas.microsoft.com/office/drawing/2014/main" id="{918074E7-520C-8242-94C8-356D5FE1846C}"/>
              </a:ext>
            </a:extLst>
          </p:cNvPr>
          <p:cNvSpPr txBox="1"/>
          <p:nvPr/>
        </p:nvSpPr>
        <p:spPr>
          <a:xfrm>
            <a:off x="1295879" y="2958746"/>
            <a:ext cx="1036601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1100" dirty="0"/>
              <a:t>Co-chelatase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CbiK</a:t>
            </a:r>
            <a:r>
              <a:rPr lang="en-US" sz="1100" dirty="0"/>
              <a:t>, </a:t>
            </a:r>
            <a:r>
              <a:rPr lang="en-US" sz="1100" dirty="0" err="1"/>
              <a:t>CbiX</a:t>
            </a:r>
            <a:r>
              <a:rPr lang="en-US" sz="1100" dirty="0"/>
              <a:t>)</a:t>
            </a:r>
          </a:p>
        </p:txBody>
      </p:sp>
      <p:sp>
        <p:nvSpPr>
          <p:cNvPr id="92" name="Google Shape;151;p26">
            <a:extLst>
              <a:ext uri="{FF2B5EF4-FFF2-40B4-BE49-F238E27FC236}">
                <a16:creationId xmlns:a16="http://schemas.microsoft.com/office/drawing/2014/main" id="{439B5F49-C00B-304D-8F59-5EAC79FC68ED}"/>
              </a:ext>
            </a:extLst>
          </p:cNvPr>
          <p:cNvSpPr txBox="1"/>
          <p:nvPr/>
        </p:nvSpPr>
        <p:spPr>
          <a:xfrm>
            <a:off x="1295879" y="3954683"/>
            <a:ext cx="103660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Ni-chelatase</a:t>
            </a:r>
          </a:p>
        </p:txBody>
      </p:sp>
      <p:cxnSp>
        <p:nvCxnSpPr>
          <p:cNvPr id="93" name="Google Shape;155;p26">
            <a:extLst>
              <a:ext uri="{FF2B5EF4-FFF2-40B4-BE49-F238E27FC236}">
                <a16:creationId xmlns:a16="http://schemas.microsoft.com/office/drawing/2014/main" id="{046B3778-2C08-CC4C-9D21-44D6A0F3E4A9}"/>
              </a:ext>
            </a:extLst>
          </p:cNvPr>
          <p:cNvCxnSpPr>
            <a:cxnSpLocks/>
          </p:cNvCxnSpPr>
          <p:nvPr/>
        </p:nvCxnSpPr>
        <p:spPr>
          <a:xfrm>
            <a:off x="3058195" y="4240683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155;p26">
            <a:extLst>
              <a:ext uri="{FF2B5EF4-FFF2-40B4-BE49-F238E27FC236}">
                <a16:creationId xmlns:a16="http://schemas.microsoft.com/office/drawing/2014/main" id="{57C4BAF0-1CF6-264A-809E-304360F37138}"/>
              </a:ext>
            </a:extLst>
          </p:cNvPr>
          <p:cNvCxnSpPr>
            <a:cxnSpLocks/>
          </p:cNvCxnSpPr>
          <p:nvPr/>
        </p:nvCxnSpPr>
        <p:spPr>
          <a:xfrm>
            <a:off x="3649038" y="4240683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155;p26">
            <a:extLst>
              <a:ext uri="{FF2B5EF4-FFF2-40B4-BE49-F238E27FC236}">
                <a16:creationId xmlns:a16="http://schemas.microsoft.com/office/drawing/2014/main" id="{ECB44598-BC73-EC4D-95BA-D268D505F1A8}"/>
              </a:ext>
            </a:extLst>
          </p:cNvPr>
          <p:cNvCxnSpPr>
            <a:cxnSpLocks/>
          </p:cNvCxnSpPr>
          <p:nvPr/>
        </p:nvCxnSpPr>
        <p:spPr>
          <a:xfrm>
            <a:off x="4155475" y="4240683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155;p26">
            <a:extLst>
              <a:ext uri="{FF2B5EF4-FFF2-40B4-BE49-F238E27FC236}">
                <a16:creationId xmlns:a16="http://schemas.microsoft.com/office/drawing/2014/main" id="{A6C26CDA-5573-FB4E-98CC-1D596A171DFB}"/>
              </a:ext>
            </a:extLst>
          </p:cNvPr>
          <p:cNvCxnSpPr>
            <a:cxnSpLocks/>
          </p:cNvCxnSpPr>
          <p:nvPr/>
        </p:nvCxnSpPr>
        <p:spPr>
          <a:xfrm>
            <a:off x="4718183" y="4240683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155;p26">
            <a:extLst>
              <a:ext uri="{FF2B5EF4-FFF2-40B4-BE49-F238E27FC236}">
                <a16:creationId xmlns:a16="http://schemas.microsoft.com/office/drawing/2014/main" id="{18770FE6-C25E-B549-9A1C-AD5F6D0F9853}"/>
              </a:ext>
            </a:extLst>
          </p:cNvPr>
          <p:cNvCxnSpPr>
            <a:cxnSpLocks/>
          </p:cNvCxnSpPr>
          <p:nvPr/>
        </p:nvCxnSpPr>
        <p:spPr>
          <a:xfrm>
            <a:off x="5266823" y="4240683"/>
            <a:ext cx="600287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52;p26">
            <a:extLst>
              <a:ext uri="{FF2B5EF4-FFF2-40B4-BE49-F238E27FC236}">
                <a16:creationId xmlns:a16="http://schemas.microsoft.com/office/drawing/2014/main" id="{D8B53F37-736B-414E-8177-63B80637F22D}"/>
              </a:ext>
            </a:extLst>
          </p:cNvPr>
          <p:cNvSpPr txBox="1"/>
          <p:nvPr/>
        </p:nvSpPr>
        <p:spPr>
          <a:xfrm>
            <a:off x="5891203" y="3238230"/>
            <a:ext cx="1862647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Cobalamin (vitamin B12)</a:t>
            </a:r>
            <a:endParaRPr lang="en" sz="1100" dirty="0">
              <a:solidFill>
                <a:schemeClr val="tx1"/>
              </a:solidFill>
            </a:endParaRPr>
          </a:p>
        </p:txBody>
      </p:sp>
      <p:sp>
        <p:nvSpPr>
          <p:cNvPr id="104" name="Google Shape;152;p26">
            <a:extLst>
              <a:ext uri="{FF2B5EF4-FFF2-40B4-BE49-F238E27FC236}">
                <a16:creationId xmlns:a16="http://schemas.microsoft.com/office/drawing/2014/main" id="{CBA996F7-3988-A941-AC78-93B7429EB287}"/>
              </a:ext>
            </a:extLst>
          </p:cNvPr>
          <p:cNvSpPr txBox="1"/>
          <p:nvPr/>
        </p:nvSpPr>
        <p:spPr>
          <a:xfrm>
            <a:off x="5891203" y="838574"/>
            <a:ext cx="1862647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100" dirty="0">
                <a:solidFill>
                  <a:schemeClr val="tx1"/>
                </a:solidFill>
              </a:rPr>
              <a:t>(</a:t>
            </a:r>
            <a:r>
              <a:rPr lang="en" sz="1100" dirty="0" err="1">
                <a:solidFill>
                  <a:schemeClr val="tx1"/>
                </a:solidFill>
              </a:rPr>
              <a:t>Bacterio</a:t>
            </a:r>
            <a:r>
              <a:rPr lang="en" sz="1100" dirty="0">
                <a:solidFill>
                  <a:schemeClr val="tx1"/>
                </a:solidFill>
              </a:rPr>
              <a:t>)chlorophyll</a:t>
            </a:r>
          </a:p>
        </p:txBody>
      </p:sp>
      <p:cxnSp>
        <p:nvCxnSpPr>
          <p:cNvPr id="106" name="Google Shape;155;p26">
            <a:extLst>
              <a:ext uri="{FF2B5EF4-FFF2-40B4-BE49-F238E27FC236}">
                <a16:creationId xmlns:a16="http://schemas.microsoft.com/office/drawing/2014/main" id="{81D346CF-3688-084C-AEC5-403679B60545}"/>
              </a:ext>
            </a:extLst>
          </p:cNvPr>
          <p:cNvCxnSpPr>
            <a:cxnSpLocks/>
          </p:cNvCxnSpPr>
          <p:nvPr/>
        </p:nvCxnSpPr>
        <p:spPr>
          <a:xfrm>
            <a:off x="4704719" y="27642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55;p26">
            <a:extLst>
              <a:ext uri="{FF2B5EF4-FFF2-40B4-BE49-F238E27FC236}">
                <a16:creationId xmlns:a16="http://schemas.microsoft.com/office/drawing/2014/main" id="{358FA96D-B8C1-1944-A8F9-F5589B37C30F}"/>
              </a:ext>
            </a:extLst>
          </p:cNvPr>
          <p:cNvCxnSpPr>
            <a:cxnSpLocks/>
          </p:cNvCxnSpPr>
          <p:nvPr/>
        </p:nvCxnSpPr>
        <p:spPr>
          <a:xfrm>
            <a:off x="5267427" y="276426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55;p26">
            <a:extLst>
              <a:ext uri="{FF2B5EF4-FFF2-40B4-BE49-F238E27FC236}">
                <a16:creationId xmlns:a16="http://schemas.microsoft.com/office/drawing/2014/main" id="{8B0CE4E5-C2E1-D444-9D66-4BCAE3A33AE8}"/>
              </a:ext>
            </a:extLst>
          </p:cNvPr>
          <p:cNvCxnSpPr>
            <a:cxnSpLocks/>
          </p:cNvCxnSpPr>
          <p:nvPr/>
        </p:nvCxnSpPr>
        <p:spPr>
          <a:xfrm>
            <a:off x="2574167" y="1017090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55;p26">
            <a:extLst>
              <a:ext uri="{FF2B5EF4-FFF2-40B4-BE49-F238E27FC236}">
                <a16:creationId xmlns:a16="http://schemas.microsoft.com/office/drawing/2014/main" id="{E9B77D75-51B2-A048-8F0A-68E380CE6BB5}"/>
              </a:ext>
            </a:extLst>
          </p:cNvPr>
          <p:cNvCxnSpPr>
            <a:cxnSpLocks/>
          </p:cNvCxnSpPr>
          <p:nvPr/>
        </p:nvCxnSpPr>
        <p:spPr>
          <a:xfrm>
            <a:off x="3165010" y="1017090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55;p26">
            <a:extLst>
              <a:ext uri="{FF2B5EF4-FFF2-40B4-BE49-F238E27FC236}">
                <a16:creationId xmlns:a16="http://schemas.microsoft.com/office/drawing/2014/main" id="{FA336D68-9A12-1F45-B247-42380B07CA59}"/>
              </a:ext>
            </a:extLst>
          </p:cNvPr>
          <p:cNvCxnSpPr>
            <a:cxnSpLocks/>
          </p:cNvCxnSpPr>
          <p:nvPr/>
        </p:nvCxnSpPr>
        <p:spPr>
          <a:xfrm>
            <a:off x="3671447" y="1017090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55;p26">
            <a:extLst>
              <a:ext uri="{FF2B5EF4-FFF2-40B4-BE49-F238E27FC236}">
                <a16:creationId xmlns:a16="http://schemas.microsoft.com/office/drawing/2014/main" id="{DBD2E794-13CF-4443-AE9D-FEA8CA191B8B}"/>
              </a:ext>
            </a:extLst>
          </p:cNvPr>
          <p:cNvCxnSpPr>
            <a:cxnSpLocks/>
          </p:cNvCxnSpPr>
          <p:nvPr/>
        </p:nvCxnSpPr>
        <p:spPr>
          <a:xfrm>
            <a:off x="4234155" y="1017090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55;p26">
            <a:extLst>
              <a:ext uri="{FF2B5EF4-FFF2-40B4-BE49-F238E27FC236}">
                <a16:creationId xmlns:a16="http://schemas.microsoft.com/office/drawing/2014/main" id="{8A983001-C6E9-8344-B4E5-6A860DB85A76}"/>
              </a:ext>
            </a:extLst>
          </p:cNvPr>
          <p:cNvCxnSpPr>
            <a:cxnSpLocks/>
          </p:cNvCxnSpPr>
          <p:nvPr/>
        </p:nvCxnSpPr>
        <p:spPr>
          <a:xfrm>
            <a:off x="4704719" y="1017090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55;p26">
            <a:extLst>
              <a:ext uri="{FF2B5EF4-FFF2-40B4-BE49-F238E27FC236}">
                <a16:creationId xmlns:a16="http://schemas.microsoft.com/office/drawing/2014/main" id="{C627F6E7-8D79-784F-99F5-E1A06EB864D7}"/>
              </a:ext>
            </a:extLst>
          </p:cNvPr>
          <p:cNvCxnSpPr>
            <a:cxnSpLocks/>
          </p:cNvCxnSpPr>
          <p:nvPr/>
        </p:nvCxnSpPr>
        <p:spPr>
          <a:xfrm>
            <a:off x="5267427" y="1017090"/>
            <a:ext cx="428483" cy="41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51;p26">
            <a:extLst>
              <a:ext uri="{FF2B5EF4-FFF2-40B4-BE49-F238E27FC236}">
                <a16:creationId xmlns:a16="http://schemas.microsoft.com/office/drawing/2014/main" id="{81AB6B12-0B45-8543-9720-0789D749E928}"/>
              </a:ext>
            </a:extLst>
          </p:cNvPr>
          <p:cNvSpPr txBox="1"/>
          <p:nvPr/>
        </p:nvSpPr>
        <p:spPr>
          <a:xfrm>
            <a:off x="1302012" y="2035582"/>
            <a:ext cx="157776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/>
              <a:t>Aerobic route</a:t>
            </a:r>
            <a:endParaRPr sz="1100" i="1" dirty="0"/>
          </a:p>
        </p:txBody>
      </p:sp>
      <p:sp>
        <p:nvSpPr>
          <p:cNvPr id="126" name="Google Shape;151;p26">
            <a:extLst>
              <a:ext uri="{FF2B5EF4-FFF2-40B4-BE49-F238E27FC236}">
                <a16:creationId xmlns:a16="http://schemas.microsoft.com/office/drawing/2014/main" id="{DF6A383A-A0BC-B64D-B1A4-69780CA82E83}"/>
              </a:ext>
            </a:extLst>
          </p:cNvPr>
          <p:cNvSpPr txBox="1"/>
          <p:nvPr/>
        </p:nvSpPr>
        <p:spPr>
          <a:xfrm>
            <a:off x="2473985" y="3087142"/>
            <a:ext cx="157776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 dirty="0"/>
              <a:t>Anaerobic route</a:t>
            </a:r>
            <a:endParaRPr sz="1100" i="1" dirty="0"/>
          </a:p>
        </p:txBody>
      </p:sp>
      <p:sp>
        <p:nvSpPr>
          <p:cNvPr id="127" name="Google Shape;152;p26">
            <a:extLst>
              <a:ext uri="{FF2B5EF4-FFF2-40B4-BE49-F238E27FC236}">
                <a16:creationId xmlns:a16="http://schemas.microsoft.com/office/drawing/2014/main" id="{9FDCB387-56C6-D84E-96C3-53A5C884B64A}"/>
              </a:ext>
            </a:extLst>
          </p:cNvPr>
          <p:cNvSpPr txBox="1"/>
          <p:nvPr/>
        </p:nvSpPr>
        <p:spPr>
          <a:xfrm>
            <a:off x="1102329" y="1737441"/>
            <a:ext cx="4197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O</a:t>
            </a:r>
            <a:r>
              <a:rPr lang="en" sz="11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0" name="Google Shape;155;p26">
            <a:extLst>
              <a:ext uri="{FF2B5EF4-FFF2-40B4-BE49-F238E27FC236}">
                <a16:creationId xmlns:a16="http://schemas.microsoft.com/office/drawing/2014/main" id="{9945C67C-BC3D-2940-9ABD-966F5162AE19}"/>
              </a:ext>
            </a:extLst>
          </p:cNvPr>
          <p:cNvCxnSpPr>
            <a:cxnSpLocks/>
          </p:cNvCxnSpPr>
          <p:nvPr/>
        </p:nvCxnSpPr>
        <p:spPr>
          <a:xfrm>
            <a:off x="1302684" y="2035582"/>
            <a:ext cx="0" cy="2917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62624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21</cp:revision>
  <dcterms:modified xsi:type="dcterms:W3CDTF">2022-03-29T13:01:11Z</dcterms:modified>
</cp:coreProperties>
</file>