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71" r:id="rId2"/>
  </p:sldIdLst>
  <p:sldSz cx="54864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93" d="100"/>
          <a:sy n="93" d="100"/>
        </p:scale>
        <p:origin x="3800" y="200"/>
      </p:cViewPr>
      <p:guideLst>
        <p:guide orient="horz" pos="2880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685800"/>
            <a:ext cx="2057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b2a0790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685800"/>
            <a:ext cx="2057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b2a0790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46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87020" y="3823737"/>
            <a:ext cx="5112360" cy="14965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48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48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48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48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48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48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48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48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48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5083475" y="8290167"/>
            <a:ext cx="329220" cy="699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87020" y="791160"/>
            <a:ext cx="5112360" cy="1018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87020" y="2048844"/>
            <a:ext cx="511236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822960" lvl="0" indent="-61722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645920" lvl="1" indent="-571500">
              <a:spcBef>
                <a:spcPts val="2880"/>
              </a:spcBef>
              <a:spcAft>
                <a:spcPts val="0"/>
              </a:spcAft>
              <a:buSzPts val="1400"/>
              <a:buChar char="○"/>
              <a:defRPr/>
            </a:lvl2pPr>
            <a:lvl3pPr marL="2468880" lvl="2" indent="-571500">
              <a:spcBef>
                <a:spcPts val="2880"/>
              </a:spcBef>
              <a:spcAft>
                <a:spcPts val="0"/>
              </a:spcAft>
              <a:buSzPts val="1400"/>
              <a:buChar char="■"/>
              <a:defRPr/>
            </a:lvl3pPr>
            <a:lvl4pPr marL="3291840" lvl="3" indent="-571500">
              <a:spcBef>
                <a:spcPts val="2880"/>
              </a:spcBef>
              <a:spcAft>
                <a:spcPts val="0"/>
              </a:spcAft>
              <a:buSzPts val="1400"/>
              <a:buChar char="●"/>
              <a:defRPr/>
            </a:lvl4pPr>
            <a:lvl5pPr marL="4114800" lvl="4" indent="-571500">
              <a:spcBef>
                <a:spcPts val="2880"/>
              </a:spcBef>
              <a:spcAft>
                <a:spcPts val="0"/>
              </a:spcAft>
              <a:buSzPts val="1400"/>
              <a:buChar char="○"/>
              <a:defRPr/>
            </a:lvl5pPr>
            <a:lvl6pPr marL="4937760" lvl="5" indent="-571500">
              <a:spcBef>
                <a:spcPts val="2880"/>
              </a:spcBef>
              <a:spcAft>
                <a:spcPts val="0"/>
              </a:spcAft>
              <a:buSzPts val="1400"/>
              <a:buChar char="■"/>
              <a:defRPr/>
            </a:lvl6pPr>
            <a:lvl7pPr marL="5760720" lvl="6" indent="-571500">
              <a:spcBef>
                <a:spcPts val="2880"/>
              </a:spcBef>
              <a:spcAft>
                <a:spcPts val="0"/>
              </a:spcAft>
              <a:buSzPts val="1400"/>
              <a:buChar char="●"/>
              <a:defRPr/>
            </a:lvl7pPr>
            <a:lvl8pPr marL="6583680" lvl="7" indent="-571500">
              <a:spcBef>
                <a:spcPts val="2880"/>
              </a:spcBef>
              <a:spcAft>
                <a:spcPts val="0"/>
              </a:spcAft>
              <a:buSzPts val="1400"/>
              <a:buChar char="○"/>
              <a:defRPr/>
            </a:lvl8pPr>
            <a:lvl9pPr marL="7406640" lvl="8" indent="-571500">
              <a:spcBef>
                <a:spcPts val="2880"/>
              </a:spcBef>
              <a:spcAft>
                <a:spcPts val="288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5083475" y="8290167"/>
            <a:ext cx="329220" cy="699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87020" y="791160"/>
            <a:ext cx="5112360" cy="1018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87020" y="2048844"/>
            <a:ext cx="239994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822960" lvl="0" indent="-571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520"/>
            </a:lvl1pPr>
            <a:lvl2pPr marL="1645920" lvl="1" indent="-548640">
              <a:spcBef>
                <a:spcPts val="2880"/>
              </a:spcBef>
              <a:spcAft>
                <a:spcPts val="0"/>
              </a:spcAft>
              <a:buSzPts val="1200"/>
              <a:buChar char="○"/>
              <a:defRPr sz="2160"/>
            </a:lvl2pPr>
            <a:lvl3pPr marL="2468880" lvl="2" indent="-548640">
              <a:spcBef>
                <a:spcPts val="2880"/>
              </a:spcBef>
              <a:spcAft>
                <a:spcPts val="0"/>
              </a:spcAft>
              <a:buSzPts val="1200"/>
              <a:buChar char="■"/>
              <a:defRPr sz="2160"/>
            </a:lvl3pPr>
            <a:lvl4pPr marL="3291840" lvl="3" indent="-548640">
              <a:spcBef>
                <a:spcPts val="2880"/>
              </a:spcBef>
              <a:spcAft>
                <a:spcPts val="0"/>
              </a:spcAft>
              <a:buSzPts val="1200"/>
              <a:buChar char="●"/>
              <a:defRPr sz="2160"/>
            </a:lvl4pPr>
            <a:lvl5pPr marL="4114800" lvl="4" indent="-548640">
              <a:spcBef>
                <a:spcPts val="2880"/>
              </a:spcBef>
              <a:spcAft>
                <a:spcPts val="0"/>
              </a:spcAft>
              <a:buSzPts val="1200"/>
              <a:buChar char="○"/>
              <a:defRPr sz="2160"/>
            </a:lvl5pPr>
            <a:lvl6pPr marL="4937760" lvl="5" indent="-548640">
              <a:spcBef>
                <a:spcPts val="2880"/>
              </a:spcBef>
              <a:spcAft>
                <a:spcPts val="0"/>
              </a:spcAft>
              <a:buSzPts val="1200"/>
              <a:buChar char="■"/>
              <a:defRPr sz="2160"/>
            </a:lvl6pPr>
            <a:lvl7pPr marL="5760720" lvl="6" indent="-548640">
              <a:spcBef>
                <a:spcPts val="2880"/>
              </a:spcBef>
              <a:spcAft>
                <a:spcPts val="0"/>
              </a:spcAft>
              <a:buSzPts val="1200"/>
              <a:buChar char="●"/>
              <a:defRPr sz="2160"/>
            </a:lvl7pPr>
            <a:lvl8pPr marL="6583680" lvl="7" indent="-548640">
              <a:spcBef>
                <a:spcPts val="2880"/>
              </a:spcBef>
              <a:spcAft>
                <a:spcPts val="0"/>
              </a:spcAft>
              <a:buSzPts val="1200"/>
              <a:buChar char="○"/>
              <a:defRPr sz="2160"/>
            </a:lvl8pPr>
            <a:lvl9pPr marL="7406640" lvl="8" indent="-548640">
              <a:spcBef>
                <a:spcPts val="2880"/>
              </a:spcBef>
              <a:spcAft>
                <a:spcPts val="2880"/>
              </a:spcAft>
              <a:buSzPts val="1200"/>
              <a:buChar char="■"/>
              <a:defRPr sz="216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899440" y="2048844"/>
            <a:ext cx="239994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822960" lvl="0" indent="-571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520"/>
            </a:lvl1pPr>
            <a:lvl2pPr marL="1645920" lvl="1" indent="-548640">
              <a:spcBef>
                <a:spcPts val="2880"/>
              </a:spcBef>
              <a:spcAft>
                <a:spcPts val="0"/>
              </a:spcAft>
              <a:buSzPts val="1200"/>
              <a:buChar char="○"/>
              <a:defRPr sz="2160"/>
            </a:lvl2pPr>
            <a:lvl3pPr marL="2468880" lvl="2" indent="-548640">
              <a:spcBef>
                <a:spcPts val="2880"/>
              </a:spcBef>
              <a:spcAft>
                <a:spcPts val="0"/>
              </a:spcAft>
              <a:buSzPts val="1200"/>
              <a:buChar char="■"/>
              <a:defRPr sz="2160"/>
            </a:lvl3pPr>
            <a:lvl4pPr marL="3291840" lvl="3" indent="-548640">
              <a:spcBef>
                <a:spcPts val="2880"/>
              </a:spcBef>
              <a:spcAft>
                <a:spcPts val="0"/>
              </a:spcAft>
              <a:buSzPts val="1200"/>
              <a:buChar char="●"/>
              <a:defRPr sz="2160"/>
            </a:lvl4pPr>
            <a:lvl5pPr marL="4114800" lvl="4" indent="-548640">
              <a:spcBef>
                <a:spcPts val="2880"/>
              </a:spcBef>
              <a:spcAft>
                <a:spcPts val="0"/>
              </a:spcAft>
              <a:buSzPts val="1200"/>
              <a:buChar char="○"/>
              <a:defRPr sz="2160"/>
            </a:lvl5pPr>
            <a:lvl6pPr marL="4937760" lvl="5" indent="-548640">
              <a:spcBef>
                <a:spcPts val="2880"/>
              </a:spcBef>
              <a:spcAft>
                <a:spcPts val="0"/>
              </a:spcAft>
              <a:buSzPts val="1200"/>
              <a:buChar char="■"/>
              <a:defRPr sz="2160"/>
            </a:lvl6pPr>
            <a:lvl7pPr marL="5760720" lvl="6" indent="-548640">
              <a:spcBef>
                <a:spcPts val="2880"/>
              </a:spcBef>
              <a:spcAft>
                <a:spcPts val="0"/>
              </a:spcAft>
              <a:buSzPts val="1200"/>
              <a:buChar char="●"/>
              <a:defRPr sz="2160"/>
            </a:lvl7pPr>
            <a:lvl8pPr marL="6583680" lvl="7" indent="-548640">
              <a:spcBef>
                <a:spcPts val="2880"/>
              </a:spcBef>
              <a:spcAft>
                <a:spcPts val="0"/>
              </a:spcAft>
              <a:buSzPts val="1200"/>
              <a:buChar char="○"/>
              <a:defRPr sz="2160"/>
            </a:lvl8pPr>
            <a:lvl9pPr marL="7406640" lvl="8" indent="-548640">
              <a:spcBef>
                <a:spcPts val="2880"/>
              </a:spcBef>
              <a:spcAft>
                <a:spcPts val="2880"/>
              </a:spcAft>
              <a:buSzPts val="1200"/>
              <a:buChar char="■"/>
              <a:defRPr sz="216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5083475" y="8290167"/>
            <a:ext cx="329220" cy="699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87020" y="987738"/>
            <a:ext cx="1684800" cy="1343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32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432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432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432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432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432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432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432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432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87020" y="2470404"/>
            <a:ext cx="1684800" cy="5652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822960" lvl="0" indent="-54864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60"/>
            </a:lvl1pPr>
            <a:lvl2pPr marL="1645920" lvl="1" indent="-548640">
              <a:spcBef>
                <a:spcPts val="2880"/>
              </a:spcBef>
              <a:spcAft>
                <a:spcPts val="0"/>
              </a:spcAft>
              <a:buSzPts val="1200"/>
              <a:buChar char="○"/>
              <a:defRPr sz="2160"/>
            </a:lvl2pPr>
            <a:lvl3pPr marL="2468880" lvl="2" indent="-548640">
              <a:spcBef>
                <a:spcPts val="2880"/>
              </a:spcBef>
              <a:spcAft>
                <a:spcPts val="0"/>
              </a:spcAft>
              <a:buSzPts val="1200"/>
              <a:buChar char="■"/>
              <a:defRPr sz="2160"/>
            </a:lvl3pPr>
            <a:lvl4pPr marL="3291840" lvl="3" indent="-548640">
              <a:spcBef>
                <a:spcPts val="2880"/>
              </a:spcBef>
              <a:spcAft>
                <a:spcPts val="0"/>
              </a:spcAft>
              <a:buSzPts val="1200"/>
              <a:buChar char="●"/>
              <a:defRPr sz="2160"/>
            </a:lvl4pPr>
            <a:lvl5pPr marL="4114800" lvl="4" indent="-548640">
              <a:spcBef>
                <a:spcPts val="2880"/>
              </a:spcBef>
              <a:spcAft>
                <a:spcPts val="0"/>
              </a:spcAft>
              <a:buSzPts val="1200"/>
              <a:buChar char="○"/>
              <a:defRPr sz="2160"/>
            </a:lvl5pPr>
            <a:lvl6pPr marL="4937760" lvl="5" indent="-548640">
              <a:spcBef>
                <a:spcPts val="2880"/>
              </a:spcBef>
              <a:spcAft>
                <a:spcPts val="0"/>
              </a:spcAft>
              <a:buSzPts val="1200"/>
              <a:buChar char="■"/>
              <a:defRPr sz="2160"/>
            </a:lvl6pPr>
            <a:lvl7pPr marL="5760720" lvl="6" indent="-548640">
              <a:spcBef>
                <a:spcPts val="2880"/>
              </a:spcBef>
              <a:spcAft>
                <a:spcPts val="0"/>
              </a:spcAft>
              <a:buSzPts val="1200"/>
              <a:buChar char="●"/>
              <a:defRPr sz="2160"/>
            </a:lvl7pPr>
            <a:lvl8pPr marL="6583680" lvl="7" indent="-548640">
              <a:spcBef>
                <a:spcPts val="2880"/>
              </a:spcBef>
              <a:spcAft>
                <a:spcPts val="0"/>
              </a:spcAft>
              <a:buSzPts val="1200"/>
              <a:buChar char="○"/>
              <a:defRPr sz="2160"/>
            </a:lvl8pPr>
            <a:lvl9pPr marL="7406640" lvl="8" indent="-548640">
              <a:spcBef>
                <a:spcPts val="2880"/>
              </a:spcBef>
              <a:spcAft>
                <a:spcPts val="2880"/>
              </a:spcAft>
              <a:buSzPts val="1200"/>
              <a:buChar char="■"/>
              <a:defRPr sz="216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5083475" y="8290167"/>
            <a:ext cx="329220" cy="699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94150" y="800270"/>
            <a:ext cx="3820680" cy="72725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64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864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864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864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864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864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864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864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864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5083475" y="8290167"/>
            <a:ext cx="329220" cy="699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743200" y="-222"/>
            <a:ext cx="2743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64565" tIns="164565" rIns="164565" bIns="16456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2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59300" y="2192312"/>
            <a:ext cx="2427120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56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56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56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56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56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56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56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56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56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59300" y="4983247"/>
            <a:ext cx="2427120" cy="2195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7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7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7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7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7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7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7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7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78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963700" y="1287248"/>
            <a:ext cx="2302200" cy="65690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822960" lvl="0" indent="-61722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645920" lvl="1" indent="-571500">
              <a:spcBef>
                <a:spcPts val="2880"/>
              </a:spcBef>
              <a:spcAft>
                <a:spcPts val="0"/>
              </a:spcAft>
              <a:buSzPts val="1400"/>
              <a:buChar char="○"/>
              <a:defRPr/>
            </a:lvl2pPr>
            <a:lvl3pPr marL="2468880" lvl="2" indent="-571500">
              <a:spcBef>
                <a:spcPts val="2880"/>
              </a:spcBef>
              <a:spcAft>
                <a:spcPts val="0"/>
              </a:spcAft>
              <a:buSzPts val="1400"/>
              <a:buChar char="■"/>
              <a:defRPr/>
            </a:lvl3pPr>
            <a:lvl4pPr marL="3291840" lvl="3" indent="-571500">
              <a:spcBef>
                <a:spcPts val="2880"/>
              </a:spcBef>
              <a:spcAft>
                <a:spcPts val="0"/>
              </a:spcAft>
              <a:buSzPts val="1400"/>
              <a:buChar char="●"/>
              <a:defRPr/>
            </a:lvl4pPr>
            <a:lvl5pPr marL="4114800" lvl="4" indent="-571500">
              <a:spcBef>
                <a:spcPts val="2880"/>
              </a:spcBef>
              <a:spcAft>
                <a:spcPts val="0"/>
              </a:spcAft>
              <a:buSzPts val="1400"/>
              <a:buChar char="○"/>
              <a:defRPr/>
            </a:lvl5pPr>
            <a:lvl6pPr marL="4937760" lvl="5" indent="-571500">
              <a:spcBef>
                <a:spcPts val="2880"/>
              </a:spcBef>
              <a:spcAft>
                <a:spcPts val="0"/>
              </a:spcAft>
              <a:buSzPts val="1400"/>
              <a:buChar char="■"/>
              <a:defRPr/>
            </a:lvl6pPr>
            <a:lvl7pPr marL="5760720" lvl="6" indent="-571500">
              <a:spcBef>
                <a:spcPts val="2880"/>
              </a:spcBef>
              <a:spcAft>
                <a:spcPts val="0"/>
              </a:spcAft>
              <a:buSzPts val="1400"/>
              <a:buChar char="●"/>
              <a:defRPr/>
            </a:lvl7pPr>
            <a:lvl8pPr marL="6583680" lvl="7" indent="-571500">
              <a:spcBef>
                <a:spcPts val="2880"/>
              </a:spcBef>
              <a:spcAft>
                <a:spcPts val="0"/>
              </a:spcAft>
              <a:buSzPts val="1400"/>
              <a:buChar char="○"/>
              <a:defRPr/>
            </a:lvl8pPr>
            <a:lvl9pPr marL="7406640" lvl="8" indent="-571500">
              <a:spcBef>
                <a:spcPts val="2880"/>
              </a:spcBef>
              <a:spcAft>
                <a:spcPts val="288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5083475" y="8290167"/>
            <a:ext cx="329220" cy="699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87020" y="7521025"/>
            <a:ext cx="3599280" cy="1075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822960" lvl="0" indent="-4114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5083475" y="8290167"/>
            <a:ext cx="329220" cy="699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87020" y="1966448"/>
            <a:ext cx="5112360" cy="34906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1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87020" y="5603960"/>
            <a:ext cx="5112360" cy="2312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822960" lvl="0" indent="-61722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645920" lvl="1" indent="-571500" algn="ctr">
              <a:spcBef>
                <a:spcPts val="2880"/>
              </a:spcBef>
              <a:spcAft>
                <a:spcPts val="0"/>
              </a:spcAft>
              <a:buSzPts val="1400"/>
              <a:buChar char="○"/>
              <a:defRPr/>
            </a:lvl2pPr>
            <a:lvl3pPr marL="2468880" lvl="2" indent="-571500" algn="ctr">
              <a:spcBef>
                <a:spcPts val="2880"/>
              </a:spcBef>
              <a:spcAft>
                <a:spcPts val="0"/>
              </a:spcAft>
              <a:buSzPts val="1400"/>
              <a:buChar char="■"/>
              <a:defRPr/>
            </a:lvl3pPr>
            <a:lvl4pPr marL="3291840" lvl="3" indent="-571500" algn="ctr">
              <a:spcBef>
                <a:spcPts val="2880"/>
              </a:spcBef>
              <a:spcAft>
                <a:spcPts val="0"/>
              </a:spcAft>
              <a:buSzPts val="1400"/>
              <a:buChar char="●"/>
              <a:defRPr/>
            </a:lvl4pPr>
            <a:lvl5pPr marL="4114800" lvl="4" indent="-571500" algn="ctr">
              <a:spcBef>
                <a:spcPts val="2880"/>
              </a:spcBef>
              <a:spcAft>
                <a:spcPts val="0"/>
              </a:spcAft>
              <a:buSzPts val="1400"/>
              <a:buChar char="○"/>
              <a:defRPr/>
            </a:lvl5pPr>
            <a:lvl6pPr marL="4937760" lvl="5" indent="-571500" algn="ctr">
              <a:spcBef>
                <a:spcPts val="2880"/>
              </a:spcBef>
              <a:spcAft>
                <a:spcPts val="0"/>
              </a:spcAft>
              <a:buSzPts val="1400"/>
              <a:buChar char="■"/>
              <a:defRPr/>
            </a:lvl6pPr>
            <a:lvl7pPr marL="5760720" lvl="6" indent="-571500" algn="ctr">
              <a:spcBef>
                <a:spcPts val="2880"/>
              </a:spcBef>
              <a:spcAft>
                <a:spcPts val="0"/>
              </a:spcAft>
              <a:buSzPts val="1400"/>
              <a:buChar char="●"/>
              <a:defRPr/>
            </a:lvl7pPr>
            <a:lvl8pPr marL="6583680" lvl="7" indent="-571500" algn="ctr">
              <a:spcBef>
                <a:spcPts val="2880"/>
              </a:spcBef>
              <a:spcAft>
                <a:spcPts val="0"/>
              </a:spcAft>
              <a:buSzPts val="1400"/>
              <a:buChar char="○"/>
              <a:defRPr/>
            </a:lvl8pPr>
            <a:lvl9pPr marL="7406640" lvl="8" indent="-571500" algn="ctr">
              <a:spcBef>
                <a:spcPts val="2880"/>
              </a:spcBef>
              <a:spcAft>
                <a:spcPts val="288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5083475" y="8290167"/>
            <a:ext cx="329220" cy="699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7020" y="791160"/>
            <a:ext cx="5112360" cy="101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7020" y="2048844"/>
            <a:ext cx="5112360" cy="60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083475" y="8290167"/>
            <a:ext cx="329220" cy="69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55;p26">
            <a:extLst>
              <a:ext uri="{FF2B5EF4-FFF2-40B4-BE49-F238E27FC236}">
                <a16:creationId xmlns:a16="http://schemas.microsoft.com/office/drawing/2014/main" id="{C0525886-ACA8-A04A-B87D-846776711B70}"/>
              </a:ext>
            </a:extLst>
          </p:cNvPr>
          <p:cNvCxnSpPr>
            <a:cxnSpLocks/>
          </p:cNvCxnSpPr>
          <p:nvPr/>
        </p:nvCxnSpPr>
        <p:spPr>
          <a:xfrm>
            <a:off x="2829699" y="844390"/>
            <a:ext cx="0" cy="93498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52;p26">
            <a:extLst>
              <a:ext uri="{FF2B5EF4-FFF2-40B4-BE49-F238E27FC236}">
                <a16:creationId xmlns:a16="http://schemas.microsoft.com/office/drawing/2014/main" id="{591DD33C-9551-DF47-AFF3-0803F4823A58}"/>
              </a:ext>
            </a:extLst>
          </p:cNvPr>
          <p:cNvSpPr txBox="1"/>
          <p:nvPr/>
        </p:nvSpPr>
        <p:spPr>
          <a:xfrm>
            <a:off x="1433384" y="151923"/>
            <a:ext cx="2854411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Stage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</a:rPr>
              <a:t>A single proto fs-</a:t>
            </a:r>
            <a:r>
              <a:rPr lang="en" sz="1100" dirty="0" err="1">
                <a:solidFill>
                  <a:schemeClr val="tx1"/>
                </a:solidFill>
              </a:rPr>
              <a:t>chlD</a:t>
            </a:r>
            <a:r>
              <a:rPr lang="en" sz="1100" dirty="0">
                <a:solidFill>
                  <a:schemeClr val="tx1"/>
                </a:solidFill>
              </a:rPr>
              <a:t> gene produces two proteins with unknown function</a:t>
            </a:r>
          </a:p>
        </p:txBody>
      </p:sp>
      <p:sp>
        <p:nvSpPr>
          <p:cNvPr id="186" name="Google Shape;152;p26">
            <a:extLst>
              <a:ext uri="{FF2B5EF4-FFF2-40B4-BE49-F238E27FC236}">
                <a16:creationId xmlns:a16="http://schemas.microsoft.com/office/drawing/2014/main" id="{57382068-46C8-2341-A40A-95E26DE59C0C}"/>
              </a:ext>
            </a:extLst>
          </p:cNvPr>
          <p:cNvSpPr txBox="1"/>
          <p:nvPr/>
        </p:nvSpPr>
        <p:spPr>
          <a:xfrm>
            <a:off x="994720" y="907262"/>
            <a:ext cx="3496960" cy="692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 err="1">
                <a:solidFill>
                  <a:schemeClr val="tx1"/>
                </a:solidFill>
              </a:rPr>
              <a:t>chlI</a:t>
            </a:r>
            <a:r>
              <a:rPr lang="en" sz="1100" dirty="0">
                <a:solidFill>
                  <a:schemeClr val="tx1"/>
                </a:solidFill>
              </a:rPr>
              <a:t> gene appears via duplication of a part of the fs-</a:t>
            </a:r>
            <a:r>
              <a:rPr lang="en" sz="1100" dirty="0" err="1">
                <a:solidFill>
                  <a:schemeClr val="tx1"/>
                </a:solidFill>
              </a:rPr>
              <a:t>chlD</a:t>
            </a:r>
            <a:r>
              <a:rPr lang="en" sz="1100" dirty="0">
                <a:solidFill>
                  <a:schemeClr val="tx1"/>
                </a:solidFill>
              </a:rPr>
              <a:t> gene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tx1"/>
                </a:solidFill>
              </a:rPr>
              <a:t>Frameshifting signal in the </a:t>
            </a:r>
            <a:r>
              <a:rPr lang="en" sz="1100" dirty="0" err="1">
                <a:solidFill>
                  <a:schemeClr val="tx1"/>
                </a:solidFill>
              </a:rPr>
              <a:t>chlD</a:t>
            </a:r>
            <a:r>
              <a:rPr lang="en" sz="1100" dirty="0">
                <a:solidFill>
                  <a:schemeClr val="tx1"/>
                </a:solidFill>
              </a:rPr>
              <a:t> gene disappears</a:t>
            </a:r>
          </a:p>
        </p:txBody>
      </p:sp>
      <p:sp>
        <p:nvSpPr>
          <p:cNvPr id="187" name="Google Shape;152;p26">
            <a:extLst>
              <a:ext uri="{FF2B5EF4-FFF2-40B4-BE49-F238E27FC236}">
                <a16:creationId xmlns:a16="http://schemas.microsoft.com/office/drawing/2014/main" id="{D776C2A1-9917-4745-897D-B47F986EA8C7}"/>
              </a:ext>
            </a:extLst>
          </p:cNvPr>
          <p:cNvSpPr txBox="1"/>
          <p:nvPr/>
        </p:nvSpPr>
        <p:spPr>
          <a:xfrm>
            <a:off x="1433384" y="1696517"/>
            <a:ext cx="2854411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Stage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1"/>
                </a:solidFill>
              </a:rPr>
              <a:t>Proto-</a:t>
            </a:r>
            <a:r>
              <a:rPr lang="en" sz="1100" dirty="0" err="1">
                <a:solidFill>
                  <a:schemeClr val="tx1"/>
                </a:solidFill>
              </a:rPr>
              <a:t>chlD</a:t>
            </a:r>
            <a:r>
              <a:rPr lang="en" sz="1100" dirty="0">
                <a:solidFill>
                  <a:schemeClr val="tx1"/>
                </a:solidFill>
              </a:rPr>
              <a:t> and proto-</a:t>
            </a:r>
            <a:r>
              <a:rPr lang="en" sz="1100" dirty="0" err="1">
                <a:solidFill>
                  <a:schemeClr val="tx1"/>
                </a:solidFill>
              </a:rPr>
              <a:t>chlI</a:t>
            </a:r>
            <a:r>
              <a:rPr lang="en" sz="1100" dirty="0">
                <a:solidFill>
                  <a:schemeClr val="tx1"/>
                </a:solidFill>
              </a:rPr>
              <a:t> genes produce two proteins with unknown function</a:t>
            </a:r>
          </a:p>
        </p:txBody>
      </p:sp>
      <p:cxnSp>
        <p:nvCxnSpPr>
          <p:cNvPr id="188" name="Google Shape;155;p26">
            <a:extLst>
              <a:ext uri="{FF2B5EF4-FFF2-40B4-BE49-F238E27FC236}">
                <a16:creationId xmlns:a16="http://schemas.microsoft.com/office/drawing/2014/main" id="{65B84B52-B580-574C-84C3-0C4A86D51C39}"/>
              </a:ext>
            </a:extLst>
          </p:cNvPr>
          <p:cNvCxnSpPr>
            <a:cxnSpLocks/>
          </p:cNvCxnSpPr>
          <p:nvPr/>
        </p:nvCxnSpPr>
        <p:spPr>
          <a:xfrm>
            <a:off x="2829699" y="2376628"/>
            <a:ext cx="0" cy="93498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" name="Google Shape;152;p26">
            <a:extLst>
              <a:ext uri="{FF2B5EF4-FFF2-40B4-BE49-F238E27FC236}">
                <a16:creationId xmlns:a16="http://schemas.microsoft.com/office/drawing/2014/main" id="{595DE008-0706-1D45-8C7F-9C4023993415}"/>
              </a:ext>
            </a:extLst>
          </p:cNvPr>
          <p:cNvSpPr txBox="1"/>
          <p:nvPr/>
        </p:nvSpPr>
        <p:spPr>
          <a:xfrm>
            <a:off x="994720" y="2451856"/>
            <a:ext cx="3496960" cy="692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chlH</a:t>
            </a:r>
            <a:r>
              <a:rPr lang="en-US" sz="1100" dirty="0">
                <a:solidFill>
                  <a:schemeClr val="tx1"/>
                </a:solidFill>
              </a:rPr>
              <a:t> gene encoding the l</a:t>
            </a:r>
            <a:r>
              <a:rPr lang="en" sz="1100" dirty="0" err="1">
                <a:solidFill>
                  <a:schemeClr val="tx1"/>
                </a:solidFill>
              </a:rPr>
              <a:t>arge</a:t>
            </a:r>
            <a:r>
              <a:rPr lang="en" sz="1100" dirty="0">
                <a:solidFill>
                  <a:schemeClr val="tx1"/>
                </a:solidFill>
              </a:rPr>
              <a:t> subunit of Mg-chelatase appears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tx1"/>
                </a:solidFill>
              </a:rPr>
              <a:t>The complete CHL pathway appears</a:t>
            </a:r>
          </a:p>
        </p:txBody>
      </p:sp>
      <p:sp>
        <p:nvSpPr>
          <p:cNvPr id="190" name="Google Shape;152;p26">
            <a:extLst>
              <a:ext uri="{FF2B5EF4-FFF2-40B4-BE49-F238E27FC236}">
                <a16:creationId xmlns:a16="http://schemas.microsoft.com/office/drawing/2014/main" id="{D7BD12A1-858D-C743-9119-79557B59555A}"/>
              </a:ext>
            </a:extLst>
          </p:cNvPr>
          <p:cNvSpPr txBox="1"/>
          <p:nvPr/>
        </p:nvSpPr>
        <p:spPr>
          <a:xfrm>
            <a:off x="1112109" y="3226935"/>
            <a:ext cx="349696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Stage 3</a:t>
            </a:r>
          </a:p>
          <a:p>
            <a:pPr algn="ctr"/>
            <a:r>
              <a:rPr lang="en" sz="1100" dirty="0" err="1">
                <a:solidFill>
                  <a:schemeClr val="tx1"/>
                </a:solidFill>
              </a:rPr>
              <a:t>chlI</a:t>
            </a:r>
            <a:r>
              <a:rPr lang="en" sz="1100" dirty="0">
                <a:solidFill>
                  <a:schemeClr val="tx1"/>
                </a:solidFill>
              </a:rPr>
              <a:t>, </a:t>
            </a:r>
            <a:r>
              <a:rPr lang="en" sz="1100" dirty="0" err="1">
                <a:solidFill>
                  <a:schemeClr val="tx1"/>
                </a:solidFill>
              </a:rPr>
              <a:t>chlD</a:t>
            </a:r>
            <a:r>
              <a:rPr lang="en" sz="1100" dirty="0">
                <a:solidFill>
                  <a:schemeClr val="tx1"/>
                </a:solidFill>
              </a:rPr>
              <a:t> and </a:t>
            </a:r>
            <a:r>
              <a:rPr lang="en" sz="1100" dirty="0" err="1">
                <a:solidFill>
                  <a:schemeClr val="tx1"/>
                </a:solidFill>
              </a:rPr>
              <a:t>chlH</a:t>
            </a:r>
            <a:r>
              <a:rPr lang="en" sz="1100" dirty="0">
                <a:solidFill>
                  <a:schemeClr val="tx1"/>
                </a:solidFill>
              </a:rPr>
              <a:t> encode Mg-chelatase </a:t>
            </a:r>
            <a:r>
              <a:rPr lang="en" sz="1100" dirty="0" err="1">
                <a:solidFill>
                  <a:schemeClr val="tx1"/>
                </a:solidFill>
              </a:rPr>
              <a:t>chlIDH</a:t>
            </a:r>
            <a:r>
              <a:rPr lang="en" sz="1100" dirty="0">
                <a:solidFill>
                  <a:schemeClr val="tx1"/>
                </a:solidFill>
              </a:rPr>
              <a:t>; complete CHL pathway; Anoxygenic </a:t>
            </a:r>
            <a:r>
              <a:rPr lang="en" sz="1100" dirty="0" err="1">
                <a:solidFill>
                  <a:schemeClr val="tx1"/>
                </a:solidFill>
              </a:rPr>
              <a:t>ph</a:t>
            </a:r>
            <a:r>
              <a:rPr lang="en-US" sz="1100" dirty="0">
                <a:solidFill>
                  <a:schemeClr val="tx1"/>
                </a:solidFill>
              </a:rPr>
              <a:t>o</a:t>
            </a:r>
            <a:r>
              <a:rPr lang="en" sz="1100" dirty="0" err="1">
                <a:solidFill>
                  <a:schemeClr val="tx1"/>
                </a:solidFill>
              </a:rPr>
              <a:t>tosynthesis</a:t>
            </a:r>
            <a:r>
              <a:rPr lang="en" sz="11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91" name="Google Shape;155;p26">
            <a:extLst>
              <a:ext uri="{FF2B5EF4-FFF2-40B4-BE49-F238E27FC236}">
                <a16:creationId xmlns:a16="http://schemas.microsoft.com/office/drawing/2014/main" id="{E050D041-78ED-064B-AE56-1004629ADD57}"/>
              </a:ext>
            </a:extLst>
          </p:cNvPr>
          <p:cNvCxnSpPr>
            <a:cxnSpLocks/>
          </p:cNvCxnSpPr>
          <p:nvPr/>
        </p:nvCxnSpPr>
        <p:spPr>
          <a:xfrm>
            <a:off x="2829699" y="3834725"/>
            <a:ext cx="0" cy="57663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" name="Google Shape;152;p26">
            <a:extLst>
              <a:ext uri="{FF2B5EF4-FFF2-40B4-BE49-F238E27FC236}">
                <a16:creationId xmlns:a16="http://schemas.microsoft.com/office/drawing/2014/main" id="{78353055-2C7B-1E46-A2D3-D27999BF32CD}"/>
              </a:ext>
            </a:extLst>
          </p:cNvPr>
          <p:cNvSpPr txBox="1"/>
          <p:nvPr/>
        </p:nvSpPr>
        <p:spPr>
          <a:xfrm>
            <a:off x="994720" y="3909953"/>
            <a:ext cx="3496960" cy="353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Putative aerobic B12 pathway appears</a:t>
            </a:r>
            <a:endParaRPr lang="en" sz="1100" dirty="0">
              <a:solidFill>
                <a:schemeClr val="tx1"/>
              </a:solidFill>
            </a:endParaRPr>
          </a:p>
        </p:txBody>
      </p:sp>
      <p:sp>
        <p:nvSpPr>
          <p:cNvPr id="193" name="Google Shape;152;p26">
            <a:extLst>
              <a:ext uri="{FF2B5EF4-FFF2-40B4-BE49-F238E27FC236}">
                <a16:creationId xmlns:a16="http://schemas.microsoft.com/office/drawing/2014/main" id="{CE39D71F-0138-7240-87DF-32B8FD0CE29B}"/>
              </a:ext>
            </a:extLst>
          </p:cNvPr>
          <p:cNvSpPr txBox="1"/>
          <p:nvPr/>
        </p:nvSpPr>
        <p:spPr>
          <a:xfrm>
            <a:off x="1112109" y="4376113"/>
            <a:ext cx="349696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Stage 4</a:t>
            </a:r>
          </a:p>
          <a:p>
            <a:pPr algn="ctr"/>
            <a:r>
              <a:rPr lang="en" sz="1100" dirty="0">
                <a:solidFill>
                  <a:schemeClr val="tx1"/>
                </a:solidFill>
              </a:rPr>
              <a:t>Anoxygenic </a:t>
            </a:r>
            <a:r>
              <a:rPr lang="en" sz="1100" dirty="0" err="1">
                <a:solidFill>
                  <a:schemeClr val="tx1"/>
                </a:solidFill>
              </a:rPr>
              <a:t>ph</a:t>
            </a:r>
            <a:r>
              <a:rPr lang="en-US" sz="1100" dirty="0">
                <a:solidFill>
                  <a:schemeClr val="tx1"/>
                </a:solidFill>
              </a:rPr>
              <a:t>o</a:t>
            </a:r>
            <a:r>
              <a:rPr lang="en" sz="1100" dirty="0" err="1">
                <a:solidFill>
                  <a:schemeClr val="tx1"/>
                </a:solidFill>
              </a:rPr>
              <a:t>tosynthesis</a:t>
            </a:r>
            <a:r>
              <a:rPr lang="en" sz="1100" dirty="0">
                <a:solidFill>
                  <a:schemeClr val="tx1"/>
                </a:solidFill>
              </a:rPr>
              <a:t>; </a:t>
            </a:r>
            <a:r>
              <a:rPr lang="en" sz="1100" dirty="0" err="1">
                <a:solidFill>
                  <a:schemeClr val="tx1"/>
                </a:solidFill>
              </a:rPr>
              <a:t>chlIDH</a:t>
            </a:r>
            <a:r>
              <a:rPr lang="en" sz="1100" dirty="0">
                <a:solidFill>
                  <a:schemeClr val="tx1"/>
                </a:solidFill>
              </a:rPr>
              <a:t> may also function as a putative aerobic Co-chelatase</a:t>
            </a:r>
          </a:p>
        </p:txBody>
      </p:sp>
      <p:cxnSp>
        <p:nvCxnSpPr>
          <p:cNvPr id="194" name="Google Shape;155;p26">
            <a:extLst>
              <a:ext uri="{FF2B5EF4-FFF2-40B4-BE49-F238E27FC236}">
                <a16:creationId xmlns:a16="http://schemas.microsoft.com/office/drawing/2014/main" id="{C3543F84-22D4-B045-B821-29A14C5FC32F}"/>
              </a:ext>
            </a:extLst>
          </p:cNvPr>
          <p:cNvCxnSpPr>
            <a:cxnSpLocks/>
          </p:cNvCxnSpPr>
          <p:nvPr/>
        </p:nvCxnSpPr>
        <p:spPr>
          <a:xfrm>
            <a:off x="2829699" y="4959190"/>
            <a:ext cx="0" cy="57663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52;p26">
            <a:extLst>
              <a:ext uri="{FF2B5EF4-FFF2-40B4-BE49-F238E27FC236}">
                <a16:creationId xmlns:a16="http://schemas.microsoft.com/office/drawing/2014/main" id="{2FDBA5EF-25D6-B64C-84B0-8D3BDF70EC7A}"/>
              </a:ext>
            </a:extLst>
          </p:cNvPr>
          <p:cNvSpPr txBox="1"/>
          <p:nvPr/>
        </p:nvSpPr>
        <p:spPr>
          <a:xfrm>
            <a:off x="994720" y="5034418"/>
            <a:ext cx="3496960" cy="353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cobN</a:t>
            </a:r>
            <a:r>
              <a:rPr lang="en-US" sz="1100" dirty="0">
                <a:solidFill>
                  <a:schemeClr val="tx1"/>
                </a:solidFill>
              </a:rPr>
              <a:t> gene appears (large subunit of </a:t>
            </a:r>
            <a:r>
              <a:rPr lang="en-US" sz="1100" dirty="0" err="1">
                <a:solidFill>
                  <a:schemeClr val="tx1"/>
                </a:solidFill>
              </a:rPr>
              <a:t>cobNST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  <a:endParaRPr lang="en" sz="1100" dirty="0">
              <a:solidFill>
                <a:schemeClr val="tx1"/>
              </a:solidFill>
            </a:endParaRPr>
          </a:p>
        </p:txBody>
      </p:sp>
      <p:sp>
        <p:nvSpPr>
          <p:cNvPr id="196" name="Google Shape;152;p26">
            <a:extLst>
              <a:ext uri="{FF2B5EF4-FFF2-40B4-BE49-F238E27FC236}">
                <a16:creationId xmlns:a16="http://schemas.microsoft.com/office/drawing/2014/main" id="{35E578D6-CB2F-BE42-9250-DD258E5F139C}"/>
              </a:ext>
            </a:extLst>
          </p:cNvPr>
          <p:cNvSpPr txBox="1"/>
          <p:nvPr/>
        </p:nvSpPr>
        <p:spPr>
          <a:xfrm>
            <a:off x="1112109" y="5500578"/>
            <a:ext cx="349696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Stage 5 (Cyanobacteria)</a:t>
            </a:r>
          </a:p>
          <a:p>
            <a:pPr algn="ctr"/>
            <a:r>
              <a:rPr lang="en" sz="1100" dirty="0">
                <a:solidFill>
                  <a:schemeClr val="tx1"/>
                </a:solidFill>
              </a:rPr>
              <a:t>Oxygenic </a:t>
            </a:r>
            <a:r>
              <a:rPr lang="en" sz="1100" dirty="0" err="1">
                <a:solidFill>
                  <a:schemeClr val="tx1"/>
                </a:solidFill>
              </a:rPr>
              <a:t>ph</a:t>
            </a:r>
            <a:r>
              <a:rPr lang="en-US" sz="1100" dirty="0">
                <a:solidFill>
                  <a:schemeClr val="tx1"/>
                </a:solidFill>
              </a:rPr>
              <a:t>o</a:t>
            </a:r>
            <a:r>
              <a:rPr lang="en" sz="1100" dirty="0" err="1">
                <a:solidFill>
                  <a:schemeClr val="tx1"/>
                </a:solidFill>
              </a:rPr>
              <a:t>tosynthesis</a:t>
            </a:r>
            <a:r>
              <a:rPr lang="en" sz="1100" dirty="0">
                <a:solidFill>
                  <a:schemeClr val="tx1"/>
                </a:solidFill>
              </a:rPr>
              <a:t>; </a:t>
            </a:r>
            <a:r>
              <a:rPr lang="en" sz="1100" dirty="0" err="1">
                <a:solidFill>
                  <a:schemeClr val="tx1"/>
                </a:solidFill>
              </a:rPr>
              <a:t>chlI</a:t>
            </a:r>
            <a:r>
              <a:rPr lang="en" sz="1100" dirty="0">
                <a:solidFill>
                  <a:schemeClr val="tx1"/>
                </a:solidFill>
              </a:rPr>
              <a:t>, </a:t>
            </a:r>
            <a:r>
              <a:rPr lang="en" sz="1100" dirty="0" err="1">
                <a:solidFill>
                  <a:schemeClr val="tx1"/>
                </a:solidFill>
              </a:rPr>
              <a:t>chlD</a:t>
            </a:r>
            <a:r>
              <a:rPr lang="en" sz="1100" dirty="0">
                <a:solidFill>
                  <a:schemeClr val="tx1"/>
                </a:solidFill>
              </a:rPr>
              <a:t> and </a:t>
            </a:r>
            <a:r>
              <a:rPr lang="en" sz="1100" dirty="0" err="1">
                <a:solidFill>
                  <a:schemeClr val="tx1"/>
                </a:solidFill>
              </a:rPr>
              <a:t>cobN</a:t>
            </a:r>
            <a:r>
              <a:rPr lang="en" sz="1100" dirty="0">
                <a:solidFill>
                  <a:schemeClr val="tx1"/>
                </a:solidFill>
              </a:rPr>
              <a:t> genes encode the aerobic Co-chelatase</a:t>
            </a:r>
          </a:p>
        </p:txBody>
      </p:sp>
      <p:cxnSp>
        <p:nvCxnSpPr>
          <p:cNvPr id="197" name="Google Shape;155;p26">
            <a:extLst>
              <a:ext uri="{FF2B5EF4-FFF2-40B4-BE49-F238E27FC236}">
                <a16:creationId xmlns:a16="http://schemas.microsoft.com/office/drawing/2014/main" id="{C6766CFA-60B3-724B-9CE4-578AE9E7989A}"/>
              </a:ext>
            </a:extLst>
          </p:cNvPr>
          <p:cNvCxnSpPr>
            <a:cxnSpLocks/>
          </p:cNvCxnSpPr>
          <p:nvPr/>
        </p:nvCxnSpPr>
        <p:spPr>
          <a:xfrm>
            <a:off x="3521676" y="6133446"/>
            <a:ext cx="440724" cy="69246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52;p26">
            <a:extLst>
              <a:ext uri="{FF2B5EF4-FFF2-40B4-BE49-F238E27FC236}">
                <a16:creationId xmlns:a16="http://schemas.microsoft.com/office/drawing/2014/main" id="{2A1755F6-292A-7A40-B68C-F9BCB726C504}"/>
              </a:ext>
            </a:extLst>
          </p:cNvPr>
          <p:cNvSpPr txBox="1"/>
          <p:nvPr/>
        </p:nvSpPr>
        <p:spPr>
          <a:xfrm>
            <a:off x="2871263" y="6186849"/>
            <a:ext cx="2539311" cy="523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 err="1">
                <a:solidFill>
                  <a:schemeClr val="tx1"/>
                </a:solidFill>
              </a:rPr>
              <a:t>cobS</a:t>
            </a:r>
            <a:r>
              <a:rPr lang="en" sz="1100" dirty="0">
                <a:solidFill>
                  <a:schemeClr val="tx1"/>
                </a:solidFill>
              </a:rPr>
              <a:t> and </a:t>
            </a:r>
            <a:r>
              <a:rPr lang="en" sz="1100" dirty="0" err="1">
                <a:solidFill>
                  <a:schemeClr val="tx1"/>
                </a:solidFill>
              </a:rPr>
              <a:t>cobT</a:t>
            </a:r>
            <a:r>
              <a:rPr lang="en" sz="1100" dirty="0">
                <a:solidFill>
                  <a:schemeClr val="tx1"/>
                </a:solidFill>
              </a:rPr>
              <a:t> genes appear via duplication of the </a:t>
            </a:r>
            <a:r>
              <a:rPr lang="en" sz="1100" dirty="0" err="1">
                <a:solidFill>
                  <a:schemeClr val="tx1"/>
                </a:solidFill>
              </a:rPr>
              <a:t>chlI</a:t>
            </a:r>
            <a:r>
              <a:rPr lang="en" sz="1100" dirty="0">
                <a:solidFill>
                  <a:schemeClr val="tx1"/>
                </a:solidFill>
              </a:rPr>
              <a:t> and </a:t>
            </a:r>
            <a:r>
              <a:rPr lang="en" sz="1100" dirty="0" err="1">
                <a:solidFill>
                  <a:schemeClr val="tx1"/>
                </a:solidFill>
              </a:rPr>
              <a:t>chlD</a:t>
            </a:r>
            <a:endParaRPr lang="en" sz="1100" dirty="0">
              <a:solidFill>
                <a:schemeClr val="tx1"/>
              </a:solidFill>
            </a:endParaRPr>
          </a:p>
        </p:txBody>
      </p:sp>
      <p:sp>
        <p:nvSpPr>
          <p:cNvPr id="200" name="Google Shape;152;p26">
            <a:extLst>
              <a:ext uri="{FF2B5EF4-FFF2-40B4-BE49-F238E27FC236}">
                <a16:creationId xmlns:a16="http://schemas.microsoft.com/office/drawing/2014/main" id="{EA6715F5-D985-1F4A-8C93-3EF710564695}"/>
              </a:ext>
            </a:extLst>
          </p:cNvPr>
          <p:cNvSpPr txBox="1"/>
          <p:nvPr/>
        </p:nvSpPr>
        <p:spPr>
          <a:xfrm>
            <a:off x="2871263" y="6755016"/>
            <a:ext cx="2610642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Stage 6 (Proteobacteria)</a:t>
            </a:r>
          </a:p>
          <a:p>
            <a:pPr algn="ctr"/>
            <a:r>
              <a:rPr lang="en" sz="1100" dirty="0">
                <a:solidFill>
                  <a:schemeClr val="tx1"/>
                </a:solidFill>
              </a:rPr>
              <a:t>Oxygenic </a:t>
            </a:r>
            <a:r>
              <a:rPr lang="en" sz="1100" dirty="0" err="1">
                <a:solidFill>
                  <a:schemeClr val="tx1"/>
                </a:solidFill>
              </a:rPr>
              <a:t>ph</a:t>
            </a:r>
            <a:r>
              <a:rPr lang="en-US" sz="1100" dirty="0">
                <a:solidFill>
                  <a:schemeClr val="tx1"/>
                </a:solidFill>
              </a:rPr>
              <a:t>o</a:t>
            </a:r>
            <a:r>
              <a:rPr lang="en" sz="1100" dirty="0" err="1">
                <a:solidFill>
                  <a:schemeClr val="tx1"/>
                </a:solidFill>
              </a:rPr>
              <a:t>tosynthesis</a:t>
            </a:r>
            <a:r>
              <a:rPr lang="en" sz="1100" dirty="0">
                <a:solidFill>
                  <a:schemeClr val="tx1"/>
                </a:solidFill>
              </a:rPr>
              <a:t>; </a:t>
            </a:r>
            <a:r>
              <a:rPr lang="en" sz="1100" dirty="0" err="1">
                <a:solidFill>
                  <a:schemeClr val="tx1"/>
                </a:solidFill>
              </a:rPr>
              <a:t>cobS</a:t>
            </a:r>
            <a:r>
              <a:rPr lang="en" sz="1100" dirty="0">
                <a:solidFill>
                  <a:schemeClr val="tx1"/>
                </a:solidFill>
              </a:rPr>
              <a:t>, </a:t>
            </a:r>
            <a:r>
              <a:rPr lang="en" sz="1100" dirty="0" err="1">
                <a:solidFill>
                  <a:schemeClr val="tx1"/>
                </a:solidFill>
              </a:rPr>
              <a:t>cobT</a:t>
            </a:r>
            <a:r>
              <a:rPr lang="en" sz="1100" dirty="0">
                <a:solidFill>
                  <a:schemeClr val="tx1"/>
                </a:solidFill>
              </a:rPr>
              <a:t> and </a:t>
            </a:r>
            <a:r>
              <a:rPr lang="en" sz="1100" dirty="0" err="1">
                <a:solidFill>
                  <a:schemeClr val="tx1"/>
                </a:solidFill>
              </a:rPr>
              <a:t>cobN</a:t>
            </a:r>
            <a:r>
              <a:rPr lang="en" sz="1100" dirty="0">
                <a:solidFill>
                  <a:schemeClr val="tx1"/>
                </a:solidFill>
              </a:rPr>
              <a:t> encode </a:t>
            </a:r>
            <a:r>
              <a:rPr lang="en" sz="1100" dirty="0" err="1">
                <a:solidFill>
                  <a:schemeClr val="tx1"/>
                </a:solidFill>
              </a:rPr>
              <a:t>cobNST</a:t>
            </a:r>
            <a:r>
              <a:rPr lang="en" sz="1100" dirty="0">
                <a:solidFill>
                  <a:schemeClr val="tx1"/>
                </a:solidFill>
              </a:rPr>
              <a:t> chelatase</a:t>
            </a:r>
          </a:p>
        </p:txBody>
      </p:sp>
      <p:cxnSp>
        <p:nvCxnSpPr>
          <p:cNvPr id="202" name="Google Shape;155;p26">
            <a:extLst>
              <a:ext uri="{FF2B5EF4-FFF2-40B4-BE49-F238E27FC236}">
                <a16:creationId xmlns:a16="http://schemas.microsoft.com/office/drawing/2014/main" id="{FAE46FB5-D431-984E-98FC-709069FC14E1}"/>
              </a:ext>
            </a:extLst>
          </p:cNvPr>
          <p:cNvCxnSpPr>
            <a:cxnSpLocks/>
          </p:cNvCxnSpPr>
          <p:nvPr/>
        </p:nvCxnSpPr>
        <p:spPr>
          <a:xfrm flipH="1">
            <a:off x="1274618" y="6087206"/>
            <a:ext cx="1314311" cy="73870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" name="Google Shape;152;p26">
            <a:extLst>
              <a:ext uri="{FF2B5EF4-FFF2-40B4-BE49-F238E27FC236}">
                <a16:creationId xmlns:a16="http://schemas.microsoft.com/office/drawing/2014/main" id="{898F2981-001E-6846-8FF3-26DC1D2D97A4}"/>
              </a:ext>
            </a:extLst>
          </p:cNvPr>
          <p:cNvSpPr txBox="1"/>
          <p:nvPr/>
        </p:nvSpPr>
        <p:spPr>
          <a:xfrm>
            <a:off x="128063" y="6186849"/>
            <a:ext cx="2539311" cy="523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 err="1">
                <a:solidFill>
                  <a:schemeClr val="tx1"/>
                </a:solidFill>
              </a:rPr>
              <a:t>chlH</a:t>
            </a:r>
            <a:r>
              <a:rPr lang="en" sz="1100" dirty="0">
                <a:solidFill>
                  <a:schemeClr val="tx1"/>
                </a:solidFill>
              </a:rPr>
              <a:t> gene disappears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tx1"/>
                </a:solidFill>
              </a:rPr>
              <a:t>CHL pathway disappears</a:t>
            </a:r>
          </a:p>
        </p:txBody>
      </p:sp>
      <p:sp>
        <p:nvSpPr>
          <p:cNvPr id="203" name="Google Shape;152;p26">
            <a:extLst>
              <a:ext uri="{FF2B5EF4-FFF2-40B4-BE49-F238E27FC236}">
                <a16:creationId xmlns:a16="http://schemas.microsoft.com/office/drawing/2014/main" id="{9616FCE2-1305-7F4B-B1E8-D320C7A87AA6}"/>
              </a:ext>
            </a:extLst>
          </p:cNvPr>
          <p:cNvSpPr txBox="1"/>
          <p:nvPr/>
        </p:nvSpPr>
        <p:spPr>
          <a:xfrm>
            <a:off x="114208" y="6755016"/>
            <a:ext cx="2610642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Stage 7 (Actinobacteria)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chlI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chlD</a:t>
            </a:r>
            <a:r>
              <a:rPr lang="en" sz="1100" dirty="0">
                <a:solidFill>
                  <a:schemeClr val="tx1"/>
                </a:solidFill>
              </a:rPr>
              <a:t> and </a:t>
            </a:r>
            <a:r>
              <a:rPr lang="en" sz="1100" dirty="0" err="1">
                <a:solidFill>
                  <a:schemeClr val="tx1"/>
                </a:solidFill>
              </a:rPr>
              <a:t>cobN</a:t>
            </a:r>
            <a:r>
              <a:rPr lang="en" sz="1100" dirty="0">
                <a:solidFill>
                  <a:schemeClr val="tx1"/>
                </a:solidFill>
              </a:rPr>
              <a:t> genes encode the aerobic Co-chelatase</a:t>
            </a:r>
          </a:p>
        </p:txBody>
      </p:sp>
      <p:cxnSp>
        <p:nvCxnSpPr>
          <p:cNvPr id="204" name="Google Shape;155;p26">
            <a:extLst>
              <a:ext uri="{FF2B5EF4-FFF2-40B4-BE49-F238E27FC236}">
                <a16:creationId xmlns:a16="http://schemas.microsoft.com/office/drawing/2014/main" id="{77EEEE40-D255-114A-9A02-5AD48BE6D8DE}"/>
              </a:ext>
            </a:extLst>
          </p:cNvPr>
          <p:cNvCxnSpPr>
            <a:cxnSpLocks/>
          </p:cNvCxnSpPr>
          <p:nvPr/>
        </p:nvCxnSpPr>
        <p:spPr>
          <a:xfrm>
            <a:off x="1291844" y="7356027"/>
            <a:ext cx="0" cy="9012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152;p26">
            <a:extLst>
              <a:ext uri="{FF2B5EF4-FFF2-40B4-BE49-F238E27FC236}">
                <a16:creationId xmlns:a16="http://schemas.microsoft.com/office/drawing/2014/main" id="{DD2EC717-B636-CF45-9C98-8A3405B9CD47}"/>
              </a:ext>
            </a:extLst>
          </p:cNvPr>
          <p:cNvSpPr txBox="1"/>
          <p:nvPr/>
        </p:nvSpPr>
        <p:spPr>
          <a:xfrm>
            <a:off x="128063" y="7406049"/>
            <a:ext cx="2539311" cy="692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 err="1">
                <a:solidFill>
                  <a:schemeClr val="tx1"/>
                </a:solidFill>
              </a:rPr>
              <a:t>chlI</a:t>
            </a:r>
            <a:r>
              <a:rPr lang="en" sz="1100" dirty="0">
                <a:solidFill>
                  <a:schemeClr val="tx1"/>
                </a:solidFill>
              </a:rPr>
              <a:t> gene disappears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tx1"/>
                </a:solidFill>
              </a:rPr>
              <a:t>Frameshifting signal in the </a:t>
            </a:r>
            <a:r>
              <a:rPr lang="en" sz="1100" dirty="0" err="1">
                <a:solidFill>
                  <a:schemeClr val="tx1"/>
                </a:solidFill>
              </a:rPr>
              <a:t>chlD</a:t>
            </a:r>
            <a:r>
              <a:rPr lang="en" sz="1100" dirty="0">
                <a:solidFill>
                  <a:schemeClr val="tx1"/>
                </a:solidFill>
              </a:rPr>
              <a:t> gene appears </a:t>
            </a:r>
          </a:p>
        </p:txBody>
      </p:sp>
      <p:sp>
        <p:nvSpPr>
          <p:cNvPr id="206" name="Google Shape;152;p26">
            <a:extLst>
              <a:ext uri="{FF2B5EF4-FFF2-40B4-BE49-F238E27FC236}">
                <a16:creationId xmlns:a16="http://schemas.microsoft.com/office/drawing/2014/main" id="{3A4C8EF8-7F78-6644-9ECB-9E6471E94914}"/>
              </a:ext>
            </a:extLst>
          </p:cNvPr>
          <p:cNvSpPr txBox="1"/>
          <p:nvPr/>
        </p:nvSpPr>
        <p:spPr>
          <a:xfrm>
            <a:off x="114208" y="8237452"/>
            <a:ext cx="2610642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Stage 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1"/>
                </a:solidFill>
              </a:rPr>
              <a:t>fs-</a:t>
            </a:r>
            <a:r>
              <a:rPr lang="en-US" sz="1100" dirty="0" err="1">
                <a:solidFill>
                  <a:schemeClr val="tx1"/>
                </a:solidFill>
              </a:rPr>
              <a:t>chlD</a:t>
            </a:r>
            <a:r>
              <a:rPr lang="en" sz="1100" dirty="0">
                <a:solidFill>
                  <a:schemeClr val="tx1"/>
                </a:solidFill>
              </a:rPr>
              <a:t> and </a:t>
            </a:r>
            <a:r>
              <a:rPr lang="en" sz="1100" dirty="0" err="1">
                <a:solidFill>
                  <a:schemeClr val="tx1"/>
                </a:solidFill>
              </a:rPr>
              <a:t>cobN</a:t>
            </a:r>
            <a:r>
              <a:rPr lang="en" sz="1100" dirty="0">
                <a:solidFill>
                  <a:schemeClr val="tx1"/>
                </a:solidFill>
              </a:rPr>
              <a:t> genes encode the aerobic Co-chelatase</a:t>
            </a:r>
          </a:p>
        </p:txBody>
      </p:sp>
    </p:spTree>
    <p:extLst>
      <p:ext uri="{BB962C8B-B14F-4D97-AF65-F5344CB8AC3E}">
        <p14:creationId xmlns:p14="http://schemas.microsoft.com/office/powerpoint/2010/main" val="21626241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199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27</cp:revision>
  <dcterms:modified xsi:type="dcterms:W3CDTF">2022-04-09T01:40:55Z</dcterms:modified>
</cp:coreProperties>
</file>