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1920875"/>
  <p:notesSz cx="6858000" cy="9144000"/>
  <p:defaultTextStyle>
    <a:defPPr>
      <a:defRPr lang="en-US"/>
    </a:defPPr>
    <a:lvl1pPr marL="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85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7100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156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541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927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31296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6984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08398" algn="l" defTabSz="33854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5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1" autoAdjust="0"/>
  </p:normalViewPr>
  <p:slideViewPr>
    <p:cSldViewPr snapToGrid="0" snapToObjects="1">
      <p:cViewPr>
        <p:scale>
          <a:sx n="150" d="100"/>
          <a:sy n="150" d="100"/>
        </p:scale>
        <p:origin x="896" y="2064"/>
      </p:cViewPr>
      <p:guideLst>
        <p:guide orient="horz" pos="605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3" y="596719"/>
            <a:ext cx="9326879" cy="4117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6" y="1088497"/>
            <a:ext cx="7680961" cy="490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8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4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2" y="76926"/>
            <a:ext cx="2468880" cy="1638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6" y="76926"/>
            <a:ext cx="7223760" cy="1638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80" y="1234343"/>
            <a:ext cx="9326879" cy="38150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80" y="814151"/>
            <a:ext cx="9326879" cy="42019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385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771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56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41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27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129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698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0839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4" y="448208"/>
            <a:ext cx="4846321" cy="12676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4" y="448208"/>
            <a:ext cx="4846321" cy="12676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50" y="429976"/>
            <a:ext cx="4848227" cy="1791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8548" indent="0">
              <a:buNone/>
              <a:defRPr sz="1600" b="1"/>
            </a:lvl2pPr>
            <a:lvl3pPr marL="677100" indent="0">
              <a:buNone/>
              <a:defRPr sz="1400" b="1"/>
            </a:lvl3pPr>
            <a:lvl4pPr marL="1015648" indent="0">
              <a:buNone/>
              <a:defRPr sz="1200" b="1"/>
            </a:lvl4pPr>
            <a:lvl5pPr marL="1354196" indent="0">
              <a:buNone/>
              <a:defRPr sz="1200" b="1"/>
            </a:lvl5pPr>
            <a:lvl6pPr marL="1692748" indent="0">
              <a:buNone/>
              <a:defRPr sz="1200" b="1"/>
            </a:lvl6pPr>
            <a:lvl7pPr marL="2031296" indent="0">
              <a:buNone/>
              <a:defRPr sz="1200" b="1"/>
            </a:lvl7pPr>
            <a:lvl8pPr marL="2369848" indent="0">
              <a:buNone/>
              <a:defRPr sz="1200" b="1"/>
            </a:lvl8pPr>
            <a:lvl9pPr marL="27083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50" y="609166"/>
            <a:ext cx="4848227" cy="110672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5" y="429976"/>
            <a:ext cx="4850131" cy="17919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8548" indent="0">
              <a:buNone/>
              <a:defRPr sz="1600" b="1"/>
            </a:lvl2pPr>
            <a:lvl3pPr marL="677100" indent="0">
              <a:buNone/>
              <a:defRPr sz="1400" b="1"/>
            </a:lvl3pPr>
            <a:lvl4pPr marL="1015648" indent="0">
              <a:buNone/>
              <a:defRPr sz="1200" b="1"/>
            </a:lvl4pPr>
            <a:lvl5pPr marL="1354196" indent="0">
              <a:buNone/>
              <a:defRPr sz="1200" b="1"/>
            </a:lvl5pPr>
            <a:lvl6pPr marL="1692748" indent="0">
              <a:buNone/>
              <a:defRPr sz="1200" b="1"/>
            </a:lvl6pPr>
            <a:lvl7pPr marL="2031296" indent="0">
              <a:buNone/>
              <a:defRPr sz="1200" b="1"/>
            </a:lvl7pPr>
            <a:lvl8pPr marL="2369848" indent="0">
              <a:buNone/>
              <a:defRPr sz="1200" b="1"/>
            </a:lvl8pPr>
            <a:lvl9pPr marL="270839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5" y="609166"/>
            <a:ext cx="4850131" cy="110672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76480"/>
            <a:ext cx="3609976" cy="32548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7" y="76481"/>
            <a:ext cx="6134101" cy="163941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401963"/>
            <a:ext cx="3609976" cy="1313932"/>
          </a:xfrm>
        </p:spPr>
        <p:txBody>
          <a:bodyPr/>
          <a:lstStyle>
            <a:lvl1pPr marL="0" indent="0">
              <a:buNone/>
              <a:defRPr sz="1000"/>
            </a:lvl1pPr>
            <a:lvl2pPr marL="338548" indent="0">
              <a:buNone/>
              <a:defRPr sz="800"/>
            </a:lvl2pPr>
            <a:lvl3pPr marL="677100" indent="0">
              <a:buNone/>
              <a:defRPr sz="600"/>
            </a:lvl3pPr>
            <a:lvl4pPr marL="1015648" indent="0">
              <a:buNone/>
              <a:defRPr sz="600"/>
            </a:lvl4pPr>
            <a:lvl5pPr marL="1354196" indent="0">
              <a:buNone/>
              <a:defRPr sz="600"/>
            </a:lvl5pPr>
            <a:lvl6pPr marL="1692748" indent="0">
              <a:buNone/>
              <a:defRPr sz="600"/>
            </a:lvl6pPr>
            <a:lvl7pPr marL="2031296" indent="0">
              <a:buNone/>
              <a:defRPr sz="600"/>
            </a:lvl7pPr>
            <a:lvl8pPr marL="2369848" indent="0">
              <a:buNone/>
              <a:defRPr sz="600"/>
            </a:lvl8pPr>
            <a:lvl9pPr marL="27083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50" y="1344616"/>
            <a:ext cx="6583680" cy="15873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50" y="171634"/>
            <a:ext cx="6583680" cy="1152525"/>
          </a:xfrm>
        </p:spPr>
        <p:txBody>
          <a:bodyPr/>
          <a:lstStyle>
            <a:lvl1pPr marL="0" indent="0">
              <a:buNone/>
              <a:defRPr sz="2600"/>
            </a:lvl1pPr>
            <a:lvl2pPr marL="338548" indent="0">
              <a:buNone/>
              <a:defRPr sz="2200"/>
            </a:lvl2pPr>
            <a:lvl3pPr marL="677100" indent="0">
              <a:buNone/>
              <a:defRPr sz="1800"/>
            </a:lvl3pPr>
            <a:lvl4pPr marL="1015648" indent="0">
              <a:buNone/>
              <a:defRPr sz="1600"/>
            </a:lvl4pPr>
            <a:lvl5pPr marL="1354196" indent="0">
              <a:buNone/>
              <a:defRPr sz="1600"/>
            </a:lvl5pPr>
            <a:lvl6pPr marL="1692748" indent="0">
              <a:buNone/>
              <a:defRPr sz="1600"/>
            </a:lvl6pPr>
            <a:lvl7pPr marL="2031296" indent="0">
              <a:buNone/>
              <a:defRPr sz="1600"/>
            </a:lvl7pPr>
            <a:lvl8pPr marL="2369848" indent="0">
              <a:buNone/>
              <a:defRPr sz="1600"/>
            </a:lvl8pPr>
            <a:lvl9pPr marL="2708398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50" y="1503353"/>
            <a:ext cx="6583680" cy="225436"/>
          </a:xfrm>
        </p:spPr>
        <p:txBody>
          <a:bodyPr/>
          <a:lstStyle>
            <a:lvl1pPr marL="0" indent="0">
              <a:buNone/>
              <a:defRPr sz="1000"/>
            </a:lvl1pPr>
            <a:lvl2pPr marL="338548" indent="0">
              <a:buNone/>
              <a:defRPr sz="800"/>
            </a:lvl2pPr>
            <a:lvl3pPr marL="677100" indent="0">
              <a:buNone/>
              <a:defRPr sz="600"/>
            </a:lvl3pPr>
            <a:lvl4pPr marL="1015648" indent="0">
              <a:buNone/>
              <a:defRPr sz="600"/>
            </a:lvl4pPr>
            <a:lvl5pPr marL="1354196" indent="0">
              <a:buNone/>
              <a:defRPr sz="600"/>
            </a:lvl5pPr>
            <a:lvl6pPr marL="1692748" indent="0">
              <a:buNone/>
              <a:defRPr sz="600"/>
            </a:lvl6pPr>
            <a:lvl7pPr marL="2031296" indent="0">
              <a:buNone/>
              <a:defRPr sz="600"/>
            </a:lvl7pPr>
            <a:lvl8pPr marL="2369848" indent="0">
              <a:buNone/>
              <a:defRPr sz="600"/>
            </a:lvl8pPr>
            <a:lvl9pPr marL="270839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6" y="76926"/>
            <a:ext cx="9875521" cy="320146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6" y="448208"/>
            <a:ext cx="9875521" cy="1267689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780368"/>
            <a:ext cx="2560320" cy="10226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780368"/>
            <a:ext cx="3474722" cy="10226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780368"/>
            <a:ext cx="2560320" cy="102268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854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11" indent="-253911" algn="l" defTabSz="33854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50144" indent="-211592" algn="l" defTabSz="338548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46374" indent="-169272" algn="l" defTabSz="33854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4922" indent="-169272" algn="l" defTabSz="33854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474" indent="-169272" algn="l" defTabSz="338548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62024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00574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39122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877673" indent="-169272" algn="l" defTabSz="33854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85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77100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6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4196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7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296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6984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8398" algn="l" defTabSz="33854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28405"/>
              </p:ext>
            </p:extLst>
          </p:nvPr>
        </p:nvGraphicFramePr>
        <p:xfrm>
          <a:off x="54352" y="22175"/>
          <a:ext cx="10859182" cy="1745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1915"/>
                <a:gridCol w="2370666"/>
                <a:gridCol w="4385734"/>
                <a:gridCol w="635000"/>
                <a:gridCol w="795867"/>
              </a:tblGrid>
              <a:tr h="37393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+mj-lt"/>
                        </a:rPr>
                        <a:t>Species (kingdom,</a:t>
                      </a:r>
                      <a:r>
                        <a:rPr lang="en-US" sz="1200" b="1" baseline="0" dirty="0" smtClean="0">
                          <a:latin typeface="+mj-lt"/>
                        </a:rPr>
                        <a:t> phylum)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latin typeface="+mj-lt"/>
                        </a:rPr>
                        <a:t>Genomic location (strand)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latin typeface="+mj-lt"/>
                        </a:rPr>
                        <a:t>Frameshifting</a:t>
                      </a:r>
                      <a:r>
                        <a:rPr lang="en-US" sz="1200" b="1" baseline="0" dirty="0" smtClean="0">
                          <a:latin typeface="+mj-lt"/>
                        </a:rPr>
                        <a:t> signal sequence</a:t>
                      </a:r>
                      <a:endParaRPr lang="en-US" sz="1200" b="1" dirty="0" smtClean="0">
                        <a:latin typeface="+mj-lt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j-lt"/>
                        </a:rPr>
                        <a:t>Length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171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j-lt"/>
                        </a:rPr>
                        <a:t>Efficiency</a:t>
                      </a:r>
                    </a:p>
                  </a:txBody>
                  <a:tcPr marL="45720" marR="45720" anchor="ctr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Methanocaldococcus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fervens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AG86 (Archaea,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Euryarchaeota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 smtClean="0">
                          <a:latin typeface="+mn-lt"/>
                          <a:cs typeface="Courier New"/>
                        </a:rPr>
                        <a:t>NC_013156.1:</a:t>
                      </a:r>
                      <a:r>
                        <a:rPr lang="is-IS" sz="1200" dirty="0" smtClean="0">
                          <a:latin typeface="+mn-lt"/>
                          <a:cs typeface="Courier New"/>
                        </a:rPr>
                        <a:t>1122916</a:t>
                      </a:r>
                      <a:r>
                        <a:rPr lang="cs-CZ" sz="1200" dirty="0" smtClean="0">
                          <a:latin typeface="+mn-lt"/>
                          <a:cs typeface="Courier New"/>
                        </a:rPr>
                        <a:t>-</a:t>
                      </a:r>
                      <a:r>
                        <a:rPr lang="is-IS" sz="1200" dirty="0" smtClean="0">
                          <a:latin typeface="+mn-lt"/>
                          <a:cs typeface="Courier New"/>
                        </a:rPr>
                        <a:t>1122992</a:t>
                      </a:r>
                      <a:r>
                        <a:rPr lang="cs-CZ" sz="1200" dirty="0" smtClean="0">
                          <a:latin typeface="+mn-lt"/>
                          <a:cs typeface="Courier New"/>
                        </a:rPr>
                        <a:t>(+)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AAA_AAG_GAA_AAT_AAT_GAC_GT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A_AAA_AAA_AAA_A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CA_AGA_ATA_AAT_</a:t>
                      </a:r>
                      <a:r>
                        <a:rPr lang="en-US" sz="1000" b="1" dirty="0" smtClean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TAA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_ATA_ATG_AAT_CAA_ATA_ATA_ATG_AGA_ATA_ATA_AT</a:t>
                      </a:r>
                      <a:endParaRPr lang="en-US" sz="10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n-US" sz="1200" dirty="0" smtClean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Methanocaldococcus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sp. FS406-22  (Archaea,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Euryarchaeota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200" dirty="0" smtClean="0"/>
                        <a:t>NC_013887.1:1224237-1224313(+)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GAG_CAA_AAA_AAT_GAT_GAC_GT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A_AAA_AAA_AA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C_ATG_ATG_AAA_</a:t>
                      </a:r>
                      <a:r>
                        <a:rPr lang="en-US" sz="1000" b="1" dirty="0" smtClean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TAA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_GAA_ATG_AGT_TTG_AAG_AAG_AAA_ATG_AGG_ATT_CAA_AT</a:t>
                      </a:r>
                      <a:endParaRPr lang="en-US" sz="10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77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40%</a:t>
                      </a:r>
                    </a:p>
                  </a:txBody>
                  <a:tcPr marL="45720" marR="45720" anchor="ctr"/>
                </a:tc>
              </a:tr>
              <a:tr h="416692"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Delftia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acidovorans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 SPH-1</a:t>
                      </a:r>
                    </a:p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(Bacteria; </a:t>
                      </a:r>
                      <a:r>
                        <a:rPr lang="en-US" sz="1200" dirty="0" err="1" smtClean="0">
                          <a:latin typeface="+mn-lt"/>
                          <a:cs typeface="Courier New"/>
                        </a:rPr>
                        <a:t>Betaproteobacteria</a:t>
                      </a: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NC_010002.1:</a:t>
                      </a:r>
                      <a:r>
                        <a:rPr lang="is-IS" sz="1200" dirty="0" smtClean="0"/>
                        <a:t>6395640</a:t>
                      </a:r>
                      <a:r>
                        <a:rPr lang="en-US" sz="1200" dirty="0" smtClean="0"/>
                        <a:t>-</a:t>
                      </a:r>
                      <a:r>
                        <a:rPr lang="is-IS" sz="1200" smtClean="0"/>
                        <a:t>6395711</a:t>
                      </a:r>
                      <a:r>
                        <a:rPr lang="en-US" sz="1200" smtClean="0"/>
                        <a:t>(-)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l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AAG_GTG_GGA_GCG_CCC_GCC_AC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A_AAA_AAA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_GCC_</a:t>
                      </a:r>
                      <a:r>
                        <a:rPr lang="en-US" sz="1000" b="1" dirty="0" smtClean="0">
                          <a:solidFill>
                            <a:srgbClr val="0432FF"/>
                          </a:solidFill>
                          <a:latin typeface="Courier New"/>
                          <a:cs typeface="Courier New"/>
                        </a:rPr>
                        <a:t>TGA</a:t>
                      </a:r>
                      <a:r>
                        <a:rPr lang="en-US" sz="1000" dirty="0" smtClean="0">
                          <a:latin typeface="Courier New"/>
                          <a:cs typeface="Courier New"/>
                        </a:rPr>
                        <a:t>_GCC_CCC_GCG_GCC_CCG_CGC_CAC_AGG_CAA_GGG_CTG_CGG_GGG</a:t>
                      </a:r>
                      <a:endParaRPr lang="en-US" sz="1000" dirty="0">
                        <a:latin typeface="Courier New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72</a:t>
                      </a:r>
                      <a:r>
                        <a:rPr lang="en-US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</a:t>
                      </a:r>
                      <a:endParaRPr lang="en-US" sz="1200" dirty="0">
                        <a:latin typeface="+mn-lt"/>
                        <a:cs typeface="Courier New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3385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urier New"/>
                        </a:rPr>
                        <a:t>10%</a:t>
                      </a: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68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Courier New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55</cp:revision>
  <dcterms:created xsi:type="dcterms:W3CDTF">2017-02-21T13:00:32Z</dcterms:created>
  <dcterms:modified xsi:type="dcterms:W3CDTF">2019-06-24T17:17:06Z</dcterms:modified>
</cp:coreProperties>
</file>