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029200" cy="3200400"/>
  <p:notesSz cx="6858000" cy="9144000"/>
  <p:defaultTextStyle>
    <a:defPPr>
      <a:defRPr lang="en-US"/>
    </a:defPPr>
    <a:lvl1pPr marL="0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9264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38530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07793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77057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46323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15587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84853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54118" algn="l" defTabSz="169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3"/>
    <p:restoredTop sz="85824" autoAdjust="0"/>
  </p:normalViewPr>
  <p:slideViewPr>
    <p:cSldViewPr snapToGrid="0" snapToObjects="1">
      <p:cViewPr>
        <p:scale>
          <a:sx n="120" d="100"/>
          <a:sy n="120" d="100"/>
        </p:scale>
        <p:origin x="3736" y="1392"/>
      </p:cViewPr>
      <p:guideLst>
        <p:guide orient="horz" pos="1008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143000"/>
            <a:ext cx="4848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586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173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759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345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2931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518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104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690" algn="l" defTabSz="457173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1143000"/>
            <a:ext cx="4848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1" y="994206"/>
            <a:ext cx="4274820" cy="686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5" y="1813564"/>
            <a:ext cx="3520441" cy="8178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07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7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4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1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8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54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1" y="128167"/>
            <a:ext cx="1131570" cy="2730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3" y="128167"/>
            <a:ext cx="3310890" cy="27307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4" y="2056559"/>
            <a:ext cx="4274820" cy="635637"/>
          </a:xfrm>
        </p:spPr>
        <p:txBody>
          <a:bodyPr anchor="t"/>
          <a:lstStyle>
            <a:lvl1pPr algn="l">
              <a:defRPr sz="327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4" y="1356471"/>
            <a:ext cx="4274820" cy="700087"/>
          </a:xfrm>
        </p:spPr>
        <p:txBody>
          <a:bodyPr anchor="b"/>
          <a:lstStyle>
            <a:lvl1pPr marL="0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1pPr>
            <a:lvl2pPr marL="369316" indent="0">
              <a:buNone/>
              <a:defRPr sz="1527">
                <a:solidFill>
                  <a:schemeClr val="tx1">
                    <a:tint val="75000"/>
                  </a:schemeClr>
                </a:solidFill>
              </a:defRPr>
            </a:lvl2pPr>
            <a:lvl3pPr marL="738636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3pPr>
            <a:lvl4pPr marL="1107952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4pPr>
            <a:lvl5pPr marL="1477267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5pPr>
            <a:lvl6pPr marL="1846588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6pPr>
            <a:lvl7pPr marL="2215904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7pPr>
            <a:lvl8pPr marL="2585223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8pPr>
            <a:lvl9pPr marL="2954542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3" y="746767"/>
            <a:ext cx="2221231" cy="2112116"/>
          </a:xfrm>
        </p:spPr>
        <p:txBody>
          <a:bodyPr/>
          <a:lstStyle>
            <a:lvl1pPr>
              <a:defRPr sz="2400"/>
            </a:lvl1pPr>
            <a:lvl2pPr>
              <a:defRPr sz="1964"/>
            </a:lvl2pPr>
            <a:lvl3pPr>
              <a:defRPr sz="1746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3" y="746767"/>
            <a:ext cx="2221231" cy="2112116"/>
          </a:xfrm>
        </p:spPr>
        <p:txBody>
          <a:bodyPr/>
          <a:lstStyle>
            <a:lvl1pPr>
              <a:defRPr sz="2400"/>
            </a:lvl1pPr>
            <a:lvl2pPr>
              <a:defRPr sz="1964"/>
            </a:lvl2pPr>
            <a:lvl3pPr>
              <a:defRPr sz="1746"/>
            </a:lvl3pPr>
            <a:lvl4pPr>
              <a:defRPr sz="1527"/>
            </a:lvl4pPr>
            <a:lvl5pPr>
              <a:defRPr sz="1527"/>
            </a:lvl5pPr>
            <a:lvl6pPr>
              <a:defRPr sz="1527"/>
            </a:lvl6pPr>
            <a:lvl7pPr>
              <a:defRPr sz="1527"/>
            </a:lvl7pPr>
            <a:lvl8pPr>
              <a:defRPr sz="1527"/>
            </a:lvl8pPr>
            <a:lvl9pPr>
              <a:defRPr sz="15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5" y="716391"/>
            <a:ext cx="2222105" cy="298555"/>
          </a:xfrm>
        </p:spPr>
        <p:txBody>
          <a:bodyPr anchor="b"/>
          <a:lstStyle>
            <a:lvl1pPr marL="0" indent="0">
              <a:buNone/>
              <a:defRPr sz="1964" b="1"/>
            </a:lvl1pPr>
            <a:lvl2pPr marL="369316" indent="0">
              <a:buNone/>
              <a:defRPr sz="1746" b="1"/>
            </a:lvl2pPr>
            <a:lvl3pPr marL="738636" indent="0">
              <a:buNone/>
              <a:defRPr sz="1527" b="1"/>
            </a:lvl3pPr>
            <a:lvl4pPr marL="1107952" indent="0">
              <a:buNone/>
              <a:defRPr sz="1309" b="1"/>
            </a:lvl4pPr>
            <a:lvl5pPr marL="1477267" indent="0">
              <a:buNone/>
              <a:defRPr sz="1309" b="1"/>
            </a:lvl5pPr>
            <a:lvl6pPr marL="1846588" indent="0">
              <a:buNone/>
              <a:defRPr sz="1309" b="1"/>
            </a:lvl6pPr>
            <a:lvl7pPr marL="2215904" indent="0">
              <a:buNone/>
              <a:defRPr sz="1309" b="1"/>
            </a:lvl7pPr>
            <a:lvl8pPr marL="2585223" indent="0">
              <a:buNone/>
              <a:defRPr sz="1309" b="1"/>
            </a:lvl8pPr>
            <a:lvl9pPr marL="2954542" indent="0">
              <a:buNone/>
              <a:defRPr sz="13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5" y="1014942"/>
            <a:ext cx="2222105" cy="1843937"/>
          </a:xfrm>
        </p:spPr>
        <p:txBody>
          <a:bodyPr/>
          <a:lstStyle>
            <a:lvl1pPr>
              <a:defRPr sz="1964"/>
            </a:lvl1pPr>
            <a:lvl2pPr>
              <a:defRPr sz="1746"/>
            </a:lvl2pPr>
            <a:lvl3pPr>
              <a:defRPr sz="1527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716391"/>
            <a:ext cx="2222977" cy="298555"/>
          </a:xfrm>
        </p:spPr>
        <p:txBody>
          <a:bodyPr anchor="b"/>
          <a:lstStyle>
            <a:lvl1pPr marL="0" indent="0">
              <a:buNone/>
              <a:defRPr sz="1964" b="1"/>
            </a:lvl1pPr>
            <a:lvl2pPr marL="369316" indent="0">
              <a:buNone/>
              <a:defRPr sz="1746" b="1"/>
            </a:lvl2pPr>
            <a:lvl3pPr marL="738636" indent="0">
              <a:buNone/>
              <a:defRPr sz="1527" b="1"/>
            </a:lvl3pPr>
            <a:lvl4pPr marL="1107952" indent="0">
              <a:buNone/>
              <a:defRPr sz="1309" b="1"/>
            </a:lvl4pPr>
            <a:lvl5pPr marL="1477267" indent="0">
              <a:buNone/>
              <a:defRPr sz="1309" b="1"/>
            </a:lvl5pPr>
            <a:lvl6pPr marL="1846588" indent="0">
              <a:buNone/>
              <a:defRPr sz="1309" b="1"/>
            </a:lvl6pPr>
            <a:lvl7pPr marL="2215904" indent="0">
              <a:buNone/>
              <a:defRPr sz="1309" b="1"/>
            </a:lvl7pPr>
            <a:lvl8pPr marL="2585223" indent="0">
              <a:buNone/>
              <a:defRPr sz="1309" b="1"/>
            </a:lvl8pPr>
            <a:lvl9pPr marL="2954542" indent="0">
              <a:buNone/>
              <a:defRPr sz="13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1014942"/>
            <a:ext cx="2222977" cy="1843937"/>
          </a:xfrm>
        </p:spPr>
        <p:txBody>
          <a:bodyPr/>
          <a:lstStyle>
            <a:lvl1pPr>
              <a:defRPr sz="1964"/>
            </a:lvl1pPr>
            <a:lvl2pPr>
              <a:defRPr sz="1746"/>
            </a:lvl2pPr>
            <a:lvl3pPr>
              <a:defRPr sz="1527"/>
            </a:lvl3pPr>
            <a:lvl4pPr>
              <a:defRPr sz="1309"/>
            </a:lvl4pPr>
            <a:lvl5pPr>
              <a:defRPr sz="1309"/>
            </a:lvl5pPr>
            <a:lvl6pPr>
              <a:defRPr sz="1309"/>
            </a:lvl6pPr>
            <a:lvl7pPr>
              <a:defRPr sz="1309"/>
            </a:lvl7pPr>
            <a:lvl8pPr>
              <a:defRPr sz="1309"/>
            </a:lvl8pPr>
            <a:lvl9pPr>
              <a:defRPr sz="13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3" y="127426"/>
            <a:ext cx="1654573" cy="542291"/>
          </a:xfrm>
        </p:spPr>
        <p:txBody>
          <a:bodyPr anchor="b"/>
          <a:lstStyle>
            <a:lvl1pPr algn="l">
              <a:defRPr sz="17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81" y="127428"/>
            <a:ext cx="2811464" cy="2731453"/>
          </a:xfrm>
        </p:spPr>
        <p:txBody>
          <a:bodyPr/>
          <a:lstStyle>
            <a:lvl1pPr>
              <a:defRPr sz="2837"/>
            </a:lvl1pPr>
            <a:lvl2pPr>
              <a:defRPr sz="2400"/>
            </a:lvl2pPr>
            <a:lvl3pPr>
              <a:defRPr sz="1964"/>
            </a:lvl3pPr>
            <a:lvl4pPr>
              <a:defRPr sz="1746"/>
            </a:lvl4pPr>
            <a:lvl5pPr>
              <a:defRPr sz="1746"/>
            </a:lvl5pPr>
            <a:lvl6pPr>
              <a:defRPr sz="1746"/>
            </a:lvl6pPr>
            <a:lvl7pPr>
              <a:defRPr sz="1746"/>
            </a:lvl7pPr>
            <a:lvl8pPr>
              <a:defRPr sz="1746"/>
            </a:lvl8pPr>
            <a:lvl9pPr>
              <a:defRPr sz="17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3" y="669719"/>
            <a:ext cx="1654573" cy="2189163"/>
          </a:xfrm>
        </p:spPr>
        <p:txBody>
          <a:bodyPr/>
          <a:lstStyle>
            <a:lvl1pPr marL="0" indent="0">
              <a:buNone/>
              <a:defRPr sz="1091"/>
            </a:lvl1pPr>
            <a:lvl2pPr marL="369316" indent="0">
              <a:buNone/>
              <a:defRPr sz="872"/>
            </a:lvl2pPr>
            <a:lvl3pPr marL="738636" indent="0">
              <a:buNone/>
              <a:defRPr sz="655"/>
            </a:lvl3pPr>
            <a:lvl4pPr marL="1107952" indent="0">
              <a:buNone/>
              <a:defRPr sz="655"/>
            </a:lvl4pPr>
            <a:lvl5pPr marL="1477267" indent="0">
              <a:buNone/>
              <a:defRPr sz="655"/>
            </a:lvl5pPr>
            <a:lvl6pPr marL="1846588" indent="0">
              <a:buNone/>
              <a:defRPr sz="655"/>
            </a:lvl6pPr>
            <a:lvl7pPr marL="2215904" indent="0">
              <a:buNone/>
              <a:defRPr sz="655"/>
            </a:lvl7pPr>
            <a:lvl8pPr marL="2585223" indent="0">
              <a:buNone/>
              <a:defRPr sz="655"/>
            </a:lvl8pPr>
            <a:lvl9pPr marL="2954542" indent="0">
              <a:buNone/>
              <a:defRPr sz="6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61" y="2240286"/>
            <a:ext cx="3017520" cy="264476"/>
          </a:xfrm>
        </p:spPr>
        <p:txBody>
          <a:bodyPr anchor="b"/>
          <a:lstStyle>
            <a:lvl1pPr algn="l">
              <a:defRPr sz="17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61" y="285962"/>
            <a:ext cx="3017520" cy="1920240"/>
          </a:xfrm>
        </p:spPr>
        <p:txBody>
          <a:bodyPr/>
          <a:lstStyle>
            <a:lvl1pPr marL="0" indent="0">
              <a:buNone/>
              <a:defRPr sz="2837"/>
            </a:lvl1pPr>
            <a:lvl2pPr marL="369316" indent="0">
              <a:buNone/>
              <a:defRPr sz="2400"/>
            </a:lvl2pPr>
            <a:lvl3pPr marL="738636" indent="0">
              <a:buNone/>
              <a:defRPr sz="1964"/>
            </a:lvl3pPr>
            <a:lvl4pPr marL="1107952" indent="0">
              <a:buNone/>
              <a:defRPr sz="1746"/>
            </a:lvl4pPr>
            <a:lvl5pPr marL="1477267" indent="0">
              <a:buNone/>
              <a:defRPr sz="1746"/>
            </a:lvl5pPr>
            <a:lvl6pPr marL="1846588" indent="0">
              <a:buNone/>
              <a:defRPr sz="1746"/>
            </a:lvl6pPr>
            <a:lvl7pPr marL="2215904" indent="0">
              <a:buNone/>
              <a:defRPr sz="1746"/>
            </a:lvl7pPr>
            <a:lvl8pPr marL="2585223" indent="0">
              <a:buNone/>
              <a:defRPr sz="1746"/>
            </a:lvl8pPr>
            <a:lvl9pPr marL="2954542" indent="0">
              <a:buNone/>
              <a:defRPr sz="174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61" y="2504762"/>
            <a:ext cx="3017520" cy="375603"/>
          </a:xfrm>
        </p:spPr>
        <p:txBody>
          <a:bodyPr/>
          <a:lstStyle>
            <a:lvl1pPr marL="0" indent="0">
              <a:buNone/>
              <a:defRPr sz="1091"/>
            </a:lvl1pPr>
            <a:lvl2pPr marL="369316" indent="0">
              <a:buNone/>
              <a:defRPr sz="872"/>
            </a:lvl2pPr>
            <a:lvl3pPr marL="738636" indent="0">
              <a:buNone/>
              <a:defRPr sz="655"/>
            </a:lvl3pPr>
            <a:lvl4pPr marL="1107952" indent="0">
              <a:buNone/>
              <a:defRPr sz="655"/>
            </a:lvl4pPr>
            <a:lvl5pPr marL="1477267" indent="0">
              <a:buNone/>
              <a:defRPr sz="655"/>
            </a:lvl5pPr>
            <a:lvl6pPr marL="1846588" indent="0">
              <a:buNone/>
              <a:defRPr sz="655"/>
            </a:lvl6pPr>
            <a:lvl7pPr marL="2215904" indent="0">
              <a:buNone/>
              <a:defRPr sz="655"/>
            </a:lvl7pPr>
            <a:lvl8pPr marL="2585223" indent="0">
              <a:buNone/>
              <a:defRPr sz="655"/>
            </a:lvl8pPr>
            <a:lvl9pPr marL="2954542" indent="0">
              <a:buNone/>
              <a:defRPr sz="6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5" y="128168"/>
            <a:ext cx="4526281" cy="5334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5" y="746767"/>
            <a:ext cx="4526281" cy="2112116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966300"/>
            <a:ext cx="1173480" cy="1703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1" y="2966300"/>
            <a:ext cx="1592581" cy="1703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2966300"/>
            <a:ext cx="1173480" cy="170391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9316" rtl="0" eaLnBrk="1" latinLnBrk="0" hangingPunct="1">
        <a:spcBef>
          <a:spcPct val="0"/>
        </a:spcBef>
        <a:buNone/>
        <a:defRPr sz="3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988" indent="-276988" algn="l" defTabSz="369316" rtl="0" eaLnBrk="1" latinLnBrk="0" hangingPunct="1">
        <a:spcBef>
          <a:spcPct val="20000"/>
        </a:spcBef>
        <a:buFont typeface="Arial"/>
        <a:buChar char="•"/>
        <a:defRPr sz="2837" kern="1200">
          <a:solidFill>
            <a:schemeClr val="tx1"/>
          </a:solidFill>
          <a:latin typeface="+mn-lt"/>
          <a:ea typeface="+mn-ea"/>
          <a:cs typeface="+mn-cs"/>
        </a:defRPr>
      </a:lvl1pPr>
      <a:lvl2pPr marL="600142" indent="-230822" algn="l" defTabSz="36931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23294" indent="-184656" algn="l" defTabSz="369316" rtl="0" eaLnBrk="1" latinLnBrk="0" hangingPunct="1">
        <a:spcBef>
          <a:spcPct val="20000"/>
        </a:spcBef>
        <a:buFont typeface="Arial"/>
        <a:buChar char="•"/>
        <a:defRPr sz="1964" kern="1200">
          <a:solidFill>
            <a:schemeClr val="tx1"/>
          </a:solidFill>
          <a:latin typeface="+mn-lt"/>
          <a:ea typeface="+mn-ea"/>
          <a:cs typeface="+mn-cs"/>
        </a:defRPr>
      </a:lvl3pPr>
      <a:lvl4pPr marL="1292610" indent="-184656" algn="l" defTabSz="369316" rtl="0" eaLnBrk="1" latinLnBrk="0" hangingPunct="1">
        <a:spcBef>
          <a:spcPct val="20000"/>
        </a:spcBef>
        <a:buFont typeface="Arial"/>
        <a:buChar char="–"/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661930" indent="-184656" algn="l" defTabSz="369316" rtl="0" eaLnBrk="1" latinLnBrk="0" hangingPunct="1">
        <a:spcBef>
          <a:spcPct val="20000"/>
        </a:spcBef>
        <a:buFont typeface="Arial"/>
        <a:buChar char="»"/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031248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400565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2769880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139200" indent="-184656" algn="l" defTabSz="369316" rtl="0" eaLnBrk="1" latinLnBrk="0" hangingPunct="1">
        <a:spcBef>
          <a:spcPct val="20000"/>
        </a:spcBef>
        <a:buFont typeface="Arial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1pPr>
      <a:lvl2pPr marL="369316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2pPr>
      <a:lvl3pPr marL="738636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3pPr>
      <a:lvl4pPr marL="1107952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4pPr>
      <a:lvl5pPr marL="1477267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5pPr>
      <a:lvl6pPr marL="1846588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6pPr>
      <a:lvl7pPr marL="2215904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7pPr>
      <a:lvl8pPr marL="2585223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8pPr>
      <a:lvl9pPr marL="2954542" algn="l" defTabSz="369316" rtl="0" eaLnBrk="1" latinLnBrk="0" hangingPunct="1">
        <a:defRPr sz="15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89037"/>
              </p:ext>
            </p:extLst>
          </p:nvPr>
        </p:nvGraphicFramePr>
        <p:xfrm>
          <a:off x="159488" y="121682"/>
          <a:ext cx="4795285" cy="268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16"/>
                <a:gridCol w="1009533"/>
                <a:gridCol w="1733968"/>
                <a:gridCol w="1733968"/>
              </a:tblGrid>
              <a:tr h="239825">
                <a:tc rowSpan="2" gridSpan="2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Small subunit gene is</a:t>
                      </a:r>
                      <a:r>
                        <a:rPr lang="en-US" sz="1400" b="0" baseline="0" dirty="0" smtClean="0"/>
                        <a:t> absent in the genome</a:t>
                      </a:r>
                      <a:endParaRPr lang="en-US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490871">
                <a:tc gridSpan="2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YES</a:t>
                      </a:r>
                    </a:p>
                    <a:p>
                      <a:pPr algn="ctr"/>
                      <a:r>
                        <a:rPr lang="en-US" sz="1400" b="0" dirty="0" smtClean="0"/>
                        <a:t>(reduced genotype)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NO</a:t>
                      </a:r>
                    </a:p>
                    <a:p>
                      <a:pPr algn="ctr"/>
                      <a:r>
                        <a:rPr lang="en-US" sz="1400" b="0" dirty="0" smtClean="0"/>
                        <a:t>(complete genotype)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931164">
                <a:tc rowSpan="2">
                  <a:txBody>
                    <a:bodyPr/>
                    <a:lstStyle/>
                    <a:p>
                      <a:pPr marL="0" marR="0" indent="0" algn="ctr" defTabSz="80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Frameshift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baseline="0" dirty="0" smtClean="0"/>
                        <a:t>in </a:t>
                      </a:r>
                      <a:r>
                        <a:rPr lang="en-US" sz="1400" b="0" baseline="0" dirty="0" err="1" smtClean="0"/>
                        <a:t>chlD</a:t>
                      </a:r>
                      <a:r>
                        <a:rPr lang="en-US" sz="1400" b="0" baseline="0" dirty="0" smtClean="0"/>
                        <a:t> gene</a:t>
                      </a:r>
                      <a:endParaRPr lang="en-US" sz="1400" b="0" dirty="0" smtClean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YES</a:t>
                      </a:r>
                    </a:p>
                    <a:p>
                      <a:pPr marL="0" marR="0" indent="0" algn="ctr" defTabSz="80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(fs-</a:t>
                      </a:r>
                      <a:r>
                        <a:rPr lang="en-US" sz="1400" b="0" baseline="0" dirty="0" err="1" smtClean="0"/>
                        <a:t>chlD</a:t>
                      </a:r>
                      <a:r>
                        <a:rPr lang="en-US" sz="1400" b="0" baseline="0" dirty="0" smtClean="0"/>
                        <a:t> genotype)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53</a:t>
                      </a:r>
                    </a:p>
                    <a:p>
                      <a:pPr algn="ctr"/>
                      <a:r>
                        <a:rPr lang="en-US" sz="1800" b="0" dirty="0" smtClean="0"/>
                        <a:t>genomes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</a:p>
                    <a:p>
                      <a:pPr algn="ctr"/>
                      <a:r>
                        <a:rPr lang="en-US" sz="1800" b="0" dirty="0" smtClean="0"/>
                        <a:t>genomes</a:t>
                      </a:r>
                      <a:endParaRPr lang="en-US" sz="1800" b="0" dirty="0"/>
                    </a:p>
                  </a:txBody>
                  <a:tcPr anchor="ctr"/>
                </a:tc>
              </a:tr>
              <a:tr h="9311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NO</a:t>
                      </a:r>
                    </a:p>
                    <a:p>
                      <a:pPr marL="0" marR="0" indent="0" algn="ctr" defTabSz="8058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/>
                        <a:t>(</a:t>
                      </a:r>
                      <a:r>
                        <a:rPr lang="en-US" sz="1400" b="0" baseline="0" dirty="0" err="1" smtClean="0"/>
                        <a:t>chlD</a:t>
                      </a:r>
                      <a:r>
                        <a:rPr lang="en-US" sz="1400" b="0" baseline="0" dirty="0" smtClean="0"/>
                        <a:t> genotype)</a:t>
                      </a:r>
                      <a:endParaRPr 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48</a:t>
                      </a:r>
                    </a:p>
                    <a:p>
                      <a:pPr algn="ctr"/>
                      <a:r>
                        <a:rPr lang="en-US" sz="1800" b="0" dirty="0" smtClean="0"/>
                        <a:t>genomes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31</a:t>
                      </a:r>
                    </a:p>
                    <a:p>
                      <a:pPr algn="ctr"/>
                      <a:r>
                        <a:rPr lang="en-US" sz="1800" b="0" dirty="0" smtClean="0"/>
                        <a:t>genomes</a:t>
                      </a:r>
                      <a:endParaRPr lang="en-US" sz="18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11373" y="2806970"/>
            <a:ext cx="389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Fisher's Exact </a:t>
            </a:r>
            <a:r>
              <a:rPr lang="en-US" sz="1800" b="1" dirty="0" smtClean="0"/>
              <a:t>Test p-value = </a:t>
            </a:r>
            <a:r>
              <a:rPr lang="mr-IN" sz="1800" b="1" dirty="0"/>
              <a:t>1.036e-06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47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73</cp:revision>
  <dcterms:created xsi:type="dcterms:W3CDTF">2017-02-21T13:00:32Z</dcterms:created>
  <dcterms:modified xsi:type="dcterms:W3CDTF">2019-11-13T16:44:05Z</dcterms:modified>
</cp:coreProperties>
</file>