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216061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432125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648187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864248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080312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1296373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1512437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1728500" algn="l" defTabSz="216061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1436" autoAdjust="0"/>
  </p:normalViewPr>
  <p:slideViewPr>
    <p:cSldViewPr snapToGrid="0" snapToObjects="1">
      <p:cViewPr>
        <p:scale>
          <a:sx n="100" d="100"/>
          <a:sy n="100" d="100"/>
        </p:scale>
        <p:origin x="2728" y="824"/>
      </p:cViewPr>
      <p:guideLst>
        <p:guide orient="horz" pos="173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8" y="1704351"/>
            <a:ext cx="699515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7" y="3108966"/>
            <a:ext cx="5760721" cy="1402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8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7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19718"/>
            <a:ext cx="1851660" cy="4681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5" y="219718"/>
            <a:ext cx="5417820" cy="4681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90" y="3525529"/>
            <a:ext cx="6995159" cy="1089663"/>
          </a:xfrm>
        </p:spPr>
        <p:txBody>
          <a:bodyPr anchor="t"/>
          <a:lstStyle>
            <a:lvl1pPr algn="l">
              <a:defRPr sz="1275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90" y="2325377"/>
            <a:ext cx="6995159" cy="1200150"/>
          </a:xfrm>
        </p:spPr>
        <p:txBody>
          <a:bodyPr anchor="b"/>
          <a:lstStyle>
            <a:lvl1pPr marL="0" indent="0">
              <a:buNone/>
              <a:defRPr sz="6807">
                <a:solidFill>
                  <a:schemeClr val="tx1">
                    <a:tint val="75000"/>
                  </a:schemeClr>
                </a:solidFill>
              </a:defRPr>
            </a:lvl1pPr>
            <a:lvl2pPr marL="1439700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2pPr>
            <a:lvl3pPr marL="2879414" indent="0">
              <a:buNone/>
              <a:defRPr sz="5103">
                <a:solidFill>
                  <a:schemeClr val="tx1">
                    <a:tint val="75000"/>
                  </a:schemeClr>
                </a:solidFill>
              </a:defRPr>
            </a:lvl3pPr>
            <a:lvl4pPr marL="4319114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575881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71985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86382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10077944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1151765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8" y="1280173"/>
            <a:ext cx="3634741" cy="3620771"/>
          </a:xfrm>
        </p:spPr>
        <p:txBody>
          <a:bodyPr/>
          <a:lstStyle>
            <a:lvl1pPr>
              <a:defRPr sz="9355"/>
            </a:lvl1pPr>
            <a:lvl2pPr>
              <a:defRPr sz="7654"/>
            </a:lvl2pPr>
            <a:lvl3pPr>
              <a:defRPr sz="6807"/>
            </a:lvl3pPr>
            <a:lvl4pPr>
              <a:defRPr sz="5953"/>
            </a:lvl4pPr>
            <a:lvl5pPr>
              <a:defRPr sz="5953"/>
            </a:lvl5pPr>
            <a:lvl6pPr>
              <a:defRPr sz="5953"/>
            </a:lvl6pPr>
            <a:lvl7pPr>
              <a:defRPr sz="5953"/>
            </a:lvl7pPr>
            <a:lvl8pPr>
              <a:defRPr sz="5953"/>
            </a:lvl8pPr>
            <a:lvl9pPr>
              <a:defRPr sz="5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8" y="1280173"/>
            <a:ext cx="3634741" cy="3620771"/>
          </a:xfrm>
        </p:spPr>
        <p:txBody>
          <a:bodyPr/>
          <a:lstStyle>
            <a:lvl1pPr>
              <a:defRPr sz="9355"/>
            </a:lvl1pPr>
            <a:lvl2pPr>
              <a:defRPr sz="7654"/>
            </a:lvl2pPr>
            <a:lvl3pPr>
              <a:defRPr sz="6807"/>
            </a:lvl3pPr>
            <a:lvl4pPr>
              <a:defRPr sz="5953"/>
            </a:lvl4pPr>
            <a:lvl5pPr>
              <a:defRPr sz="5953"/>
            </a:lvl5pPr>
            <a:lvl6pPr>
              <a:defRPr sz="5953"/>
            </a:lvl6pPr>
            <a:lvl7pPr>
              <a:defRPr sz="5953"/>
            </a:lvl7pPr>
            <a:lvl8pPr>
              <a:defRPr sz="5953"/>
            </a:lvl8pPr>
            <a:lvl9pPr>
              <a:defRPr sz="5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1" y="1228098"/>
            <a:ext cx="3636170" cy="511808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39700" indent="0">
              <a:buNone/>
              <a:defRPr sz="6807" b="1"/>
            </a:lvl2pPr>
            <a:lvl3pPr marL="2879414" indent="0">
              <a:buNone/>
              <a:defRPr sz="5953" b="1"/>
            </a:lvl3pPr>
            <a:lvl4pPr marL="4319114" indent="0">
              <a:buNone/>
              <a:defRPr sz="5103" b="1"/>
            </a:lvl4pPr>
            <a:lvl5pPr marL="5758813" indent="0">
              <a:buNone/>
              <a:defRPr sz="5103" b="1"/>
            </a:lvl5pPr>
            <a:lvl6pPr marL="7198531" indent="0">
              <a:buNone/>
              <a:defRPr sz="5103" b="1"/>
            </a:lvl6pPr>
            <a:lvl7pPr marL="8638231" indent="0">
              <a:buNone/>
              <a:defRPr sz="5103" b="1"/>
            </a:lvl7pPr>
            <a:lvl8pPr marL="10077944" indent="0">
              <a:buNone/>
              <a:defRPr sz="5103" b="1"/>
            </a:lvl8pPr>
            <a:lvl9pPr marL="11517656" indent="0">
              <a:buNone/>
              <a:defRPr sz="51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1" y="1739900"/>
            <a:ext cx="3636170" cy="3161033"/>
          </a:xfrm>
        </p:spPr>
        <p:txBody>
          <a:bodyPr/>
          <a:lstStyle>
            <a:lvl1pPr>
              <a:defRPr sz="7654"/>
            </a:lvl1pPr>
            <a:lvl2pPr>
              <a:defRPr sz="6807"/>
            </a:lvl2pPr>
            <a:lvl3pPr>
              <a:defRPr sz="5953"/>
            </a:lvl3pPr>
            <a:lvl4pPr>
              <a:defRPr sz="5103"/>
            </a:lvl4pPr>
            <a:lvl5pPr>
              <a:defRPr sz="5103"/>
            </a:lvl5pPr>
            <a:lvl6pPr>
              <a:defRPr sz="5103"/>
            </a:lvl6pPr>
            <a:lvl7pPr>
              <a:defRPr sz="5103"/>
            </a:lvl7pPr>
            <a:lvl8pPr>
              <a:defRPr sz="5103"/>
            </a:lvl8pPr>
            <a:lvl9pPr>
              <a:defRPr sz="51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9" y="1228098"/>
            <a:ext cx="3637599" cy="511808"/>
          </a:xfrm>
        </p:spPr>
        <p:txBody>
          <a:bodyPr anchor="b"/>
          <a:lstStyle>
            <a:lvl1pPr marL="0" indent="0">
              <a:buNone/>
              <a:defRPr sz="7654" b="1"/>
            </a:lvl1pPr>
            <a:lvl2pPr marL="1439700" indent="0">
              <a:buNone/>
              <a:defRPr sz="6807" b="1"/>
            </a:lvl2pPr>
            <a:lvl3pPr marL="2879414" indent="0">
              <a:buNone/>
              <a:defRPr sz="5953" b="1"/>
            </a:lvl3pPr>
            <a:lvl4pPr marL="4319114" indent="0">
              <a:buNone/>
              <a:defRPr sz="5103" b="1"/>
            </a:lvl4pPr>
            <a:lvl5pPr marL="5758813" indent="0">
              <a:buNone/>
              <a:defRPr sz="5103" b="1"/>
            </a:lvl5pPr>
            <a:lvl6pPr marL="7198531" indent="0">
              <a:buNone/>
              <a:defRPr sz="5103" b="1"/>
            </a:lvl6pPr>
            <a:lvl7pPr marL="8638231" indent="0">
              <a:buNone/>
              <a:defRPr sz="5103" b="1"/>
            </a:lvl7pPr>
            <a:lvl8pPr marL="10077944" indent="0">
              <a:buNone/>
              <a:defRPr sz="5103" b="1"/>
            </a:lvl8pPr>
            <a:lvl9pPr marL="11517656" indent="0">
              <a:buNone/>
              <a:defRPr sz="51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9" y="1739900"/>
            <a:ext cx="3637599" cy="3161033"/>
          </a:xfrm>
        </p:spPr>
        <p:txBody>
          <a:bodyPr/>
          <a:lstStyle>
            <a:lvl1pPr>
              <a:defRPr sz="7654"/>
            </a:lvl1pPr>
            <a:lvl2pPr>
              <a:defRPr sz="6807"/>
            </a:lvl2pPr>
            <a:lvl3pPr>
              <a:defRPr sz="5953"/>
            </a:lvl3pPr>
            <a:lvl4pPr>
              <a:defRPr sz="5103"/>
            </a:lvl4pPr>
            <a:lvl5pPr>
              <a:defRPr sz="5103"/>
            </a:lvl5pPr>
            <a:lvl6pPr>
              <a:defRPr sz="5103"/>
            </a:lvl6pPr>
            <a:lvl7pPr>
              <a:defRPr sz="5103"/>
            </a:lvl7pPr>
            <a:lvl8pPr>
              <a:defRPr sz="5103"/>
            </a:lvl8pPr>
            <a:lvl9pPr>
              <a:defRPr sz="51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6" y="218448"/>
            <a:ext cx="2707482" cy="929639"/>
          </a:xfrm>
        </p:spPr>
        <p:txBody>
          <a:bodyPr anchor="b"/>
          <a:lstStyle>
            <a:lvl1pPr algn="l">
              <a:defRPr sz="680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5" y="218446"/>
            <a:ext cx="4600576" cy="4682490"/>
          </a:xfrm>
        </p:spPr>
        <p:txBody>
          <a:bodyPr/>
          <a:lstStyle>
            <a:lvl1pPr>
              <a:defRPr sz="11059"/>
            </a:lvl1pPr>
            <a:lvl2pPr>
              <a:defRPr sz="9355"/>
            </a:lvl2pPr>
            <a:lvl3pPr>
              <a:defRPr sz="7654"/>
            </a:lvl3pPr>
            <a:lvl4pPr>
              <a:defRPr sz="6807"/>
            </a:lvl4pPr>
            <a:lvl5pPr>
              <a:defRPr sz="6807"/>
            </a:lvl5pPr>
            <a:lvl6pPr>
              <a:defRPr sz="6807"/>
            </a:lvl6pPr>
            <a:lvl7pPr>
              <a:defRPr sz="6807"/>
            </a:lvl7pPr>
            <a:lvl8pPr>
              <a:defRPr sz="6807"/>
            </a:lvl8pPr>
            <a:lvl9pPr>
              <a:defRPr sz="6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6" y="1148088"/>
            <a:ext cx="2707482" cy="3752852"/>
          </a:xfrm>
        </p:spPr>
        <p:txBody>
          <a:bodyPr/>
          <a:lstStyle>
            <a:lvl1pPr marL="0" indent="0">
              <a:buNone/>
              <a:defRPr sz="4252"/>
            </a:lvl1pPr>
            <a:lvl2pPr marL="1439700" indent="0">
              <a:buNone/>
              <a:defRPr sz="3402"/>
            </a:lvl2pPr>
            <a:lvl3pPr marL="2879414" indent="0">
              <a:buNone/>
              <a:defRPr sz="2551"/>
            </a:lvl3pPr>
            <a:lvl4pPr marL="4319114" indent="0">
              <a:buNone/>
              <a:defRPr sz="2551"/>
            </a:lvl4pPr>
            <a:lvl5pPr marL="5758813" indent="0">
              <a:buNone/>
              <a:defRPr sz="2551"/>
            </a:lvl5pPr>
            <a:lvl6pPr marL="7198531" indent="0">
              <a:buNone/>
              <a:defRPr sz="2551"/>
            </a:lvl6pPr>
            <a:lvl7pPr marL="8638231" indent="0">
              <a:buNone/>
              <a:defRPr sz="2551"/>
            </a:lvl7pPr>
            <a:lvl8pPr marL="10077944" indent="0">
              <a:buNone/>
              <a:defRPr sz="2551"/>
            </a:lvl8pPr>
            <a:lvl9pPr marL="11517656" indent="0">
              <a:buNone/>
              <a:defRPr sz="25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4" y="3840488"/>
            <a:ext cx="4937760" cy="453389"/>
          </a:xfrm>
        </p:spPr>
        <p:txBody>
          <a:bodyPr anchor="b"/>
          <a:lstStyle>
            <a:lvl1pPr algn="l">
              <a:defRPr sz="680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4" y="490221"/>
            <a:ext cx="4937760" cy="3291840"/>
          </a:xfrm>
        </p:spPr>
        <p:txBody>
          <a:bodyPr/>
          <a:lstStyle>
            <a:lvl1pPr marL="0" indent="0">
              <a:buNone/>
              <a:defRPr sz="11059"/>
            </a:lvl1pPr>
            <a:lvl2pPr marL="1439700" indent="0">
              <a:buNone/>
              <a:defRPr sz="9355"/>
            </a:lvl2pPr>
            <a:lvl3pPr marL="2879414" indent="0">
              <a:buNone/>
              <a:defRPr sz="7654"/>
            </a:lvl3pPr>
            <a:lvl4pPr marL="4319114" indent="0">
              <a:buNone/>
              <a:defRPr sz="6807"/>
            </a:lvl4pPr>
            <a:lvl5pPr marL="5758813" indent="0">
              <a:buNone/>
              <a:defRPr sz="6807"/>
            </a:lvl5pPr>
            <a:lvl6pPr marL="7198531" indent="0">
              <a:buNone/>
              <a:defRPr sz="6807"/>
            </a:lvl6pPr>
            <a:lvl7pPr marL="8638231" indent="0">
              <a:buNone/>
              <a:defRPr sz="6807"/>
            </a:lvl7pPr>
            <a:lvl8pPr marL="10077944" indent="0">
              <a:buNone/>
              <a:defRPr sz="6807"/>
            </a:lvl8pPr>
            <a:lvl9pPr marL="11517656" indent="0">
              <a:buNone/>
              <a:defRPr sz="680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4" y="4293877"/>
            <a:ext cx="4937760" cy="643892"/>
          </a:xfrm>
        </p:spPr>
        <p:txBody>
          <a:bodyPr/>
          <a:lstStyle>
            <a:lvl1pPr marL="0" indent="0">
              <a:buNone/>
              <a:defRPr sz="4252"/>
            </a:lvl1pPr>
            <a:lvl2pPr marL="1439700" indent="0">
              <a:buNone/>
              <a:defRPr sz="3402"/>
            </a:lvl2pPr>
            <a:lvl3pPr marL="2879414" indent="0">
              <a:buNone/>
              <a:defRPr sz="2551"/>
            </a:lvl3pPr>
            <a:lvl4pPr marL="4319114" indent="0">
              <a:buNone/>
              <a:defRPr sz="2551"/>
            </a:lvl4pPr>
            <a:lvl5pPr marL="5758813" indent="0">
              <a:buNone/>
              <a:defRPr sz="2551"/>
            </a:lvl5pPr>
            <a:lvl6pPr marL="7198531" indent="0">
              <a:buNone/>
              <a:defRPr sz="2551"/>
            </a:lvl6pPr>
            <a:lvl7pPr marL="8638231" indent="0">
              <a:buNone/>
              <a:defRPr sz="2551"/>
            </a:lvl7pPr>
            <a:lvl8pPr marL="10077944" indent="0">
              <a:buNone/>
              <a:defRPr sz="2551"/>
            </a:lvl8pPr>
            <a:lvl9pPr marL="11517656" indent="0">
              <a:buNone/>
              <a:defRPr sz="25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7" y="219716"/>
            <a:ext cx="740664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7" y="1280173"/>
            <a:ext cx="7406641" cy="36207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7"/>
            <a:ext cx="192024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1" y="5085087"/>
            <a:ext cx="2606043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7"/>
            <a:ext cx="192024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700" rtl="0" eaLnBrk="1" latinLnBrk="0" hangingPunct="1">
        <a:spcBef>
          <a:spcPct val="0"/>
        </a:spcBef>
        <a:buNone/>
        <a:defRPr sz="13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773" indent="-1079773" algn="l" defTabSz="1439700" rtl="0" eaLnBrk="1" latinLnBrk="0" hangingPunct="1">
        <a:spcBef>
          <a:spcPct val="20000"/>
        </a:spcBef>
        <a:buFont typeface="Arial"/>
        <a:buChar char="•"/>
        <a:defRPr sz="11059" kern="1200">
          <a:solidFill>
            <a:schemeClr val="tx1"/>
          </a:solidFill>
          <a:latin typeface="+mn-lt"/>
          <a:ea typeface="+mn-ea"/>
          <a:cs typeface="+mn-cs"/>
        </a:defRPr>
      </a:lvl1pPr>
      <a:lvl2pPr marL="2339526" indent="-899811" algn="l" defTabSz="1439700" rtl="0" eaLnBrk="1" latinLnBrk="0" hangingPunct="1">
        <a:spcBef>
          <a:spcPct val="20000"/>
        </a:spcBef>
        <a:buFont typeface="Arial"/>
        <a:buChar char="–"/>
        <a:defRPr sz="9355" kern="1200">
          <a:solidFill>
            <a:schemeClr val="tx1"/>
          </a:solidFill>
          <a:latin typeface="+mn-lt"/>
          <a:ea typeface="+mn-ea"/>
          <a:cs typeface="+mn-cs"/>
        </a:defRPr>
      </a:lvl2pPr>
      <a:lvl3pPr marL="3599266" indent="-719843" algn="l" defTabSz="1439700" rtl="0" eaLnBrk="1" latinLnBrk="0" hangingPunct="1">
        <a:spcBef>
          <a:spcPct val="20000"/>
        </a:spcBef>
        <a:buFont typeface="Arial"/>
        <a:buChar char="•"/>
        <a:defRPr sz="7654" kern="1200">
          <a:solidFill>
            <a:schemeClr val="tx1"/>
          </a:solidFill>
          <a:latin typeface="+mn-lt"/>
          <a:ea typeface="+mn-ea"/>
          <a:cs typeface="+mn-cs"/>
        </a:defRPr>
      </a:lvl3pPr>
      <a:lvl4pPr marL="5038965" indent="-719843" algn="l" defTabSz="1439700" rtl="0" eaLnBrk="1" latinLnBrk="0" hangingPunct="1">
        <a:spcBef>
          <a:spcPct val="20000"/>
        </a:spcBef>
        <a:buFont typeface="Arial"/>
        <a:buChar char="–"/>
        <a:defRPr sz="6807" kern="1200">
          <a:solidFill>
            <a:schemeClr val="tx1"/>
          </a:solidFill>
          <a:latin typeface="+mn-lt"/>
          <a:ea typeface="+mn-ea"/>
          <a:cs typeface="+mn-cs"/>
        </a:defRPr>
      </a:lvl4pPr>
      <a:lvl5pPr marL="6478681" indent="-719843" algn="l" defTabSz="1439700" rtl="0" eaLnBrk="1" latinLnBrk="0" hangingPunct="1">
        <a:spcBef>
          <a:spcPct val="20000"/>
        </a:spcBef>
        <a:buFont typeface="Arial"/>
        <a:buChar char="»"/>
        <a:defRPr sz="6807" kern="1200">
          <a:solidFill>
            <a:schemeClr val="tx1"/>
          </a:solidFill>
          <a:latin typeface="+mn-lt"/>
          <a:ea typeface="+mn-ea"/>
          <a:cs typeface="+mn-cs"/>
        </a:defRPr>
      </a:lvl5pPr>
      <a:lvl6pPr marL="7918390" indent="-719843" algn="l" defTabSz="1439700" rtl="0" eaLnBrk="1" latinLnBrk="0" hangingPunct="1">
        <a:spcBef>
          <a:spcPct val="20000"/>
        </a:spcBef>
        <a:buFont typeface="Arial"/>
        <a:buChar char="•"/>
        <a:defRPr sz="6807" kern="1200">
          <a:solidFill>
            <a:schemeClr val="tx1"/>
          </a:solidFill>
          <a:latin typeface="+mn-lt"/>
          <a:ea typeface="+mn-ea"/>
          <a:cs typeface="+mn-cs"/>
        </a:defRPr>
      </a:lvl6pPr>
      <a:lvl7pPr marL="9358097" indent="-719843" algn="l" defTabSz="1439700" rtl="0" eaLnBrk="1" latinLnBrk="0" hangingPunct="1">
        <a:spcBef>
          <a:spcPct val="20000"/>
        </a:spcBef>
        <a:buFont typeface="Arial"/>
        <a:buChar char="•"/>
        <a:defRPr sz="680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797" indent="-719843" algn="l" defTabSz="1439700" rtl="0" eaLnBrk="1" latinLnBrk="0" hangingPunct="1">
        <a:spcBef>
          <a:spcPct val="20000"/>
        </a:spcBef>
        <a:buFont typeface="Arial"/>
        <a:buChar char="•"/>
        <a:defRPr sz="680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507" indent="-719843" algn="l" defTabSz="1439700" rtl="0" eaLnBrk="1" latinLnBrk="0" hangingPunct="1">
        <a:spcBef>
          <a:spcPct val="20000"/>
        </a:spcBef>
        <a:buFont typeface="Arial"/>
        <a:buChar char="•"/>
        <a:defRPr sz="6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39700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79414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4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5758813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198531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8638231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077944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1517656" algn="l" defTabSz="1439700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925314" y="165902"/>
            <a:ext cx="6227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 and a </a:t>
            </a:r>
            <a:r>
              <a:rPr lang="en-US" sz="1600" dirty="0" err="1" smtClean="0"/>
              <a:t>frameshift</a:t>
            </a:r>
            <a:r>
              <a:rPr lang="en-US" sz="1600" dirty="0" smtClean="0"/>
              <a:t> mutation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161408" y="144580"/>
            <a:ext cx="668867" cy="325713"/>
            <a:chOff x="246728" y="489707"/>
            <a:chExt cx="668867" cy="325713"/>
          </a:xfrm>
        </p:grpSpPr>
        <p:sp>
          <p:nvSpPr>
            <p:cNvPr id="209" name="Pentagon 208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Connector 210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6340623" y="1525098"/>
            <a:ext cx="0" cy="841248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2112264" y="2183357"/>
            <a:ext cx="3793325" cy="71432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9765" y="1790029"/>
            <a:ext cx="2312534" cy="617422"/>
            <a:chOff x="5161478" y="2444579"/>
            <a:chExt cx="2312534" cy="617422"/>
          </a:xfrm>
        </p:grpSpPr>
        <p:sp>
          <p:nvSpPr>
            <p:cNvPr id="233" name="Oval 232"/>
            <p:cNvSpPr/>
            <p:nvPr/>
          </p:nvSpPr>
          <p:spPr>
            <a:xfrm>
              <a:off x="5288730" y="2444579"/>
              <a:ext cx="2066693" cy="6174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61478" y="2455845"/>
              <a:ext cx="23125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600" dirty="0" smtClean="0"/>
                <a:t>Translation </a:t>
              </a:r>
              <a:r>
                <a:rPr lang="de-DE" sz="1600" dirty="0" err="1" smtClean="0"/>
                <a:t>with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frameshifting</a:t>
              </a:r>
              <a:endParaRPr lang="en-US" sz="1600" dirty="0" smtClean="0"/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2062478" y="2480087"/>
            <a:ext cx="486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Yes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8" y="589612"/>
            <a:ext cx="711200" cy="342900"/>
          </a:xfrm>
          <a:prstGeom prst="rect">
            <a:avLst/>
          </a:prstGeom>
        </p:spPr>
      </p:pic>
      <p:sp>
        <p:nvSpPr>
          <p:cNvPr id="266" name="Rectangle 265"/>
          <p:cNvSpPr/>
          <p:nvPr/>
        </p:nvSpPr>
        <p:spPr>
          <a:xfrm>
            <a:off x="892817" y="556924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 smtClean="0"/>
              <a:t>Mg_chelatase</a:t>
            </a:r>
            <a:r>
              <a:rPr lang="en-US" sz="1600" dirty="0" smtClean="0"/>
              <a:t> domain (</a:t>
            </a:r>
            <a:r>
              <a:rPr lang="is-IS" sz="1600" dirty="0"/>
              <a:t>PF01078.21</a:t>
            </a:r>
            <a:r>
              <a:rPr lang="en-US" sz="16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" y="1021706"/>
            <a:ext cx="546100" cy="317500"/>
          </a:xfrm>
          <a:prstGeom prst="rect">
            <a:avLst/>
          </a:prstGeom>
        </p:spPr>
      </p:pic>
      <p:sp>
        <p:nvSpPr>
          <p:cNvPr id="267" name="Rectangle 266"/>
          <p:cNvSpPr/>
          <p:nvPr/>
        </p:nvSpPr>
        <p:spPr>
          <a:xfrm>
            <a:off x="892817" y="983970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AAA_lid_2 </a:t>
            </a:r>
            <a:r>
              <a:rPr lang="en-US" sz="1600" dirty="0" smtClean="0"/>
              <a:t>domain (</a:t>
            </a:r>
            <a:r>
              <a:rPr lang="nb-NO" sz="1600" dirty="0"/>
              <a:t>PF17863.1</a:t>
            </a:r>
            <a:r>
              <a:rPr lang="en-US" sz="1600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14" y="1423342"/>
            <a:ext cx="749300" cy="330200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892817" y="1414988"/>
            <a:ext cx="331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VWA_2 </a:t>
            </a:r>
            <a:r>
              <a:rPr lang="en-US" sz="1600" dirty="0" smtClean="0"/>
              <a:t>domain (</a:t>
            </a:r>
            <a:r>
              <a:rPr lang="hr-HR" sz="1600" dirty="0"/>
              <a:t>PF13519.6</a:t>
            </a:r>
            <a:r>
              <a:rPr lang="en-US" sz="1600" dirty="0" smtClean="0"/>
              <a:t>)</a:t>
            </a:r>
          </a:p>
        </p:txBody>
      </p:sp>
      <p:sp>
        <p:nvSpPr>
          <p:cNvPr id="270" name="Pentagon 269"/>
          <p:cNvSpPr/>
          <p:nvPr/>
        </p:nvSpPr>
        <p:spPr>
          <a:xfrm>
            <a:off x="5004401" y="1211386"/>
            <a:ext cx="2815846" cy="26680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6704516" y="1217174"/>
            <a:ext cx="0" cy="266808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Connector 271"/>
          <p:cNvSpPr/>
          <p:nvPr/>
        </p:nvSpPr>
        <p:spPr>
          <a:xfrm>
            <a:off x="6737127" y="1152481"/>
            <a:ext cx="145216" cy="14521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6336751" y="2393419"/>
            <a:ext cx="3872" cy="51189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336751" y="2480087"/>
            <a:ext cx="486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No</a:t>
            </a:r>
            <a:endParaRPr lang="en-US" sz="1600" b="1" dirty="0"/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4" y="3001425"/>
            <a:ext cx="4401842" cy="292608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401" y="3010791"/>
            <a:ext cx="2391752" cy="292608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625078" y="3303399"/>
            <a:ext cx="286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Long product </a:t>
            </a:r>
            <a:r>
              <a:rPr lang="en-US" sz="1600" dirty="0">
                <a:cs typeface="Courier New"/>
              </a:rPr>
              <a:t>(</a:t>
            </a:r>
            <a:r>
              <a:rPr lang="fi-FI" sz="1600" dirty="0">
                <a:cs typeface="Courier New"/>
              </a:rPr>
              <a:t>679 aa</a:t>
            </a:r>
            <a:r>
              <a:rPr lang="en-US" sz="1600" dirty="0">
                <a:cs typeface="Courier New"/>
              </a:rPr>
              <a:t>)</a:t>
            </a:r>
            <a:r>
              <a:rPr lang="en-US" sz="1600" dirty="0" smtClean="0"/>
              <a:t> is similar to the </a:t>
            </a:r>
            <a:r>
              <a:rPr lang="en-US" sz="1600" dirty="0" err="1" smtClean="0"/>
              <a:t>ChlD</a:t>
            </a:r>
            <a:r>
              <a:rPr lang="en-US" sz="1600" dirty="0" smtClean="0"/>
              <a:t> protein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928827" y="3294033"/>
            <a:ext cx="2815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Short product </a:t>
            </a:r>
            <a:r>
              <a:rPr lang="en-US" sz="1600" dirty="0">
                <a:cs typeface="Courier New"/>
              </a:rPr>
              <a:t>(</a:t>
            </a:r>
            <a:r>
              <a:rPr lang="is-IS" sz="1600" dirty="0">
                <a:cs typeface="Courier New"/>
              </a:rPr>
              <a:t>362 aa</a:t>
            </a:r>
            <a:r>
              <a:rPr lang="en-US" sz="1600" dirty="0" smtClean="0">
                <a:cs typeface="Courier New"/>
              </a:rPr>
              <a:t>) </a:t>
            </a:r>
            <a:r>
              <a:rPr lang="en-US" sz="1600" dirty="0" smtClean="0"/>
              <a:t>is similar</a:t>
            </a:r>
          </a:p>
          <a:p>
            <a:pPr algn="ctr"/>
            <a:r>
              <a:rPr lang="en-US" sz="1600" dirty="0" smtClean="0"/>
              <a:t>to the </a:t>
            </a:r>
            <a:r>
              <a:rPr lang="en-US" sz="1600" dirty="0" err="1" smtClean="0"/>
              <a:t>ChlI</a:t>
            </a:r>
            <a:r>
              <a:rPr lang="en-US" sz="1600" dirty="0" smtClean="0"/>
              <a:t> protein</a:t>
            </a:r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401" y="4594946"/>
            <a:ext cx="2353586" cy="292608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08" y="4594946"/>
            <a:ext cx="4389120" cy="292608"/>
          </a:xfrm>
          <a:prstGeom prst="rect">
            <a:avLst/>
          </a:prstGeom>
        </p:spPr>
      </p:pic>
      <p:sp>
        <p:nvSpPr>
          <p:cNvPr id="293" name="Rectangle 292"/>
          <p:cNvSpPr/>
          <p:nvPr/>
        </p:nvSpPr>
        <p:spPr>
          <a:xfrm>
            <a:off x="1229816" y="4119169"/>
            <a:ext cx="535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Synechocystis</a:t>
            </a:r>
            <a:r>
              <a:rPr lang="en-US" sz="1600" i="1" dirty="0"/>
              <a:t> sp. PCC 6803</a:t>
            </a:r>
            <a:r>
              <a:rPr lang="en-US" sz="1600" dirty="0"/>
              <a:t> </a:t>
            </a:r>
            <a:r>
              <a:rPr lang="en-US" sz="1600" dirty="0" smtClean="0"/>
              <a:t>(photosynthetic cyanobacteria):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108337" y="4028687"/>
            <a:ext cx="7981563" cy="27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492790" y="4887554"/>
            <a:ext cx="3558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dirty="0"/>
              <a:t>BAA16787.1 </a:t>
            </a:r>
            <a:r>
              <a:rPr lang="mr-IN" sz="1600" dirty="0"/>
              <a:t>–</a:t>
            </a:r>
            <a:r>
              <a:rPr lang="fi-FI" sz="1600" dirty="0"/>
              <a:t> </a:t>
            </a:r>
            <a:r>
              <a:rPr lang="en-US" sz="1600" dirty="0" err="1"/>
              <a:t>ChlD</a:t>
            </a:r>
            <a:r>
              <a:rPr lang="en-US" sz="1600" dirty="0"/>
              <a:t> </a:t>
            </a:r>
            <a:r>
              <a:rPr lang="en-US" sz="1600" dirty="0" smtClean="0"/>
              <a:t>protein</a:t>
            </a:r>
          </a:p>
          <a:p>
            <a:pPr algn="ctr"/>
            <a:r>
              <a:rPr lang="en-US" sz="1600" dirty="0" smtClean="0"/>
              <a:t>(medium </a:t>
            </a:r>
            <a:r>
              <a:rPr lang="en-US" sz="1600" dirty="0"/>
              <a:t>Mg-</a:t>
            </a:r>
            <a:r>
              <a:rPr lang="en-US" sz="1600" dirty="0" err="1"/>
              <a:t>chelatase</a:t>
            </a:r>
            <a:r>
              <a:rPr lang="en-US" sz="1600" dirty="0"/>
              <a:t> </a:t>
            </a:r>
            <a:r>
              <a:rPr lang="en-US" sz="1600" dirty="0" smtClean="0"/>
              <a:t>subunit, </a:t>
            </a:r>
            <a:r>
              <a:rPr lang="nl-NL" sz="1600" dirty="0" smtClean="0"/>
              <a:t>676 </a:t>
            </a:r>
            <a:r>
              <a:rPr lang="nl-NL" sz="1600" dirty="0" err="1"/>
              <a:t>aa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sp>
        <p:nvSpPr>
          <p:cNvPr id="298" name="Rectangle 297"/>
          <p:cNvSpPr/>
          <p:nvPr/>
        </p:nvSpPr>
        <p:spPr>
          <a:xfrm>
            <a:off x="4557496" y="4887554"/>
            <a:ext cx="3558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BAA17166.1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ChlI</a:t>
            </a:r>
            <a:r>
              <a:rPr lang="en-US" sz="1600" dirty="0"/>
              <a:t> </a:t>
            </a:r>
            <a:r>
              <a:rPr lang="en-US" sz="1600" dirty="0" smtClean="0"/>
              <a:t>protein</a:t>
            </a:r>
          </a:p>
          <a:p>
            <a:pPr algn="ctr"/>
            <a:r>
              <a:rPr lang="en-US" sz="1600" dirty="0" smtClean="0"/>
              <a:t>(small </a:t>
            </a:r>
            <a:r>
              <a:rPr lang="en-US" sz="1600" dirty="0"/>
              <a:t>Mg-</a:t>
            </a:r>
            <a:r>
              <a:rPr lang="en-US" sz="1600" dirty="0" err="1"/>
              <a:t>chelatase</a:t>
            </a:r>
            <a:r>
              <a:rPr lang="en-US" sz="1600" dirty="0"/>
              <a:t> </a:t>
            </a:r>
            <a:r>
              <a:rPr lang="en-US" sz="1600" dirty="0" smtClean="0"/>
              <a:t>subunit, </a:t>
            </a:r>
            <a:r>
              <a:rPr lang="nl-NL" sz="1600" dirty="0" smtClean="0"/>
              <a:t>357 </a:t>
            </a:r>
            <a:r>
              <a:rPr lang="nl-NL" sz="1600" dirty="0" err="1"/>
              <a:t>aa</a:t>
            </a:r>
            <a:r>
              <a:rPr lang="en-US" sz="1600" dirty="0"/>
              <a:t>)</a:t>
            </a:r>
            <a:endParaRPr lang="en-US" sz="16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928827" y="563787"/>
            <a:ext cx="3161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fs-</a:t>
            </a:r>
            <a:r>
              <a:rPr lang="en-US" sz="1600" dirty="0" err="1" smtClean="0"/>
              <a:t>chlD</a:t>
            </a:r>
            <a:r>
              <a:rPr lang="en-US" sz="1600" dirty="0" smtClean="0"/>
              <a:t> gene </a:t>
            </a:r>
            <a:r>
              <a:rPr lang="en-US" sz="1600" dirty="0"/>
              <a:t>from </a:t>
            </a:r>
            <a:r>
              <a:rPr lang="en-US" sz="1600" i="1" dirty="0" err="1"/>
              <a:t>Methanocaldococcus</a:t>
            </a:r>
            <a:r>
              <a:rPr lang="en-US" sz="1600" i="1" dirty="0"/>
              <a:t> sp. </a:t>
            </a:r>
            <a:r>
              <a:rPr lang="en-US" sz="1600" i="1" dirty="0" smtClean="0"/>
              <a:t>FS406-22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127</cp:revision>
  <cp:lastPrinted>2019-10-17T10:29:19Z</cp:lastPrinted>
  <dcterms:created xsi:type="dcterms:W3CDTF">2017-02-21T13:00:32Z</dcterms:created>
  <dcterms:modified xsi:type="dcterms:W3CDTF">2019-11-14T12:09:53Z</dcterms:modified>
</cp:coreProperties>
</file>