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716000" cy="5029200"/>
  <p:notesSz cx="6858000" cy="9144000"/>
  <p:defaultTextStyle>
    <a:defPPr>
      <a:defRPr lang="en-US"/>
    </a:defPPr>
    <a:lvl1pPr marL="0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1pPr>
    <a:lvl2pPr marL="418174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2pPr>
    <a:lvl3pPr marL="836354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3pPr>
    <a:lvl4pPr marL="1254528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4pPr>
    <a:lvl5pPr marL="1672703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5pPr>
    <a:lvl6pPr marL="2090882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6pPr>
    <a:lvl7pPr marL="2509057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7pPr>
    <a:lvl8pPr marL="2927236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8pPr>
    <a:lvl9pPr marL="3345413" algn="l" defTabSz="418174" rtl="0" eaLnBrk="1" latinLnBrk="0" hangingPunct="1">
      <a:defRPr sz="17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85825" autoAdjust="0"/>
  </p:normalViewPr>
  <p:slideViewPr>
    <p:cSldViewPr snapToGrid="0" snapToObjects="1">
      <p:cViewPr>
        <p:scale>
          <a:sx n="130" d="100"/>
          <a:sy n="130" d="100"/>
        </p:scale>
        <p:origin x="632" y="952"/>
      </p:cViewPr>
      <p:guideLst>
        <p:guide orient="horz" pos="1584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7875" y="1143000"/>
            <a:ext cx="8413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1pPr>
    <a:lvl2pPr marL="564733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2pPr>
    <a:lvl3pPr marL="1129467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3pPr>
    <a:lvl4pPr marL="1694200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4pPr>
    <a:lvl5pPr marL="2258934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5pPr>
    <a:lvl6pPr marL="2823667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6pPr>
    <a:lvl7pPr marL="3388401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7pPr>
    <a:lvl8pPr marL="3953134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8pPr>
    <a:lvl9pPr marL="4517868" algn="l" defTabSz="1129467" rtl="0" eaLnBrk="1" latinLnBrk="0" hangingPunct="1">
      <a:defRPr sz="14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77875" y="1143000"/>
            <a:ext cx="8413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5" y="1562321"/>
            <a:ext cx="11658599" cy="1078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11" y="2849884"/>
            <a:ext cx="9601201" cy="12852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5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4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32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1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05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9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3" y="201405"/>
            <a:ext cx="3086100" cy="42911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8" y="201405"/>
            <a:ext cx="9029700" cy="42911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5" y="3231734"/>
            <a:ext cx="11658599" cy="998857"/>
          </a:xfrm>
        </p:spPr>
        <p:txBody>
          <a:bodyPr anchor="t"/>
          <a:lstStyle>
            <a:lvl1pPr algn="l">
              <a:defRPr sz="785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5" y="2131597"/>
            <a:ext cx="11658599" cy="1100137"/>
          </a:xfrm>
        </p:spPr>
        <p:txBody>
          <a:bodyPr anchor="b"/>
          <a:lstStyle>
            <a:lvl1pPr marL="0" indent="0">
              <a:buNone/>
              <a:defRPr sz="4189">
                <a:solidFill>
                  <a:schemeClr val="tx1">
                    <a:tint val="75000"/>
                  </a:schemeClr>
                </a:solidFill>
              </a:defRPr>
            </a:lvl1pPr>
            <a:lvl2pPr marL="886425" indent="0">
              <a:buNone/>
              <a:defRPr sz="3665">
                <a:solidFill>
                  <a:schemeClr val="tx1">
                    <a:tint val="75000"/>
                  </a:schemeClr>
                </a:solidFill>
              </a:defRPr>
            </a:lvl2pPr>
            <a:lvl3pPr marL="1772861" indent="0">
              <a:buNone/>
              <a:defRPr sz="3142">
                <a:solidFill>
                  <a:schemeClr val="tx1">
                    <a:tint val="75000"/>
                  </a:schemeClr>
                </a:solidFill>
              </a:defRPr>
            </a:lvl3pPr>
            <a:lvl4pPr marL="2659286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4pPr>
            <a:lvl5pPr marL="3545711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5pPr>
            <a:lvl6pPr marL="4432148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6pPr>
            <a:lvl7pPr marL="5318573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7pPr>
            <a:lvl8pPr marL="6205008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8pPr>
            <a:lvl9pPr marL="7091440" indent="0">
              <a:buNone/>
              <a:defRPr sz="26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7" y="1173492"/>
            <a:ext cx="6057901" cy="3319040"/>
          </a:xfrm>
        </p:spPr>
        <p:txBody>
          <a:bodyPr/>
          <a:lstStyle>
            <a:lvl1pPr>
              <a:defRPr sz="5760"/>
            </a:lvl1pPr>
            <a:lvl2pPr>
              <a:defRPr sz="4713"/>
            </a:lvl2pPr>
            <a:lvl3pPr>
              <a:defRPr sz="4189"/>
            </a:lvl3pPr>
            <a:lvl4pPr>
              <a:defRPr sz="3665"/>
            </a:lvl4pPr>
            <a:lvl5pPr>
              <a:defRPr sz="3665"/>
            </a:lvl5pPr>
            <a:lvl6pPr>
              <a:defRPr sz="3665"/>
            </a:lvl6pPr>
            <a:lvl7pPr>
              <a:defRPr sz="3665"/>
            </a:lvl7pPr>
            <a:lvl8pPr>
              <a:defRPr sz="3665"/>
            </a:lvl8pPr>
            <a:lvl9pPr>
              <a:defRPr sz="36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7" y="1173492"/>
            <a:ext cx="6057901" cy="3319040"/>
          </a:xfrm>
        </p:spPr>
        <p:txBody>
          <a:bodyPr/>
          <a:lstStyle>
            <a:lvl1pPr>
              <a:defRPr sz="5760"/>
            </a:lvl1pPr>
            <a:lvl2pPr>
              <a:defRPr sz="4713"/>
            </a:lvl2pPr>
            <a:lvl3pPr>
              <a:defRPr sz="4189"/>
            </a:lvl3pPr>
            <a:lvl4pPr>
              <a:defRPr sz="3665"/>
            </a:lvl4pPr>
            <a:lvl5pPr>
              <a:defRPr sz="3665"/>
            </a:lvl5pPr>
            <a:lvl6pPr>
              <a:defRPr sz="3665"/>
            </a:lvl6pPr>
            <a:lvl7pPr>
              <a:defRPr sz="3665"/>
            </a:lvl7pPr>
            <a:lvl8pPr>
              <a:defRPr sz="3665"/>
            </a:lvl8pPr>
            <a:lvl9pPr>
              <a:defRPr sz="36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4" y="1125757"/>
            <a:ext cx="6060284" cy="469157"/>
          </a:xfrm>
        </p:spPr>
        <p:txBody>
          <a:bodyPr anchor="b"/>
          <a:lstStyle>
            <a:lvl1pPr marL="0" indent="0">
              <a:buNone/>
              <a:defRPr sz="4713" b="1"/>
            </a:lvl1pPr>
            <a:lvl2pPr marL="886425" indent="0">
              <a:buNone/>
              <a:defRPr sz="4189" b="1"/>
            </a:lvl2pPr>
            <a:lvl3pPr marL="1772861" indent="0">
              <a:buNone/>
              <a:defRPr sz="3665" b="1"/>
            </a:lvl3pPr>
            <a:lvl4pPr marL="2659286" indent="0">
              <a:buNone/>
              <a:defRPr sz="3142" b="1"/>
            </a:lvl4pPr>
            <a:lvl5pPr marL="3545711" indent="0">
              <a:buNone/>
              <a:defRPr sz="3142" b="1"/>
            </a:lvl5pPr>
            <a:lvl6pPr marL="4432148" indent="0">
              <a:buNone/>
              <a:defRPr sz="3142" b="1"/>
            </a:lvl6pPr>
            <a:lvl7pPr marL="5318573" indent="0">
              <a:buNone/>
              <a:defRPr sz="3142" b="1"/>
            </a:lvl7pPr>
            <a:lvl8pPr marL="6205008" indent="0">
              <a:buNone/>
              <a:defRPr sz="3142" b="1"/>
            </a:lvl8pPr>
            <a:lvl9pPr marL="7091440" indent="0">
              <a:buNone/>
              <a:defRPr sz="31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4" y="1594908"/>
            <a:ext cx="6060284" cy="2897615"/>
          </a:xfrm>
        </p:spPr>
        <p:txBody>
          <a:bodyPr/>
          <a:lstStyle>
            <a:lvl1pPr>
              <a:defRPr sz="4713"/>
            </a:lvl1pPr>
            <a:lvl2pPr>
              <a:defRPr sz="4189"/>
            </a:lvl2pPr>
            <a:lvl3pPr>
              <a:defRPr sz="3665"/>
            </a:lvl3pPr>
            <a:lvl4pPr>
              <a:defRPr sz="3142"/>
            </a:lvl4pPr>
            <a:lvl5pPr>
              <a:defRPr sz="3142"/>
            </a:lvl5pPr>
            <a:lvl6pPr>
              <a:defRPr sz="3142"/>
            </a:lvl6pPr>
            <a:lvl7pPr>
              <a:defRPr sz="3142"/>
            </a:lvl7pPr>
            <a:lvl8pPr>
              <a:defRPr sz="3142"/>
            </a:lvl8pPr>
            <a:lvl9pPr>
              <a:defRPr sz="31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1125757"/>
            <a:ext cx="6062664" cy="469157"/>
          </a:xfrm>
        </p:spPr>
        <p:txBody>
          <a:bodyPr anchor="b"/>
          <a:lstStyle>
            <a:lvl1pPr marL="0" indent="0">
              <a:buNone/>
              <a:defRPr sz="4713" b="1"/>
            </a:lvl1pPr>
            <a:lvl2pPr marL="886425" indent="0">
              <a:buNone/>
              <a:defRPr sz="4189" b="1"/>
            </a:lvl2pPr>
            <a:lvl3pPr marL="1772861" indent="0">
              <a:buNone/>
              <a:defRPr sz="3665" b="1"/>
            </a:lvl3pPr>
            <a:lvl4pPr marL="2659286" indent="0">
              <a:buNone/>
              <a:defRPr sz="3142" b="1"/>
            </a:lvl4pPr>
            <a:lvl5pPr marL="3545711" indent="0">
              <a:buNone/>
              <a:defRPr sz="3142" b="1"/>
            </a:lvl5pPr>
            <a:lvl6pPr marL="4432148" indent="0">
              <a:buNone/>
              <a:defRPr sz="3142" b="1"/>
            </a:lvl6pPr>
            <a:lvl7pPr marL="5318573" indent="0">
              <a:buNone/>
              <a:defRPr sz="3142" b="1"/>
            </a:lvl7pPr>
            <a:lvl8pPr marL="6205008" indent="0">
              <a:buNone/>
              <a:defRPr sz="3142" b="1"/>
            </a:lvl8pPr>
            <a:lvl9pPr marL="7091440" indent="0">
              <a:buNone/>
              <a:defRPr sz="31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1594908"/>
            <a:ext cx="6062664" cy="2897615"/>
          </a:xfrm>
        </p:spPr>
        <p:txBody>
          <a:bodyPr/>
          <a:lstStyle>
            <a:lvl1pPr>
              <a:defRPr sz="4713"/>
            </a:lvl1pPr>
            <a:lvl2pPr>
              <a:defRPr sz="4189"/>
            </a:lvl2pPr>
            <a:lvl3pPr>
              <a:defRPr sz="3665"/>
            </a:lvl3pPr>
            <a:lvl4pPr>
              <a:defRPr sz="3142"/>
            </a:lvl4pPr>
            <a:lvl5pPr>
              <a:defRPr sz="3142"/>
            </a:lvl5pPr>
            <a:lvl6pPr>
              <a:defRPr sz="3142"/>
            </a:lvl6pPr>
            <a:lvl7pPr>
              <a:defRPr sz="3142"/>
            </a:lvl7pPr>
            <a:lvl8pPr>
              <a:defRPr sz="3142"/>
            </a:lvl8pPr>
            <a:lvl9pPr>
              <a:defRPr sz="31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5" y="200240"/>
            <a:ext cx="4512470" cy="852171"/>
          </a:xfrm>
        </p:spPr>
        <p:txBody>
          <a:bodyPr anchor="b"/>
          <a:lstStyle>
            <a:lvl1pPr algn="l">
              <a:defRPr sz="41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85" y="200243"/>
            <a:ext cx="7667626" cy="4292283"/>
          </a:xfrm>
        </p:spPr>
        <p:txBody>
          <a:bodyPr/>
          <a:lstStyle>
            <a:lvl1pPr>
              <a:defRPr sz="6808"/>
            </a:lvl1pPr>
            <a:lvl2pPr>
              <a:defRPr sz="5760"/>
            </a:lvl2pPr>
            <a:lvl3pPr>
              <a:defRPr sz="4713"/>
            </a:lvl3pPr>
            <a:lvl4pPr>
              <a:defRPr sz="4189"/>
            </a:lvl4pPr>
            <a:lvl5pPr>
              <a:defRPr sz="4189"/>
            </a:lvl5pPr>
            <a:lvl6pPr>
              <a:defRPr sz="4189"/>
            </a:lvl6pPr>
            <a:lvl7pPr>
              <a:defRPr sz="4189"/>
            </a:lvl7pPr>
            <a:lvl8pPr>
              <a:defRPr sz="4189"/>
            </a:lvl8pPr>
            <a:lvl9pPr>
              <a:defRPr sz="418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5" y="1052413"/>
            <a:ext cx="4512470" cy="3440113"/>
          </a:xfrm>
        </p:spPr>
        <p:txBody>
          <a:bodyPr/>
          <a:lstStyle>
            <a:lvl1pPr marL="0" indent="0">
              <a:buNone/>
              <a:defRPr sz="2618"/>
            </a:lvl1pPr>
            <a:lvl2pPr marL="886425" indent="0">
              <a:buNone/>
              <a:defRPr sz="2095"/>
            </a:lvl2pPr>
            <a:lvl3pPr marL="1772861" indent="0">
              <a:buNone/>
              <a:defRPr sz="1571"/>
            </a:lvl3pPr>
            <a:lvl4pPr marL="2659286" indent="0">
              <a:buNone/>
              <a:defRPr sz="1571"/>
            </a:lvl4pPr>
            <a:lvl5pPr marL="3545711" indent="0">
              <a:buNone/>
              <a:defRPr sz="1571"/>
            </a:lvl5pPr>
            <a:lvl6pPr marL="4432148" indent="0">
              <a:buNone/>
              <a:defRPr sz="1571"/>
            </a:lvl6pPr>
            <a:lvl7pPr marL="5318573" indent="0">
              <a:buNone/>
              <a:defRPr sz="1571"/>
            </a:lvl7pPr>
            <a:lvl8pPr marL="6205008" indent="0">
              <a:buNone/>
              <a:defRPr sz="1571"/>
            </a:lvl8pPr>
            <a:lvl9pPr marL="7091440" indent="0">
              <a:buNone/>
              <a:defRPr sz="15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8" y="3520449"/>
            <a:ext cx="8229600" cy="415606"/>
          </a:xfrm>
        </p:spPr>
        <p:txBody>
          <a:bodyPr anchor="b"/>
          <a:lstStyle>
            <a:lvl1pPr algn="l">
              <a:defRPr sz="418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8" y="449370"/>
            <a:ext cx="8229600" cy="3017520"/>
          </a:xfrm>
        </p:spPr>
        <p:txBody>
          <a:bodyPr/>
          <a:lstStyle>
            <a:lvl1pPr marL="0" indent="0">
              <a:buNone/>
              <a:defRPr sz="6808"/>
            </a:lvl1pPr>
            <a:lvl2pPr marL="886425" indent="0">
              <a:buNone/>
              <a:defRPr sz="5760"/>
            </a:lvl2pPr>
            <a:lvl3pPr marL="1772861" indent="0">
              <a:buNone/>
              <a:defRPr sz="4713"/>
            </a:lvl3pPr>
            <a:lvl4pPr marL="2659286" indent="0">
              <a:buNone/>
              <a:defRPr sz="4189"/>
            </a:lvl4pPr>
            <a:lvl5pPr marL="3545711" indent="0">
              <a:buNone/>
              <a:defRPr sz="4189"/>
            </a:lvl5pPr>
            <a:lvl6pPr marL="4432148" indent="0">
              <a:buNone/>
              <a:defRPr sz="4189"/>
            </a:lvl6pPr>
            <a:lvl7pPr marL="5318573" indent="0">
              <a:buNone/>
              <a:defRPr sz="4189"/>
            </a:lvl7pPr>
            <a:lvl8pPr marL="6205008" indent="0">
              <a:buNone/>
              <a:defRPr sz="4189"/>
            </a:lvl8pPr>
            <a:lvl9pPr marL="7091440" indent="0">
              <a:buNone/>
              <a:defRPr sz="41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8" y="3936052"/>
            <a:ext cx="8229600" cy="590233"/>
          </a:xfrm>
        </p:spPr>
        <p:txBody>
          <a:bodyPr/>
          <a:lstStyle>
            <a:lvl1pPr marL="0" indent="0">
              <a:buNone/>
              <a:defRPr sz="2618"/>
            </a:lvl1pPr>
            <a:lvl2pPr marL="886425" indent="0">
              <a:buNone/>
              <a:defRPr sz="2095"/>
            </a:lvl2pPr>
            <a:lvl3pPr marL="1772861" indent="0">
              <a:buNone/>
              <a:defRPr sz="1571"/>
            </a:lvl3pPr>
            <a:lvl4pPr marL="2659286" indent="0">
              <a:buNone/>
              <a:defRPr sz="1571"/>
            </a:lvl4pPr>
            <a:lvl5pPr marL="3545711" indent="0">
              <a:buNone/>
              <a:defRPr sz="1571"/>
            </a:lvl5pPr>
            <a:lvl6pPr marL="4432148" indent="0">
              <a:buNone/>
              <a:defRPr sz="1571"/>
            </a:lvl6pPr>
            <a:lvl7pPr marL="5318573" indent="0">
              <a:buNone/>
              <a:defRPr sz="1571"/>
            </a:lvl7pPr>
            <a:lvl8pPr marL="6205008" indent="0">
              <a:buNone/>
              <a:defRPr sz="1571"/>
            </a:lvl8pPr>
            <a:lvl9pPr marL="7091440" indent="0">
              <a:buNone/>
              <a:defRPr sz="157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11" y="201406"/>
            <a:ext cx="12344401" cy="8382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1" y="1173492"/>
            <a:ext cx="12344401" cy="3319040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661328"/>
            <a:ext cx="3200400" cy="26775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1" y="4661328"/>
            <a:ext cx="4343403" cy="26775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661328"/>
            <a:ext cx="3200400" cy="26775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2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6425" rtl="0" eaLnBrk="1" latinLnBrk="0" hangingPunct="1">
        <a:spcBef>
          <a:spcPct val="0"/>
        </a:spcBef>
        <a:buNone/>
        <a:defRPr sz="83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4819" indent="-664819" algn="l" defTabSz="886425" rtl="0" eaLnBrk="1" latinLnBrk="0" hangingPunct="1">
        <a:spcBef>
          <a:spcPct val="20000"/>
        </a:spcBef>
        <a:buFont typeface="Arial"/>
        <a:buChar char="•"/>
        <a:defRPr sz="6808" kern="1200">
          <a:solidFill>
            <a:schemeClr val="tx1"/>
          </a:solidFill>
          <a:latin typeface="+mn-lt"/>
          <a:ea typeface="+mn-ea"/>
          <a:cs typeface="+mn-cs"/>
        </a:defRPr>
      </a:lvl1pPr>
      <a:lvl2pPr marL="1440451" indent="-554014" algn="l" defTabSz="886425" rtl="0" eaLnBrk="1" latinLnBrk="0" hangingPunct="1">
        <a:spcBef>
          <a:spcPct val="20000"/>
        </a:spcBef>
        <a:buFont typeface="Arial"/>
        <a:buChar char="–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216074" indent="-443207" algn="l" defTabSz="886425" rtl="0" eaLnBrk="1" latinLnBrk="0" hangingPunct="1">
        <a:spcBef>
          <a:spcPct val="20000"/>
        </a:spcBef>
        <a:buFont typeface="Arial"/>
        <a:buChar char="•"/>
        <a:defRPr sz="4713" kern="1200">
          <a:solidFill>
            <a:schemeClr val="tx1"/>
          </a:solidFill>
          <a:latin typeface="+mn-lt"/>
          <a:ea typeface="+mn-ea"/>
          <a:cs typeface="+mn-cs"/>
        </a:defRPr>
      </a:lvl3pPr>
      <a:lvl4pPr marL="3102499" indent="-443207" algn="l" defTabSz="886425" rtl="0" eaLnBrk="1" latinLnBrk="0" hangingPunct="1">
        <a:spcBef>
          <a:spcPct val="20000"/>
        </a:spcBef>
        <a:buFont typeface="Arial"/>
        <a:buChar char="–"/>
        <a:defRPr sz="4189" kern="1200">
          <a:solidFill>
            <a:schemeClr val="tx1"/>
          </a:solidFill>
          <a:latin typeface="+mn-lt"/>
          <a:ea typeface="+mn-ea"/>
          <a:cs typeface="+mn-cs"/>
        </a:defRPr>
      </a:lvl4pPr>
      <a:lvl5pPr marL="3988936" indent="-443207" algn="l" defTabSz="886425" rtl="0" eaLnBrk="1" latinLnBrk="0" hangingPunct="1">
        <a:spcBef>
          <a:spcPct val="20000"/>
        </a:spcBef>
        <a:buFont typeface="Arial"/>
        <a:buChar char="»"/>
        <a:defRPr sz="4189" kern="1200">
          <a:solidFill>
            <a:schemeClr val="tx1"/>
          </a:solidFill>
          <a:latin typeface="+mn-lt"/>
          <a:ea typeface="+mn-ea"/>
          <a:cs typeface="+mn-cs"/>
        </a:defRPr>
      </a:lvl5pPr>
      <a:lvl6pPr marL="4875366" indent="-443207" algn="l" defTabSz="886425" rtl="0" eaLnBrk="1" latinLnBrk="0" hangingPunct="1">
        <a:spcBef>
          <a:spcPct val="20000"/>
        </a:spcBef>
        <a:buFont typeface="Arial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6pPr>
      <a:lvl7pPr marL="5761796" indent="-443207" algn="l" defTabSz="886425" rtl="0" eaLnBrk="1" latinLnBrk="0" hangingPunct="1">
        <a:spcBef>
          <a:spcPct val="20000"/>
        </a:spcBef>
        <a:buFont typeface="Arial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7pPr>
      <a:lvl8pPr marL="6648222" indent="-443207" algn="l" defTabSz="886425" rtl="0" eaLnBrk="1" latinLnBrk="0" hangingPunct="1">
        <a:spcBef>
          <a:spcPct val="20000"/>
        </a:spcBef>
        <a:buFont typeface="Arial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8pPr>
      <a:lvl9pPr marL="7534654" indent="-443207" algn="l" defTabSz="886425" rtl="0" eaLnBrk="1" latinLnBrk="0" hangingPunct="1">
        <a:spcBef>
          <a:spcPct val="20000"/>
        </a:spcBef>
        <a:buFont typeface="Arial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1pPr>
      <a:lvl2pPr marL="886425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2pPr>
      <a:lvl3pPr marL="1772861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3pPr>
      <a:lvl4pPr marL="2659286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4pPr>
      <a:lvl5pPr marL="3545711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5pPr>
      <a:lvl6pPr marL="4432148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6pPr>
      <a:lvl7pPr marL="5318573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7pPr>
      <a:lvl8pPr marL="6205008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8pPr>
      <a:lvl9pPr marL="7091440" algn="l" defTabSz="886425" rtl="0" eaLnBrk="1" latinLnBrk="0" hangingPunct="1">
        <a:defRPr sz="3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52772"/>
              </p:ext>
            </p:extLst>
          </p:nvPr>
        </p:nvGraphicFramePr>
        <p:xfrm>
          <a:off x="83849" y="19664"/>
          <a:ext cx="13592823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8616"/>
                <a:gridCol w="7472516"/>
                <a:gridCol w="2831691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Gene/protein ID</a:t>
                      </a: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description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Pfam</a:t>
                      </a: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  <a:r>
                        <a:rPr lang="en-US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MFS40622_RS06240_fs_MFS40622_RS06245 </a:t>
                      </a:r>
                      <a:r>
                        <a:rPr lang="mr-IN" sz="1200" dirty="0" smtClean="0">
                          <a:latin typeface="+mn-lt"/>
                          <a:cs typeface="Courier New"/>
                        </a:rPr>
                        <a:t>–</a:t>
                      </a:r>
                      <a:endParaRPr lang="en-US" sz="1200" dirty="0" smtClean="0">
                        <a:latin typeface="+mn-lt"/>
                        <a:cs typeface="Courier New"/>
                      </a:endParaRPr>
                    </a:p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fs-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chlD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gene with validated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frameshifting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signal from </a:t>
                      </a:r>
                      <a:r>
                        <a:rPr lang="en-US" sz="1200" i="1" dirty="0" err="1" smtClean="0">
                          <a:latin typeface="+mn-lt"/>
                          <a:cs typeface="Courier New"/>
                        </a:rPr>
                        <a:t>Methanocaldococcus</a:t>
                      </a:r>
                      <a:r>
                        <a:rPr lang="en-US" sz="1200" i="1" dirty="0" smtClean="0">
                          <a:latin typeface="+mn-lt"/>
                          <a:cs typeface="Courier New"/>
                        </a:rPr>
                        <a:t> sp. FS406-22</a:t>
                      </a:r>
                      <a:r>
                        <a:rPr lang="en-US" sz="1200" baseline="0" dirty="0" smtClean="0">
                          <a:latin typeface="+mn-lt"/>
                          <a:cs typeface="Courier New"/>
                        </a:rPr>
                        <a:t> (</a:t>
                      </a:r>
                      <a:r>
                        <a:rPr lang="is-IS" sz="1200" baseline="0" dirty="0" smtClean="0">
                          <a:latin typeface="+mn-lt"/>
                          <a:cs typeface="Courier New"/>
                        </a:rPr>
                        <a:t>2039 bp</a:t>
                      </a:r>
                      <a:r>
                        <a:rPr lang="en-US" sz="1200" baseline="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ATGCAGTATATTTATCCATTCACTGCAATCGTTGGACAGGAAAAGATGAAGAAGGCTTTAATTCTAAATGCTATAAATCCAAAGATTGGTGGAGTTTTAATTAGGGGAGAGAAAGGAACAGCAAAATCCACTGCAGTTAGAGCTTTAGCTGATTTATTGCCAGAGATTGAAGTTGTTGAAGGATGCCCATTCAACTGCGACCCAAATGGAGAGTTGTGTGATATCTGCAAAGAAAAGAAAGAGAGAGGAGAGCTAAAAGTAACAAAAAAGAAGATGAAGGTTGTTAATCTTCCAATTGGAGCTACTGAAGATAGAGTTATTGGAACTCTTGACATAGAAAAAGCTATAAAAGAAGGAATTAAAGCATTAGAGCCGGGAATTTTGGCAGAGGCAAATAGAAACATCCTCTACATTGATGAAGTTAATTTATTGGATGACCATATAATTGATGTTTTATTGGATGTTGCAGCAATGGGTTGGAACATCATTGAGAGAGAGGGAGTTAAGATAAAGCATCCTTCAAGATTTATATTAGTAGGAACTATGAATCCAGAGGAGGGGGAGTTAAGACCTCAAATTTTGGATAGATTTGGTTTAATGGTTGATGTTGAAGGATTAAATGATGTTAAAGATAGAGTAGAGGTTATAAAGAGGGTTGAGGAATTTAACAACAATCCAGAAGAGTTCTATAAAAAATTTGAAGAAGAACAGAAAAAATTAAGAGAAAAAATAATTAAAGCAAGAGAAATTTTAAATAAAGTTGAGATAAGCGATGAACTCTTAGAATTTATATCAAAAGTTTGTATTGAGTTAGGAATTCAAACAAATAGGGCCGATATAACTGTTGTTAGAACAGCTAAAGCTTTAGCTGCCTATAACGGAAGGACTTATGTAACTATAGATGATGTCAAGGAGGCTATGGAGTTAGCTCTACCTCACAGAATGAGAAGAAAACCATTTGAACCACCACAATTAAACAAAGAGAAGTTGGAGCAGATGATTAATGAGTTTAAACAGCAAAAAAATAATAATGAAGAAGAAAAGGAAGAGCAAAAAAATGATGACGT</a:t>
                      </a: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AAAAAAAAA</a:t>
                      </a: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CATGATGAAATAAGAAATGAGTTTGAAGAAGAAAATGAGGATTCAAATAATCAAAATAATAATAACAACTCTAATAACCAAAATGAAGATACACCCGGGGACTTTGAAAGAACGTTTGGCATAGATGAGAGCTTTAAAGTAAATCCCAAGCTTATACAATTTAAGCTTAAAGATAATATCCATAGATATGGCTCTGGAAGGCATATTAAAAGCTACAGCAAGAGAGGGAGGTATGTAAAATTCAAGCTCCCAAAGGATAAAACTTCCGATATTGCCTTCGATGCTACATTTAGAAGAGCGGCAATACACCAAAAAAGAAGAAGAGAAAAATCCAATAAAAAATTAGCTATCTACTTAGAAAAAGAAGATATTGTAGAAAAGGTTAGACAGAGGAAGATATCATCCCATATATTGTTTGTTGTTGATGTGAGTGGTTCAATGGGAGCTATGAGAAGAATGGAAGCCGCAAAAGGGGCTATAATCTCTCTACTCTTAGATGCCTATCAAAAGAGGAACAAAATTGGAATGATTGCATTTAGAAAAGATAGAGCTGAGTTGATTTTACCTTTTACATCCTCAGTAGAGCTTGGAGAGAAACTACTTAAAGATTTACCAACTGGAGGGAAAACTCCTTTGGCTGATGCATTTATTAAGAGCTATGAGGTCTTTGACAGAGAGCTTAGAAAAAATCCAAATATCATCCCAATAATGATTGTAATAAGTGATTTCAAGCCGAATGTAGCTGTTAAAGGAGATTATGTTAAAGAGGTTTTTGATGCGTGTGAGAAGATAGCTGAGAAGTGCATTAACGTTATATTGATAGATACTGAGCCGCAATCATTTATAAAAATAGGGATTGGAAGAGAGATAGCCAATAGATTTGGATTTAAGTATTATAAAATAGAGGAGTTAAGTGAAGAAAAAATCTTAGATATTTGTAAGAGCTTAGAAATCAACTTCTAA</a:t>
                      </a: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MFS40622_RS06240 </a:t>
                      </a:r>
                      <a:r>
                        <a:rPr lang="mr-IN" sz="1200" dirty="0" smtClean="0">
                          <a:latin typeface="+mn-lt"/>
                          <a:cs typeface="Courier New"/>
                        </a:rPr>
                        <a:t>–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the short</a:t>
                      </a:r>
                      <a:r>
                        <a:rPr lang="en-US" sz="1200" baseline="0" dirty="0" smtClean="0">
                          <a:latin typeface="+mn-lt"/>
                          <a:cs typeface="Courier New"/>
                        </a:rPr>
                        <a:t> product from the fs-</a:t>
                      </a:r>
                      <a:r>
                        <a:rPr lang="en-US" sz="1200" baseline="0" dirty="0" err="1" smtClean="0">
                          <a:latin typeface="+mn-lt"/>
                          <a:cs typeface="Courier New"/>
                        </a:rPr>
                        <a:t>chlD</a:t>
                      </a:r>
                      <a:r>
                        <a:rPr lang="en-US" sz="1200" baseline="0" dirty="0" smtClean="0">
                          <a:latin typeface="+mn-lt"/>
                          <a:cs typeface="Courier New"/>
                        </a:rPr>
                        <a:t> gene (</a:t>
                      </a:r>
                      <a:r>
                        <a:rPr lang="is-IS" sz="1200" baseline="0" dirty="0" smtClean="0">
                          <a:latin typeface="+mn-lt"/>
                          <a:cs typeface="Courier New"/>
                        </a:rPr>
                        <a:t>362 aa</a:t>
                      </a:r>
                      <a:r>
                        <a:rPr lang="en-US" sz="1200" baseline="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MQYIYPFTAIVGQEKMKKALILNAINPKIGGVLIRGEKGTAKSTAVRALADLLPEIEVVEGCPFNCDPNGELCDICKEKKERGELKVTKKKMKVVNLPIGATEDRVIGTLDIEKAIKEGIKALEPGILAEANRNILYIDEVNLLDDHIIDVLLDVAAMGWNIIEREGVKIKHPSRFILVGTMNPEEGELRPQILDRFGLMVDVEGLNDVKDRVEVIKRVEEFNNNPEEFYKKFEEEQKKLREKIIKAREILNKVEISDELLEFISKVCIELGIQTNRADITVVRTAKALAAYNGRTYVTIDDVKEAMELALPHRMRRKPFEPPQLNKEKLEQMINEFKQQKNNNEEEKEEQKNDDV</a:t>
                      </a: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KK</a:t>
                      </a: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NMMK</a:t>
                      </a: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MFS40622_RS06240_fs_MFS40622_RS06245 </a:t>
                      </a:r>
                      <a:r>
                        <a:rPr lang="mr-IN" sz="1200" dirty="0" smtClean="0">
                          <a:latin typeface="+mn-lt"/>
                          <a:cs typeface="Courier New"/>
                        </a:rPr>
                        <a:t>–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the long product from the fs-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chlD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gene (</a:t>
                      </a:r>
                      <a:r>
                        <a:rPr lang="fi-FI" sz="1200" dirty="0" smtClean="0">
                          <a:latin typeface="+mn-lt"/>
                          <a:cs typeface="Courier New"/>
                        </a:rPr>
                        <a:t>679 aa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MQYIYPFTAIVGQEKMKKALILNAINPKIGGVLIRGEKGTAKSTAVRALADLLPEIEVVEGCPFNCDPNGELCDICKEKKERGELKVTKKKMKVVNLPIGATEDRVIGTLDIEKAIKEGIKALEPGILAEANRNILYIDEVNLLDDHIIDVLLDVAAMGWNIIEREGVKIKHPSRFILVGTMNPEEGELRPQILDRFGLMVDVEGLNDVKDRVEVIKRVEEFNNNPEEFYKKFEEEQKKLREKIIKAREILNKVEISDELLEFISKVCIELGIQTNRADITVVRTAKALAAYNGRTYVTIDDVKEAMELALPHRMRRKPFEPPQLNKEKLEQMINEFKQQKNNNEEEKEEQKNDDR</a:t>
                      </a: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KKK</a:t>
                      </a: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HDEIRNEFEEENEDSNNQNNNNNSNNQNEDTPGDFERTFGIDESFKVNPKLIQFKLKDNIHRYGSGRHIKSYSKRGRYVKFKLPKDKTSDIAFDATFRRAAIHQKRRREKSNKKLAIYLEKEDIVEKVRQRKISSHILFVVDVSGSMGAMRRMEAAKGAIISLLLDAYQKRNKIGMIAFRKDRAELILPFTSSVELGEKLLKDLPTGGKTPLADAFIKSYEVFDRELRKNPNIIPIMIVISDFKPNVAVKGDYVKEVFDACEKIAEKCINVILIDTEPQSFIKIGIGREIANRFGFKYYKIEELSEEKILDICKSLEINF</a:t>
                      </a: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BAA17166.1 </a:t>
                      </a:r>
                      <a:r>
                        <a:rPr lang="mr-IN" sz="1200" dirty="0" smtClean="0"/>
                        <a:t>–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ChlI</a:t>
                      </a:r>
                      <a:r>
                        <a:rPr lang="en-US" sz="1200" dirty="0" smtClean="0"/>
                        <a:t> protein (small Mg-</a:t>
                      </a:r>
                      <a:r>
                        <a:rPr lang="en-US" sz="1200" dirty="0" err="1" smtClean="0"/>
                        <a:t>chelatase</a:t>
                      </a:r>
                      <a:r>
                        <a:rPr lang="en-US" sz="1200" baseline="0" dirty="0" smtClean="0"/>
                        <a:t> subunit</a:t>
                      </a:r>
                      <a:r>
                        <a:rPr lang="en-US" sz="1200" dirty="0" smtClean="0"/>
                        <a:t>) from </a:t>
                      </a:r>
                      <a:r>
                        <a:rPr lang="en-US" sz="1200" i="1" dirty="0" err="1" smtClean="0"/>
                        <a:t>Synechocystis</a:t>
                      </a:r>
                      <a:r>
                        <a:rPr lang="en-US" sz="1200" i="1" dirty="0" smtClean="0"/>
                        <a:t> sp. PCC 6803</a:t>
                      </a:r>
                      <a:r>
                        <a:rPr lang="en-US" sz="1200" dirty="0" smtClean="0"/>
                        <a:t> (</a:t>
                      </a:r>
                      <a:r>
                        <a:rPr lang="nl-NL" sz="1200" dirty="0" smtClean="0"/>
                        <a:t>357 </a:t>
                      </a:r>
                      <a:r>
                        <a:rPr lang="nl-NL" sz="1200" dirty="0" err="1" smtClean="0"/>
                        <a:t>aa</a:t>
                      </a:r>
                      <a:r>
                        <a:rPr lang="en-US" sz="1200" dirty="0" smtClean="0"/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MTATLAAPSKTRRVVFPFTAIVGQDEMKLALLLNVIDPKIGGVMIMGDRGTGKSTTIRALADLLPEIEVVANDPFNSSPSDPEMMSEEVRIRVDSQEPLSIVKKKVTMVDLPLGATEDRVCGTIDIEKALSEGVKAFEPGLLAKANRGILYVDEVNLLDDHLVDVLLDSAAGGWNTVEREGISIRHPARFVLVGSGNPEEGELRPQLLDRFGMHAEIRTVREPELRVKIVEQRTEFDQNPHPFCDQYQTEQEALQAKIVNAQNLLPQVTIDYDYRVKVSE VCAELDVDGLRGDIVTNRAAKALAAFEGRTEVTVDDISRVIVLCLRHRLRKDPLESIDSGSKVEKVFKRVFGVVDEA</a:t>
                      </a: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 smtClean="0"/>
                        <a:t>BAA16787.1 </a:t>
                      </a:r>
                      <a:r>
                        <a:rPr lang="mr-IN" sz="1200" dirty="0" smtClean="0"/>
                        <a:t>–</a:t>
                      </a:r>
                      <a:r>
                        <a:rPr lang="fi-FI" sz="1200" baseline="0" dirty="0" smtClean="0"/>
                        <a:t> </a:t>
                      </a:r>
                      <a:r>
                        <a:rPr lang="en-US" sz="1200" dirty="0" err="1" smtClean="0"/>
                        <a:t>ChlD</a:t>
                      </a:r>
                      <a:r>
                        <a:rPr lang="en-US" sz="1200" dirty="0" smtClean="0"/>
                        <a:t> protein (medium Mg-</a:t>
                      </a:r>
                      <a:r>
                        <a:rPr lang="en-US" sz="1200" dirty="0" err="1" smtClean="0"/>
                        <a:t>chelatase</a:t>
                      </a:r>
                      <a:r>
                        <a:rPr lang="en-US" sz="1200" baseline="0" dirty="0" smtClean="0"/>
                        <a:t> subunit</a:t>
                      </a:r>
                      <a:r>
                        <a:rPr lang="en-US" sz="1200" dirty="0" smtClean="0"/>
                        <a:t>) from </a:t>
                      </a:r>
                      <a:r>
                        <a:rPr lang="en-US" sz="1200" i="1" dirty="0" err="1" smtClean="0"/>
                        <a:t>Synechocystis</a:t>
                      </a:r>
                      <a:r>
                        <a:rPr lang="en-US" sz="1200" i="1" dirty="0" smtClean="0"/>
                        <a:t> sp. PCC 6803</a:t>
                      </a:r>
                      <a:r>
                        <a:rPr lang="en-US" sz="1200" dirty="0" smtClean="0"/>
                        <a:t> (</a:t>
                      </a:r>
                      <a:r>
                        <a:rPr lang="nl-NL" sz="1200" dirty="0" smtClean="0"/>
                        <a:t>676 </a:t>
                      </a:r>
                      <a:r>
                        <a:rPr lang="nl-NL" sz="1200" dirty="0" err="1" smtClean="0"/>
                        <a:t>aa</a:t>
                      </a:r>
                      <a:r>
                        <a:rPr lang="en-US" sz="1200" dirty="0" smtClean="0"/>
                        <a:t>)</a:t>
                      </a:r>
                      <a:endParaRPr lang="en-US" sz="1200" dirty="0" smtClean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Courier New"/>
                          <a:cs typeface="Courier New"/>
                        </a:rPr>
                        <a:t>MTTLTPFIPLNFPITAIVGQEAIKLALLLGAIDPGLGGIVIAGRRGTAKSVMARAIHTLLPPIEIIKGNRYQCDPKNPGSWDDDTLEKFADVPLDQLETQVIPAPFIQIPLGVTEDRLLGSVDVEKSVKQGEAVFQPGLLAQAHRGVLYIDELNLLDDQIANQLLTVLTEGKNQIEREGMSFQHPCQPLLIATYNPEEGPLRRHLLDRIAIALSADGILGLDQRVAAVDQVLAYADSPISFIDQYDAELDDLKTTIILAREWLKEVSLTPEQVSYLVEEAIRGGLQGHRGELFAMRVAKAIAALDGRSDVQADDLRQAVELVIVPRSVLMDNPPPPEQAPPPPPPPQNQDEGKDEQEDQQDDKEDDKDNEPEAEQDPPSIPEEFIFDPEGVSLDPSVLYFAQMAQKQGKSGSRSVIFSDDRGRYLKPILPKGKVRRIAVDATLRAASPYQKSRRLRHPDRQVIVEQGDIRGKKLVRKAGALIVFLVDASGSMALNRMQAAKGAVMQLLTEAYENRDQVSLIPFQGENAEVLLPPTRSIAMAKKRLETLPCGGGSPLSHGLMQAVNVGMNAKRSGDIGQVVIVAITDGRGNIPLARSLGDEIPEGEKPDIKAELLEIAAKIRGLGMQLLVINTEKKFVSTGFGKELAQKAGGKYYQLPKATDQGIASMARQAIADMQ</a:t>
                      </a: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472" y="3869996"/>
            <a:ext cx="1470991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472" y="4465832"/>
            <a:ext cx="2743200" cy="182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472" y="3204292"/>
            <a:ext cx="2751151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3472" y="2605926"/>
            <a:ext cx="1494845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95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Courier New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93</cp:revision>
  <dcterms:created xsi:type="dcterms:W3CDTF">2017-02-21T13:00:32Z</dcterms:created>
  <dcterms:modified xsi:type="dcterms:W3CDTF">2019-11-14T11:24:05Z</dcterms:modified>
</cp:coreProperties>
</file>