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1920875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5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1" autoAdjust="0"/>
  </p:normalViewPr>
  <p:slideViewPr>
    <p:cSldViewPr snapToGrid="0" snapToObjects="1">
      <p:cViewPr>
        <p:scale>
          <a:sx n="150" d="100"/>
          <a:sy n="150" d="100"/>
        </p:scale>
        <p:origin x="896" y="2064"/>
      </p:cViewPr>
      <p:guideLst>
        <p:guide orient="horz" pos="605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3" y="596719"/>
            <a:ext cx="9326879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6" y="1088497"/>
            <a:ext cx="7680961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2" y="76926"/>
            <a:ext cx="246888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6" y="76926"/>
            <a:ext cx="722376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80" y="1234343"/>
            <a:ext cx="9326879" cy="3815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80" y="814151"/>
            <a:ext cx="9326879" cy="42019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385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7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56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41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27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12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98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083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4" y="448208"/>
            <a:ext cx="4846321" cy="12676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4" y="448208"/>
            <a:ext cx="4846321" cy="12676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50" y="429976"/>
            <a:ext cx="4848227" cy="1791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50" y="609166"/>
            <a:ext cx="4848227" cy="110672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5" y="429976"/>
            <a:ext cx="4850131" cy="1791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5" y="609166"/>
            <a:ext cx="4850131" cy="110672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76480"/>
            <a:ext cx="3609976" cy="325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7" y="76481"/>
            <a:ext cx="6134101" cy="16394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401963"/>
            <a:ext cx="3609976" cy="1313932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50" y="1344616"/>
            <a:ext cx="6583680" cy="1587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50" y="171634"/>
            <a:ext cx="6583680" cy="1152525"/>
          </a:xfrm>
        </p:spPr>
        <p:txBody>
          <a:bodyPr/>
          <a:lstStyle>
            <a:lvl1pPr marL="0" indent="0">
              <a:buNone/>
              <a:defRPr sz="2600"/>
            </a:lvl1pPr>
            <a:lvl2pPr marL="338548" indent="0">
              <a:buNone/>
              <a:defRPr sz="2200"/>
            </a:lvl2pPr>
            <a:lvl3pPr marL="677100" indent="0">
              <a:buNone/>
              <a:defRPr sz="1800"/>
            </a:lvl3pPr>
            <a:lvl4pPr marL="1015648" indent="0">
              <a:buNone/>
              <a:defRPr sz="1600"/>
            </a:lvl4pPr>
            <a:lvl5pPr marL="1354196" indent="0">
              <a:buNone/>
              <a:defRPr sz="1600"/>
            </a:lvl5pPr>
            <a:lvl6pPr marL="1692748" indent="0">
              <a:buNone/>
              <a:defRPr sz="1600"/>
            </a:lvl6pPr>
            <a:lvl7pPr marL="2031296" indent="0">
              <a:buNone/>
              <a:defRPr sz="1600"/>
            </a:lvl7pPr>
            <a:lvl8pPr marL="2369848" indent="0">
              <a:buNone/>
              <a:defRPr sz="1600"/>
            </a:lvl8pPr>
            <a:lvl9pPr marL="270839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50" y="1503353"/>
            <a:ext cx="6583680" cy="225436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6" y="76926"/>
            <a:ext cx="9875521" cy="32014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6" y="448208"/>
            <a:ext cx="9875521" cy="126768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780368"/>
            <a:ext cx="2560320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780368"/>
            <a:ext cx="3474722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780368"/>
            <a:ext cx="2560320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854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11" indent="-253911" algn="l" defTabSz="33854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0144" indent="-211592" algn="l" defTabSz="338548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46374" indent="-169272" algn="l" defTabSz="33854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4922" indent="-169272" algn="l" defTabSz="33854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74" indent="-169272" algn="l" defTabSz="338548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6202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0057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122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877673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5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710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6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41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7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2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98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39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71118"/>
              </p:ext>
            </p:extLst>
          </p:nvPr>
        </p:nvGraphicFramePr>
        <p:xfrm>
          <a:off x="54352" y="22175"/>
          <a:ext cx="10859182" cy="17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915"/>
                <a:gridCol w="2370666"/>
                <a:gridCol w="4385734"/>
                <a:gridCol w="635000"/>
                <a:gridCol w="795867"/>
              </a:tblGrid>
              <a:tr h="3739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Species (kingdom,</a:t>
                      </a:r>
                      <a:r>
                        <a:rPr lang="en-US" sz="1200" b="1" baseline="0" dirty="0" smtClean="0">
                          <a:latin typeface="+mj-lt"/>
                        </a:rPr>
                        <a:t> phylum)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+mj-lt"/>
                        </a:rPr>
                        <a:t>Genomic location (strand)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j-lt"/>
                        </a:rPr>
                        <a:t>Frameshifting</a:t>
                      </a:r>
                      <a:r>
                        <a:rPr lang="en-US" sz="1200" b="1" baseline="0" dirty="0" smtClean="0">
                          <a:latin typeface="+mj-lt"/>
                        </a:rPr>
                        <a:t> signal sequence</a:t>
                      </a:r>
                      <a:endParaRPr lang="en-US" sz="1200" b="1" dirty="0" smtClean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j-lt"/>
                        </a:rPr>
                        <a:t>Length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j-lt"/>
                        </a:rPr>
                        <a:t>Efficiency</a:t>
                      </a: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Methanocaldococcus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fervens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AG86 (Archaea,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Euryarchaeota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latin typeface="+mn-lt"/>
                          <a:cs typeface="Courier New"/>
                        </a:rPr>
                        <a:t>NC_013156.1:1121859-1123902(+)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AAA_AAG_GAA_AAT_AAT_GAC_GT</a:t>
                      </a:r>
                      <a:r>
                        <a:rPr lang="en-US" sz="1000" b="1" dirty="0" smtClean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A_AAA_AAA_AAA_A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CA_AGA_ATA_AAT_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_ATA_ATG_AAT_CAA_ATA_ATA_ATG_AGA_ATA_ATA_AT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n-US" sz="1200" dirty="0" smtClean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Methanocaldococcus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sp. FS406-22  (Archaea,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Euryarchaeota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NC_013887.1:1224237-1224313(+)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GAG_CAA_AAA_AAT_GAT_GAC_GT</a:t>
                      </a:r>
                      <a:r>
                        <a:rPr lang="en-US" sz="1000" b="1" dirty="0" smtClean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A_AAA_AAA_AA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C_ATG_ATG_AAA_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_GAA_ATG_AGT_TTG_AAG_AAG_AAA_ATG_AGG_ATT_CAA_AT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77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40%</a:t>
                      </a: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Delftia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acidovorans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SPH-1</a:t>
                      </a:r>
                    </a:p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(Bacteria;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Betaproteobacteria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NC_010002.1:6395711-6395640(-)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AAG_GTG_GGA_GCG_CCC_GCC_AC</a:t>
                      </a:r>
                      <a:r>
                        <a:rPr lang="en-US" sz="1000" b="1" dirty="0" smtClean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A_AAA_AAA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_GCC_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TGA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_GCC_CCC_GCG_GCC_CCG_CGC_CAC_AGG_CAA_GGG_CTG_CGG_GGG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72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10%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52</cp:revision>
  <dcterms:created xsi:type="dcterms:W3CDTF">2017-02-21T13:00:32Z</dcterms:created>
  <dcterms:modified xsi:type="dcterms:W3CDTF">2019-06-18T15:38:40Z</dcterms:modified>
</cp:coreProperties>
</file>