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601200" cy="11887200"/>
  <p:notesSz cx="6858000" cy="9144000"/>
  <p:defaultTextStyle>
    <a:defPPr>
      <a:defRPr lang="en-US"/>
    </a:defPPr>
    <a:lvl1pPr marL="0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85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77100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156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54196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6927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31296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3698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0839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4E4"/>
    <a:srgbClr val="0432FF"/>
    <a:srgbClr val="011893"/>
    <a:srgbClr val="009051"/>
    <a:srgbClr val="EC1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52"/>
    <p:restoredTop sz="91429" autoAdjust="0"/>
  </p:normalViewPr>
  <p:slideViewPr>
    <p:cSldViewPr snapToGrid="0" snapToObjects="1">
      <p:cViewPr>
        <p:scale>
          <a:sx n="80" d="100"/>
          <a:sy n="80" d="100"/>
        </p:scale>
        <p:origin x="4280" y="112"/>
      </p:cViewPr>
      <p:guideLst>
        <p:guide orient="horz" pos="3748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9" y="3692760"/>
            <a:ext cx="8161019" cy="25480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8" y="6736093"/>
            <a:ext cx="6720841" cy="30378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19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239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358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478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598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717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837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957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0873" y="476055"/>
            <a:ext cx="2160270" cy="101426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0066" y="476055"/>
            <a:ext cx="6320790" cy="101426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38" y="7638645"/>
            <a:ext cx="8161019" cy="2360937"/>
          </a:xfrm>
        </p:spPr>
        <p:txBody>
          <a:bodyPr anchor="t"/>
          <a:lstStyle>
            <a:lvl1pPr algn="l">
              <a:defRPr sz="2764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38" y="5038317"/>
            <a:ext cx="8161019" cy="2600325"/>
          </a:xfrm>
        </p:spPr>
        <p:txBody>
          <a:bodyPr anchor="b"/>
          <a:lstStyle>
            <a:lvl1pPr marL="0" indent="0">
              <a:buNone/>
              <a:defRPr sz="14750">
                <a:solidFill>
                  <a:schemeClr val="tx1">
                    <a:tint val="75000"/>
                  </a:schemeClr>
                </a:solidFill>
              </a:defRPr>
            </a:lvl1pPr>
            <a:lvl2pPr marL="3119609" indent="0">
              <a:buNone/>
              <a:defRPr sz="12899">
                <a:solidFill>
                  <a:schemeClr val="tx1">
                    <a:tint val="75000"/>
                  </a:schemeClr>
                </a:solidFill>
              </a:defRPr>
            </a:lvl2pPr>
            <a:lvl3pPr marL="6239251" indent="0">
              <a:buNone/>
              <a:defRPr sz="11057">
                <a:solidFill>
                  <a:schemeClr val="tx1">
                    <a:tint val="75000"/>
                  </a:schemeClr>
                </a:solidFill>
              </a:defRPr>
            </a:lvl3pPr>
            <a:lvl4pPr marL="9358860" indent="0">
              <a:buNone/>
              <a:defRPr sz="9214">
                <a:solidFill>
                  <a:schemeClr val="tx1">
                    <a:tint val="75000"/>
                  </a:schemeClr>
                </a:solidFill>
              </a:defRPr>
            </a:lvl4pPr>
            <a:lvl5pPr marL="12478467" indent="0">
              <a:buNone/>
              <a:defRPr sz="9214">
                <a:solidFill>
                  <a:schemeClr val="tx1">
                    <a:tint val="75000"/>
                  </a:schemeClr>
                </a:solidFill>
              </a:defRPr>
            </a:lvl5pPr>
            <a:lvl6pPr marL="15598116" indent="0">
              <a:buNone/>
              <a:defRPr sz="9214">
                <a:solidFill>
                  <a:schemeClr val="tx1">
                    <a:tint val="75000"/>
                  </a:schemeClr>
                </a:solidFill>
              </a:defRPr>
            </a:lvl6pPr>
            <a:lvl7pPr marL="18717726" indent="0">
              <a:buNone/>
              <a:defRPr sz="9214">
                <a:solidFill>
                  <a:schemeClr val="tx1">
                    <a:tint val="75000"/>
                  </a:schemeClr>
                </a:solidFill>
              </a:defRPr>
            </a:lvl7pPr>
            <a:lvl8pPr marL="21837366" indent="0">
              <a:buNone/>
              <a:defRPr sz="9214">
                <a:solidFill>
                  <a:schemeClr val="tx1">
                    <a:tint val="75000"/>
                  </a:schemeClr>
                </a:solidFill>
              </a:defRPr>
            </a:lvl8pPr>
            <a:lvl9pPr marL="24957002" indent="0">
              <a:buNone/>
              <a:defRPr sz="92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69" y="2773708"/>
            <a:ext cx="4240531" cy="7845003"/>
          </a:xfrm>
        </p:spPr>
        <p:txBody>
          <a:bodyPr/>
          <a:lstStyle>
            <a:lvl1pPr>
              <a:defRPr sz="20271"/>
            </a:lvl1pPr>
            <a:lvl2pPr>
              <a:defRPr sz="16585"/>
            </a:lvl2pPr>
            <a:lvl3pPr>
              <a:defRPr sz="14750"/>
            </a:lvl3pPr>
            <a:lvl4pPr>
              <a:defRPr sz="12899"/>
            </a:lvl4pPr>
            <a:lvl5pPr>
              <a:defRPr sz="12899"/>
            </a:lvl5pPr>
            <a:lvl6pPr>
              <a:defRPr sz="12899"/>
            </a:lvl6pPr>
            <a:lvl7pPr>
              <a:defRPr sz="12899"/>
            </a:lvl7pPr>
            <a:lvl8pPr>
              <a:defRPr sz="12899"/>
            </a:lvl8pPr>
            <a:lvl9pPr>
              <a:defRPr sz="128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619" y="2773708"/>
            <a:ext cx="4240531" cy="7845003"/>
          </a:xfrm>
        </p:spPr>
        <p:txBody>
          <a:bodyPr/>
          <a:lstStyle>
            <a:lvl1pPr>
              <a:defRPr sz="20271"/>
            </a:lvl1pPr>
            <a:lvl2pPr>
              <a:defRPr sz="16585"/>
            </a:lvl2pPr>
            <a:lvl3pPr>
              <a:defRPr sz="14750"/>
            </a:lvl3pPr>
            <a:lvl4pPr>
              <a:defRPr sz="12899"/>
            </a:lvl4pPr>
            <a:lvl5pPr>
              <a:defRPr sz="12899"/>
            </a:lvl5pPr>
            <a:lvl6pPr>
              <a:defRPr sz="12899"/>
            </a:lvl6pPr>
            <a:lvl7pPr>
              <a:defRPr sz="12899"/>
            </a:lvl7pPr>
            <a:lvl8pPr>
              <a:defRPr sz="12899"/>
            </a:lvl8pPr>
            <a:lvl9pPr>
              <a:defRPr sz="128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73" y="2660878"/>
            <a:ext cx="4242198" cy="1108917"/>
          </a:xfrm>
        </p:spPr>
        <p:txBody>
          <a:bodyPr anchor="b"/>
          <a:lstStyle>
            <a:lvl1pPr marL="0" indent="0">
              <a:buNone/>
              <a:defRPr sz="16585" b="1"/>
            </a:lvl1pPr>
            <a:lvl2pPr marL="3119609" indent="0">
              <a:buNone/>
              <a:defRPr sz="14750" b="1"/>
            </a:lvl2pPr>
            <a:lvl3pPr marL="6239251" indent="0">
              <a:buNone/>
              <a:defRPr sz="12899" b="1"/>
            </a:lvl3pPr>
            <a:lvl4pPr marL="9358860" indent="0">
              <a:buNone/>
              <a:defRPr sz="11057" b="1"/>
            </a:lvl4pPr>
            <a:lvl5pPr marL="12478467" indent="0">
              <a:buNone/>
              <a:defRPr sz="11057" b="1"/>
            </a:lvl5pPr>
            <a:lvl6pPr marL="15598116" indent="0">
              <a:buNone/>
              <a:defRPr sz="11057" b="1"/>
            </a:lvl6pPr>
            <a:lvl7pPr marL="18717726" indent="0">
              <a:buNone/>
              <a:defRPr sz="11057" b="1"/>
            </a:lvl7pPr>
            <a:lvl8pPr marL="21837366" indent="0">
              <a:buNone/>
              <a:defRPr sz="11057" b="1"/>
            </a:lvl8pPr>
            <a:lvl9pPr marL="24957002" indent="0">
              <a:buNone/>
              <a:defRPr sz="1105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73" y="3769784"/>
            <a:ext cx="4242198" cy="6848904"/>
          </a:xfrm>
        </p:spPr>
        <p:txBody>
          <a:bodyPr/>
          <a:lstStyle>
            <a:lvl1pPr>
              <a:defRPr sz="16585"/>
            </a:lvl1pPr>
            <a:lvl2pPr>
              <a:defRPr sz="14750"/>
            </a:lvl2pPr>
            <a:lvl3pPr>
              <a:defRPr sz="12899"/>
            </a:lvl3pPr>
            <a:lvl4pPr>
              <a:defRPr sz="11057"/>
            </a:lvl4pPr>
            <a:lvl5pPr>
              <a:defRPr sz="11057"/>
            </a:lvl5pPr>
            <a:lvl6pPr>
              <a:defRPr sz="11057"/>
            </a:lvl6pPr>
            <a:lvl7pPr>
              <a:defRPr sz="11057"/>
            </a:lvl7pPr>
            <a:lvl8pPr>
              <a:defRPr sz="11057"/>
            </a:lvl8pPr>
            <a:lvl9pPr>
              <a:defRPr sz="1105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84" y="2660878"/>
            <a:ext cx="4243865" cy="1108917"/>
          </a:xfrm>
        </p:spPr>
        <p:txBody>
          <a:bodyPr anchor="b"/>
          <a:lstStyle>
            <a:lvl1pPr marL="0" indent="0">
              <a:buNone/>
              <a:defRPr sz="16585" b="1"/>
            </a:lvl1pPr>
            <a:lvl2pPr marL="3119609" indent="0">
              <a:buNone/>
              <a:defRPr sz="14750" b="1"/>
            </a:lvl2pPr>
            <a:lvl3pPr marL="6239251" indent="0">
              <a:buNone/>
              <a:defRPr sz="12899" b="1"/>
            </a:lvl3pPr>
            <a:lvl4pPr marL="9358860" indent="0">
              <a:buNone/>
              <a:defRPr sz="11057" b="1"/>
            </a:lvl4pPr>
            <a:lvl5pPr marL="12478467" indent="0">
              <a:buNone/>
              <a:defRPr sz="11057" b="1"/>
            </a:lvl5pPr>
            <a:lvl6pPr marL="15598116" indent="0">
              <a:buNone/>
              <a:defRPr sz="11057" b="1"/>
            </a:lvl6pPr>
            <a:lvl7pPr marL="18717726" indent="0">
              <a:buNone/>
              <a:defRPr sz="11057" b="1"/>
            </a:lvl7pPr>
            <a:lvl8pPr marL="21837366" indent="0">
              <a:buNone/>
              <a:defRPr sz="11057" b="1"/>
            </a:lvl8pPr>
            <a:lvl9pPr marL="24957002" indent="0">
              <a:buNone/>
              <a:defRPr sz="1105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84" y="3769784"/>
            <a:ext cx="4243865" cy="6848904"/>
          </a:xfrm>
        </p:spPr>
        <p:txBody>
          <a:bodyPr/>
          <a:lstStyle>
            <a:lvl1pPr>
              <a:defRPr sz="16585"/>
            </a:lvl1pPr>
            <a:lvl2pPr>
              <a:defRPr sz="14750"/>
            </a:lvl2pPr>
            <a:lvl3pPr>
              <a:defRPr sz="12899"/>
            </a:lvl3pPr>
            <a:lvl4pPr>
              <a:defRPr sz="11057"/>
            </a:lvl4pPr>
            <a:lvl5pPr>
              <a:defRPr sz="11057"/>
            </a:lvl5pPr>
            <a:lvl6pPr>
              <a:defRPr sz="11057"/>
            </a:lvl6pPr>
            <a:lvl7pPr>
              <a:defRPr sz="11057"/>
            </a:lvl7pPr>
            <a:lvl8pPr>
              <a:defRPr sz="11057"/>
            </a:lvl8pPr>
            <a:lvl9pPr>
              <a:defRPr sz="1105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7" y="473304"/>
            <a:ext cx="3158729" cy="2014217"/>
          </a:xfrm>
        </p:spPr>
        <p:txBody>
          <a:bodyPr anchor="b"/>
          <a:lstStyle>
            <a:lvl1pPr algn="l">
              <a:defRPr sz="1475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13" y="473300"/>
            <a:ext cx="5367339" cy="10145395"/>
          </a:xfrm>
        </p:spPr>
        <p:txBody>
          <a:bodyPr/>
          <a:lstStyle>
            <a:lvl1pPr>
              <a:defRPr sz="23964"/>
            </a:lvl1pPr>
            <a:lvl2pPr>
              <a:defRPr sz="20271"/>
            </a:lvl2pPr>
            <a:lvl3pPr>
              <a:defRPr sz="16585"/>
            </a:lvl3pPr>
            <a:lvl4pPr>
              <a:defRPr sz="14750"/>
            </a:lvl4pPr>
            <a:lvl5pPr>
              <a:defRPr sz="14750"/>
            </a:lvl5pPr>
            <a:lvl6pPr>
              <a:defRPr sz="14750"/>
            </a:lvl6pPr>
            <a:lvl7pPr>
              <a:defRPr sz="14750"/>
            </a:lvl7pPr>
            <a:lvl8pPr>
              <a:defRPr sz="14750"/>
            </a:lvl8pPr>
            <a:lvl9pPr>
              <a:defRPr sz="147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7" y="2487524"/>
            <a:ext cx="3158729" cy="8131179"/>
          </a:xfrm>
        </p:spPr>
        <p:txBody>
          <a:bodyPr/>
          <a:lstStyle>
            <a:lvl1pPr marL="0" indent="0">
              <a:buNone/>
              <a:defRPr sz="9214"/>
            </a:lvl1pPr>
            <a:lvl2pPr marL="3119609" indent="0">
              <a:buNone/>
              <a:defRPr sz="7371"/>
            </a:lvl2pPr>
            <a:lvl3pPr marL="6239251" indent="0">
              <a:buNone/>
              <a:defRPr sz="5528"/>
            </a:lvl3pPr>
            <a:lvl4pPr marL="9358860" indent="0">
              <a:buNone/>
              <a:defRPr sz="5528"/>
            </a:lvl4pPr>
            <a:lvl5pPr marL="12478467" indent="0">
              <a:buNone/>
              <a:defRPr sz="5528"/>
            </a:lvl5pPr>
            <a:lvl6pPr marL="15598116" indent="0">
              <a:buNone/>
              <a:defRPr sz="5528"/>
            </a:lvl6pPr>
            <a:lvl7pPr marL="18717726" indent="0">
              <a:buNone/>
              <a:defRPr sz="5528"/>
            </a:lvl7pPr>
            <a:lvl8pPr marL="21837366" indent="0">
              <a:buNone/>
              <a:defRPr sz="5528"/>
            </a:lvl8pPr>
            <a:lvl9pPr marL="24957002" indent="0">
              <a:buNone/>
              <a:defRPr sz="55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8" y="8321058"/>
            <a:ext cx="5760720" cy="982342"/>
          </a:xfrm>
        </p:spPr>
        <p:txBody>
          <a:bodyPr anchor="b"/>
          <a:lstStyle>
            <a:lvl1pPr algn="l">
              <a:defRPr sz="1475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8" y="1062146"/>
            <a:ext cx="5760720" cy="7132320"/>
          </a:xfrm>
        </p:spPr>
        <p:txBody>
          <a:bodyPr/>
          <a:lstStyle>
            <a:lvl1pPr marL="0" indent="0">
              <a:buNone/>
              <a:defRPr sz="23964"/>
            </a:lvl1pPr>
            <a:lvl2pPr marL="3119609" indent="0">
              <a:buNone/>
              <a:defRPr sz="20271"/>
            </a:lvl2pPr>
            <a:lvl3pPr marL="6239251" indent="0">
              <a:buNone/>
              <a:defRPr sz="16585"/>
            </a:lvl3pPr>
            <a:lvl4pPr marL="9358860" indent="0">
              <a:buNone/>
              <a:defRPr sz="14750"/>
            </a:lvl4pPr>
            <a:lvl5pPr marL="12478467" indent="0">
              <a:buNone/>
              <a:defRPr sz="14750"/>
            </a:lvl5pPr>
            <a:lvl6pPr marL="15598116" indent="0">
              <a:buNone/>
              <a:defRPr sz="14750"/>
            </a:lvl6pPr>
            <a:lvl7pPr marL="18717726" indent="0">
              <a:buNone/>
              <a:defRPr sz="14750"/>
            </a:lvl7pPr>
            <a:lvl8pPr marL="21837366" indent="0">
              <a:buNone/>
              <a:defRPr sz="14750"/>
            </a:lvl8pPr>
            <a:lvl9pPr marL="24957002" indent="0">
              <a:buNone/>
              <a:defRPr sz="147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8" y="9303399"/>
            <a:ext cx="5760720" cy="1395099"/>
          </a:xfrm>
        </p:spPr>
        <p:txBody>
          <a:bodyPr/>
          <a:lstStyle>
            <a:lvl1pPr marL="0" indent="0">
              <a:buNone/>
              <a:defRPr sz="9214"/>
            </a:lvl1pPr>
            <a:lvl2pPr marL="3119609" indent="0">
              <a:buNone/>
              <a:defRPr sz="7371"/>
            </a:lvl2pPr>
            <a:lvl3pPr marL="6239251" indent="0">
              <a:buNone/>
              <a:defRPr sz="5528"/>
            </a:lvl3pPr>
            <a:lvl4pPr marL="9358860" indent="0">
              <a:buNone/>
              <a:defRPr sz="5528"/>
            </a:lvl4pPr>
            <a:lvl5pPr marL="12478467" indent="0">
              <a:buNone/>
              <a:defRPr sz="5528"/>
            </a:lvl5pPr>
            <a:lvl6pPr marL="15598116" indent="0">
              <a:buNone/>
              <a:defRPr sz="5528"/>
            </a:lvl6pPr>
            <a:lvl7pPr marL="18717726" indent="0">
              <a:buNone/>
              <a:defRPr sz="5528"/>
            </a:lvl7pPr>
            <a:lvl8pPr marL="21837366" indent="0">
              <a:buNone/>
              <a:defRPr sz="5528"/>
            </a:lvl8pPr>
            <a:lvl9pPr marL="24957002" indent="0">
              <a:buNone/>
              <a:defRPr sz="55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8" y="476051"/>
            <a:ext cx="8641081" cy="19812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8" y="2773708"/>
            <a:ext cx="8641081" cy="7845003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11017688"/>
            <a:ext cx="2240280" cy="632883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73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1" y="11017688"/>
            <a:ext cx="3040383" cy="632883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73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11017688"/>
            <a:ext cx="2240280" cy="632883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73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19609" rtl="0" eaLnBrk="1" latinLnBrk="0" hangingPunct="1">
        <a:spcBef>
          <a:spcPct val="0"/>
        </a:spcBef>
        <a:buNone/>
        <a:defRPr sz="294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9703" indent="-2339703" algn="l" defTabSz="3119609" rtl="0" eaLnBrk="1" latinLnBrk="0" hangingPunct="1">
        <a:spcBef>
          <a:spcPct val="20000"/>
        </a:spcBef>
        <a:buFont typeface="Arial"/>
        <a:buChar char="•"/>
        <a:defRPr sz="23964" kern="1200">
          <a:solidFill>
            <a:schemeClr val="tx1"/>
          </a:solidFill>
          <a:latin typeface="+mn-lt"/>
          <a:ea typeface="+mn-ea"/>
          <a:cs typeface="+mn-cs"/>
        </a:defRPr>
      </a:lvl1pPr>
      <a:lvl2pPr marL="5069395" indent="-1949753" algn="l" defTabSz="3119609" rtl="0" eaLnBrk="1" latinLnBrk="0" hangingPunct="1">
        <a:spcBef>
          <a:spcPct val="20000"/>
        </a:spcBef>
        <a:buFont typeface="Arial"/>
        <a:buChar char="–"/>
        <a:defRPr sz="20271" kern="1200">
          <a:solidFill>
            <a:schemeClr val="tx1"/>
          </a:solidFill>
          <a:latin typeface="+mn-lt"/>
          <a:ea typeface="+mn-ea"/>
          <a:cs typeface="+mn-cs"/>
        </a:defRPr>
      </a:lvl2pPr>
      <a:lvl3pPr marL="7799059" indent="-1559790" algn="l" defTabSz="3119609" rtl="0" eaLnBrk="1" latinLnBrk="0" hangingPunct="1">
        <a:spcBef>
          <a:spcPct val="20000"/>
        </a:spcBef>
        <a:buFont typeface="Arial"/>
        <a:buChar char="•"/>
        <a:defRPr sz="16585" kern="1200">
          <a:solidFill>
            <a:schemeClr val="tx1"/>
          </a:solidFill>
          <a:latin typeface="+mn-lt"/>
          <a:ea typeface="+mn-ea"/>
          <a:cs typeface="+mn-cs"/>
        </a:defRPr>
      </a:lvl3pPr>
      <a:lvl4pPr marL="10918668" indent="-1559790" algn="l" defTabSz="3119609" rtl="0" eaLnBrk="1" latinLnBrk="0" hangingPunct="1">
        <a:spcBef>
          <a:spcPct val="20000"/>
        </a:spcBef>
        <a:buFont typeface="Arial"/>
        <a:buChar char="–"/>
        <a:defRPr sz="14750" kern="1200">
          <a:solidFill>
            <a:schemeClr val="tx1"/>
          </a:solidFill>
          <a:latin typeface="+mn-lt"/>
          <a:ea typeface="+mn-ea"/>
          <a:cs typeface="+mn-cs"/>
        </a:defRPr>
      </a:lvl4pPr>
      <a:lvl5pPr marL="14038311" indent="-1559790" algn="l" defTabSz="3119609" rtl="0" eaLnBrk="1" latinLnBrk="0" hangingPunct="1">
        <a:spcBef>
          <a:spcPct val="20000"/>
        </a:spcBef>
        <a:buFont typeface="Arial"/>
        <a:buChar char="»"/>
        <a:defRPr sz="14750" kern="1200">
          <a:solidFill>
            <a:schemeClr val="tx1"/>
          </a:solidFill>
          <a:latin typeface="+mn-lt"/>
          <a:ea typeface="+mn-ea"/>
          <a:cs typeface="+mn-cs"/>
        </a:defRPr>
      </a:lvl5pPr>
      <a:lvl6pPr marL="17157941" indent="-1559790" algn="l" defTabSz="3119609" rtl="0" eaLnBrk="1" latinLnBrk="0" hangingPunct="1">
        <a:spcBef>
          <a:spcPct val="20000"/>
        </a:spcBef>
        <a:buFont typeface="Arial"/>
        <a:buChar char="•"/>
        <a:defRPr sz="14750" kern="1200">
          <a:solidFill>
            <a:schemeClr val="tx1"/>
          </a:solidFill>
          <a:latin typeface="+mn-lt"/>
          <a:ea typeface="+mn-ea"/>
          <a:cs typeface="+mn-cs"/>
        </a:defRPr>
      </a:lvl6pPr>
      <a:lvl7pPr marL="20277567" indent="-1559790" algn="l" defTabSz="3119609" rtl="0" eaLnBrk="1" latinLnBrk="0" hangingPunct="1">
        <a:spcBef>
          <a:spcPct val="20000"/>
        </a:spcBef>
        <a:buFont typeface="Arial"/>
        <a:buChar char="•"/>
        <a:defRPr sz="14750" kern="1200">
          <a:solidFill>
            <a:schemeClr val="tx1"/>
          </a:solidFill>
          <a:latin typeface="+mn-lt"/>
          <a:ea typeface="+mn-ea"/>
          <a:cs typeface="+mn-cs"/>
        </a:defRPr>
      </a:lvl7pPr>
      <a:lvl8pPr marL="23397176" indent="-1559790" algn="l" defTabSz="3119609" rtl="0" eaLnBrk="1" latinLnBrk="0" hangingPunct="1">
        <a:spcBef>
          <a:spcPct val="20000"/>
        </a:spcBef>
        <a:buFont typeface="Arial"/>
        <a:buChar char="•"/>
        <a:defRPr sz="14750" kern="1200">
          <a:solidFill>
            <a:schemeClr val="tx1"/>
          </a:solidFill>
          <a:latin typeface="+mn-lt"/>
          <a:ea typeface="+mn-ea"/>
          <a:cs typeface="+mn-cs"/>
        </a:defRPr>
      </a:lvl8pPr>
      <a:lvl9pPr marL="26516809" indent="-1559790" algn="l" defTabSz="3119609" rtl="0" eaLnBrk="1" latinLnBrk="0" hangingPunct="1">
        <a:spcBef>
          <a:spcPct val="20000"/>
        </a:spcBef>
        <a:buFont typeface="Arial"/>
        <a:buChar char="•"/>
        <a:defRPr sz="14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19609" rtl="0" eaLnBrk="1" latinLnBrk="0" hangingPunct="1">
        <a:defRPr sz="12899" kern="1200">
          <a:solidFill>
            <a:schemeClr val="tx1"/>
          </a:solidFill>
          <a:latin typeface="+mn-lt"/>
          <a:ea typeface="+mn-ea"/>
          <a:cs typeface="+mn-cs"/>
        </a:defRPr>
      </a:lvl1pPr>
      <a:lvl2pPr marL="3119609" algn="l" defTabSz="3119609" rtl="0" eaLnBrk="1" latinLnBrk="0" hangingPunct="1">
        <a:defRPr sz="12899" kern="1200">
          <a:solidFill>
            <a:schemeClr val="tx1"/>
          </a:solidFill>
          <a:latin typeface="+mn-lt"/>
          <a:ea typeface="+mn-ea"/>
          <a:cs typeface="+mn-cs"/>
        </a:defRPr>
      </a:lvl2pPr>
      <a:lvl3pPr marL="6239251" algn="l" defTabSz="3119609" rtl="0" eaLnBrk="1" latinLnBrk="0" hangingPunct="1">
        <a:defRPr sz="12899" kern="1200">
          <a:solidFill>
            <a:schemeClr val="tx1"/>
          </a:solidFill>
          <a:latin typeface="+mn-lt"/>
          <a:ea typeface="+mn-ea"/>
          <a:cs typeface="+mn-cs"/>
        </a:defRPr>
      </a:lvl3pPr>
      <a:lvl4pPr marL="9358860" algn="l" defTabSz="3119609" rtl="0" eaLnBrk="1" latinLnBrk="0" hangingPunct="1">
        <a:defRPr sz="12899" kern="1200">
          <a:solidFill>
            <a:schemeClr val="tx1"/>
          </a:solidFill>
          <a:latin typeface="+mn-lt"/>
          <a:ea typeface="+mn-ea"/>
          <a:cs typeface="+mn-cs"/>
        </a:defRPr>
      </a:lvl4pPr>
      <a:lvl5pPr marL="12478467" algn="l" defTabSz="3119609" rtl="0" eaLnBrk="1" latinLnBrk="0" hangingPunct="1">
        <a:defRPr sz="12899" kern="1200">
          <a:solidFill>
            <a:schemeClr val="tx1"/>
          </a:solidFill>
          <a:latin typeface="+mn-lt"/>
          <a:ea typeface="+mn-ea"/>
          <a:cs typeface="+mn-cs"/>
        </a:defRPr>
      </a:lvl5pPr>
      <a:lvl6pPr marL="15598116" algn="l" defTabSz="3119609" rtl="0" eaLnBrk="1" latinLnBrk="0" hangingPunct="1">
        <a:defRPr sz="12899" kern="1200">
          <a:solidFill>
            <a:schemeClr val="tx1"/>
          </a:solidFill>
          <a:latin typeface="+mn-lt"/>
          <a:ea typeface="+mn-ea"/>
          <a:cs typeface="+mn-cs"/>
        </a:defRPr>
      </a:lvl6pPr>
      <a:lvl7pPr marL="18717726" algn="l" defTabSz="3119609" rtl="0" eaLnBrk="1" latinLnBrk="0" hangingPunct="1">
        <a:defRPr sz="12899" kern="1200">
          <a:solidFill>
            <a:schemeClr val="tx1"/>
          </a:solidFill>
          <a:latin typeface="+mn-lt"/>
          <a:ea typeface="+mn-ea"/>
          <a:cs typeface="+mn-cs"/>
        </a:defRPr>
      </a:lvl7pPr>
      <a:lvl8pPr marL="21837366" algn="l" defTabSz="3119609" rtl="0" eaLnBrk="1" latinLnBrk="0" hangingPunct="1">
        <a:defRPr sz="12899" kern="1200">
          <a:solidFill>
            <a:schemeClr val="tx1"/>
          </a:solidFill>
          <a:latin typeface="+mn-lt"/>
          <a:ea typeface="+mn-ea"/>
          <a:cs typeface="+mn-cs"/>
        </a:defRPr>
      </a:lvl8pPr>
      <a:lvl9pPr marL="24957002" algn="l" defTabSz="3119609" rtl="0" eaLnBrk="1" latinLnBrk="0" hangingPunct="1">
        <a:defRPr sz="128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roup 246"/>
          <p:cNvGrpSpPr/>
          <p:nvPr/>
        </p:nvGrpSpPr>
        <p:grpSpPr>
          <a:xfrm>
            <a:off x="1509280" y="248718"/>
            <a:ext cx="1605943" cy="685468"/>
            <a:chOff x="-9100066" y="4622491"/>
            <a:chExt cx="1605943" cy="685468"/>
          </a:xfrm>
        </p:grpSpPr>
        <p:pic>
          <p:nvPicPr>
            <p:cNvPr id="250" name="Picture 24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100066" y="4626157"/>
              <a:ext cx="1605943" cy="681802"/>
            </a:xfrm>
            <a:prstGeom prst="rect">
              <a:avLst/>
            </a:prstGeom>
          </p:spPr>
        </p:pic>
        <p:pic>
          <p:nvPicPr>
            <p:cNvPr id="255" name="Picture 2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211941" y="4805382"/>
              <a:ext cx="553911" cy="200685"/>
            </a:xfrm>
            <a:prstGeom prst="rect">
              <a:avLst/>
            </a:prstGeom>
          </p:spPr>
        </p:pic>
        <p:pic>
          <p:nvPicPr>
            <p:cNvPr id="353" name="Picture 352" descr="hot-dog-bu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927177" y="4714399"/>
              <a:ext cx="630082" cy="316138"/>
            </a:xfrm>
            <a:prstGeom prst="rect">
              <a:avLst/>
            </a:prstGeom>
          </p:spPr>
        </p:pic>
        <p:pic>
          <p:nvPicPr>
            <p:cNvPr id="356" name="Picture 3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882171" y="4622491"/>
              <a:ext cx="555072" cy="201104"/>
            </a:xfrm>
            <a:prstGeom prst="rect">
              <a:avLst/>
            </a:prstGeom>
          </p:spPr>
        </p:pic>
      </p:grpSp>
      <p:grpSp>
        <p:nvGrpSpPr>
          <p:cNvPr id="357" name="Group 356"/>
          <p:cNvGrpSpPr/>
          <p:nvPr/>
        </p:nvGrpSpPr>
        <p:grpSpPr>
          <a:xfrm>
            <a:off x="5635088" y="190834"/>
            <a:ext cx="1710478" cy="731881"/>
            <a:chOff x="-6933450" y="4584444"/>
            <a:chExt cx="1710478" cy="731881"/>
          </a:xfrm>
        </p:grpSpPr>
        <p:pic>
          <p:nvPicPr>
            <p:cNvPr id="359" name="Picture 35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933450" y="4606364"/>
              <a:ext cx="1710478" cy="709961"/>
            </a:xfrm>
            <a:prstGeom prst="rect">
              <a:avLst/>
            </a:prstGeom>
          </p:spPr>
        </p:pic>
        <p:pic>
          <p:nvPicPr>
            <p:cNvPr id="360" name="Picture 35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883706" y="4786852"/>
              <a:ext cx="573987" cy="207958"/>
            </a:xfrm>
            <a:prstGeom prst="rect">
              <a:avLst/>
            </a:prstGeom>
          </p:spPr>
        </p:pic>
        <p:grpSp>
          <p:nvGrpSpPr>
            <p:cNvPr id="361" name="Group 360"/>
            <p:cNvGrpSpPr/>
            <p:nvPr/>
          </p:nvGrpSpPr>
          <p:grpSpPr>
            <a:xfrm>
              <a:off x="-6683913" y="4584444"/>
              <a:ext cx="648120" cy="436764"/>
              <a:chOff x="4265286" y="4822198"/>
              <a:chExt cx="940435" cy="633754"/>
            </a:xfrm>
          </p:grpSpPr>
          <p:pic>
            <p:nvPicPr>
              <p:cNvPr id="365" name="Picture 364" descr="hot-dog-bun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5286" y="4984097"/>
                <a:ext cx="940435" cy="471855"/>
              </a:xfrm>
              <a:prstGeom prst="rect">
                <a:avLst/>
              </a:prstGeom>
            </p:spPr>
          </p:pic>
          <p:pic>
            <p:nvPicPr>
              <p:cNvPr id="380" name="Picture 37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9069" y="4822198"/>
                <a:ext cx="832867" cy="301752"/>
              </a:xfrm>
              <a:prstGeom prst="rect">
                <a:avLst/>
              </a:prstGeom>
            </p:spPr>
          </p:pic>
        </p:grpSp>
      </p:grpSp>
      <p:cxnSp>
        <p:nvCxnSpPr>
          <p:cNvPr id="381" name="Straight Connector 380"/>
          <p:cNvCxnSpPr/>
          <p:nvPr/>
        </p:nvCxnSpPr>
        <p:spPr>
          <a:xfrm>
            <a:off x="713656" y="3471029"/>
            <a:ext cx="4976625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2" name="Table 3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163663"/>
              </p:ext>
            </p:extLst>
          </p:nvPr>
        </p:nvGraphicFramePr>
        <p:xfrm>
          <a:off x="612267" y="1358168"/>
          <a:ext cx="8832405" cy="972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8832"/>
                <a:gridCol w="37235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Production</a:t>
                      </a:r>
                      <a:r>
                        <a:rPr lang="en-US" sz="1600" b="1" baseline="0" dirty="0" smtClean="0"/>
                        <a:t> of Mg-/Co-</a:t>
                      </a:r>
                      <a:r>
                        <a:rPr lang="en-US" sz="1600" b="1" baseline="0" dirty="0" err="1" smtClean="0"/>
                        <a:t>chelatases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Genotype(s)</a:t>
                      </a:r>
                      <a:r>
                        <a:rPr lang="en-US" sz="1600" b="1" baseline="0" dirty="0" smtClean="0"/>
                        <a:t> [</a:t>
                      </a:r>
                      <a:r>
                        <a:rPr lang="en-US" sz="1600" b="1" i="1" baseline="0" dirty="0" smtClean="0"/>
                        <a:t>m</a:t>
                      </a:r>
                      <a:r>
                        <a:rPr lang="en-US" sz="1600" b="1" i="1" dirty="0" smtClean="0"/>
                        <a:t>ain taxa</a:t>
                      </a:r>
                      <a:r>
                        <a:rPr lang="en-US" sz="1600" b="1" dirty="0" smtClean="0"/>
                        <a:t>] (reference)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2971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1xchlH, 1xchlD, 1xchlI</a:t>
                      </a:r>
                    </a:p>
                    <a:p>
                      <a:pPr marL="0" marR="0" indent="0" algn="l" defTabSz="2971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r>
                        <a:rPr lang="en-US" sz="1400" i="1" dirty="0" err="1" smtClean="0"/>
                        <a:t>Proteobacteria</a:t>
                      </a:r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pPr marL="0" marR="0" indent="0" algn="l" defTabSz="2971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Mg-</a:t>
                      </a:r>
                      <a:r>
                        <a:rPr lang="en-US" sz="1400" dirty="0" err="1" smtClean="0"/>
                        <a:t>chelatase</a:t>
                      </a:r>
                      <a:r>
                        <a:rPr lang="en-US" sz="1400" dirty="0" smtClean="0"/>
                        <a:t>: (</a:t>
                      </a:r>
                      <a:r>
                        <a:rPr lang="nb-NO" sz="1400" dirty="0" smtClean="0"/>
                        <a:t>Gibson et al. 1995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1xcobN, 1xcobT, 1xcobS, 1xchlH, 1xchlD, 1xchlI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i="1" dirty="0" err="1" smtClean="0"/>
                        <a:t>Proteobacteria</a:t>
                      </a:r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Mg-</a:t>
                      </a:r>
                      <a:r>
                        <a:rPr lang="en-US" sz="1400" dirty="0" err="1" smtClean="0"/>
                        <a:t>chelatase</a:t>
                      </a:r>
                      <a:r>
                        <a:rPr lang="en-US" sz="1400" dirty="0" smtClean="0"/>
                        <a:t>: (</a:t>
                      </a:r>
                      <a:r>
                        <a:rPr lang="nb-NO" sz="1400" dirty="0" smtClean="0"/>
                        <a:t>Gibson et al. 1995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r>
                        <a:rPr lang="en-US" sz="1400" dirty="0" smtClean="0"/>
                        <a:t>Co-</a:t>
                      </a:r>
                      <a:r>
                        <a:rPr lang="en-US" sz="1400" dirty="0" err="1" smtClean="0"/>
                        <a:t>chelatase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Debussche</a:t>
                      </a:r>
                      <a:r>
                        <a:rPr lang="en-US" sz="1400" dirty="0" smtClean="0"/>
                        <a:t> et al.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1992)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1xcobN, 1xchlH, 1xchlD, 1xchlI</a:t>
                      </a:r>
                    </a:p>
                    <a:p>
                      <a:pPr marL="0" marR="0" indent="0" algn="l" defTabSz="2971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1xcobN, 2xchlH, 1xchlD, 1xchlI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i="1" dirty="0" smtClean="0"/>
                        <a:t>Cyanobacteria</a:t>
                      </a:r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Mg-</a:t>
                      </a:r>
                      <a:r>
                        <a:rPr lang="en-US" sz="1400" dirty="0" err="1" smtClean="0"/>
                        <a:t>chelatase</a:t>
                      </a:r>
                      <a:r>
                        <a:rPr lang="en-US" sz="1400" dirty="0" smtClean="0"/>
                        <a:t>: (</a:t>
                      </a:r>
                      <a:r>
                        <a:rPr lang="nb-NO" sz="1400" dirty="0" smtClean="0"/>
                        <a:t>Gibson et al. 1995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r>
                        <a:rPr lang="en-US" sz="1400" dirty="0" smtClean="0"/>
                        <a:t>Co-</a:t>
                      </a:r>
                      <a:r>
                        <a:rPr lang="en-US" sz="1400" dirty="0" err="1" smtClean="0"/>
                        <a:t>chelatase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Rodionov</a:t>
                      </a:r>
                      <a:r>
                        <a:rPr lang="en-US" sz="1400" baseline="0" dirty="0" smtClean="0"/>
                        <a:t> et al. </a:t>
                      </a:r>
                      <a:r>
                        <a:rPr lang="en-US" sz="1400" dirty="0" smtClean="0"/>
                        <a:t>2003)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2971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1xcobN, 1xchlD, 1xchlI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i="1" dirty="0" err="1" smtClean="0"/>
                        <a:t>Actinobacteria</a:t>
                      </a:r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pPr marL="0" marR="0" indent="0" algn="l" defTabSz="2971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Co-</a:t>
                      </a:r>
                      <a:r>
                        <a:rPr lang="en-US" sz="1400" dirty="0" err="1" smtClean="0"/>
                        <a:t>chelatase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Rodionov</a:t>
                      </a:r>
                      <a:r>
                        <a:rPr lang="en-US" sz="1400" baseline="0" dirty="0" smtClean="0"/>
                        <a:t> et al. </a:t>
                      </a:r>
                      <a:r>
                        <a:rPr lang="en-US" sz="1400" dirty="0" smtClean="0"/>
                        <a:t>2003)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1xcobN, 1xfs-chlD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i="1" dirty="0" err="1" smtClean="0"/>
                        <a:t>Proteobacteria</a:t>
                      </a:r>
                      <a:r>
                        <a:rPr lang="en-US" sz="1400" i="1" dirty="0" smtClean="0"/>
                        <a:t>, </a:t>
                      </a:r>
                      <a:r>
                        <a:rPr lang="en-US" sz="1400" i="1" dirty="0" err="1" smtClean="0"/>
                        <a:t>Actinobacteria</a:t>
                      </a:r>
                      <a:r>
                        <a:rPr lang="en-US" sz="1400" i="1" dirty="0" smtClean="0"/>
                        <a:t>, Archaea</a:t>
                      </a:r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Co-</a:t>
                      </a:r>
                      <a:r>
                        <a:rPr lang="en-US" sz="1400" dirty="0" err="1" smtClean="0"/>
                        <a:t>chelatase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(this study)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2971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smtClean="0"/>
                        <a:t>1xcobN, 1xchlD</a:t>
                      </a:r>
                    </a:p>
                    <a:p>
                      <a:endParaRPr lang="en-US" sz="1400" smtClean="0"/>
                    </a:p>
                    <a:p>
                      <a:pPr marL="0" marR="0" indent="0" algn="l" defTabSz="2971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smtClean="0"/>
                        <a:t>Proteobacteria, Actinobacteria, Archaea</a:t>
                      </a:r>
                      <a:endParaRPr lang="en-US" sz="1400" smtClean="0"/>
                    </a:p>
                    <a:p>
                      <a:endParaRPr lang="en-US" sz="1400" smtClean="0"/>
                    </a:p>
                    <a:p>
                      <a:pPr marL="0" marR="0" indent="0" algn="l" defTabSz="2971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Co-chelatase:</a:t>
                      </a:r>
                      <a:r>
                        <a:rPr lang="en-US" sz="1400" baseline="0" smtClean="0"/>
                        <a:t> (this study)</a:t>
                      </a:r>
                      <a:endParaRPr lang="en-US" sz="140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83" name="Group 382"/>
          <p:cNvGrpSpPr/>
          <p:nvPr/>
        </p:nvGrpSpPr>
        <p:grpSpPr>
          <a:xfrm>
            <a:off x="5029950" y="3335346"/>
            <a:ext cx="534312" cy="507144"/>
            <a:chOff x="4563022" y="2659785"/>
            <a:chExt cx="534312" cy="507144"/>
          </a:xfrm>
        </p:grpSpPr>
        <p:sp>
          <p:nvSpPr>
            <p:cNvPr id="384" name="Pentagon 383"/>
            <p:cNvSpPr/>
            <p:nvPr/>
          </p:nvSpPr>
          <p:spPr>
            <a:xfrm>
              <a:off x="4681998" y="2659785"/>
              <a:ext cx="402128" cy="266808"/>
            </a:xfrm>
            <a:prstGeom prst="homePlat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4563022" y="2859152"/>
              <a:ext cx="5343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dirty="0" err="1" smtClean="0"/>
                <a:t>cobS</a:t>
              </a:r>
              <a:endParaRPr lang="en-US" b="1" dirty="0" smtClean="0"/>
            </a:p>
          </p:txBody>
        </p:sp>
      </p:grpSp>
      <p:grpSp>
        <p:nvGrpSpPr>
          <p:cNvPr id="386" name="Group 385"/>
          <p:cNvGrpSpPr/>
          <p:nvPr/>
        </p:nvGrpSpPr>
        <p:grpSpPr>
          <a:xfrm>
            <a:off x="4375505" y="3335346"/>
            <a:ext cx="672033" cy="516193"/>
            <a:chOff x="3908577" y="2659785"/>
            <a:chExt cx="672033" cy="516193"/>
          </a:xfrm>
        </p:grpSpPr>
        <p:sp>
          <p:nvSpPr>
            <p:cNvPr id="387" name="Pentagon 386"/>
            <p:cNvSpPr/>
            <p:nvPr/>
          </p:nvSpPr>
          <p:spPr>
            <a:xfrm>
              <a:off x="3911743" y="2659785"/>
              <a:ext cx="668867" cy="266808"/>
            </a:xfrm>
            <a:prstGeom prst="homePlate">
              <a:avLst/>
            </a:prstGeom>
            <a:solidFill>
              <a:srgbClr val="8EB4E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3908577" y="2868201"/>
              <a:ext cx="5884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dirty="0" err="1" smtClean="0"/>
                <a:t>cobT</a:t>
              </a:r>
              <a:endParaRPr lang="en-US" b="1" dirty="0" smtClean="0"/>
            </a:p>
          </p:txBody>
        </p:sp>
      </p:grpSp>
      <p:grpSp>
        <p:nvGrpSpPr>
          <p:cNvPr id="407" name="Group 406"/>
          <p:cNvGrpSpPr/>
          <p:nvPr/>
        </p:nvGrpSpPr>
        <p:grpSpPr>
          <a:xfrm>
            <a:off x="3241140" y="3335346"/>
            <a:ext cx="1027331" cy="507144"/>
            <a:chOff x="2923397" y="2739646"/>
            <a:chExt cx="1027331" cy="507144"/>
          </a:xfrm>
        </p:grpSpPr>
        <p:sp>
          <p:nvSpPr>
            <p:cNvPr id="410" name="Pentagon 409"/>
            <p:cNvSpPr/>
            <p:nvPr/>
          </p:nvSpPr>
          <p:spPr>
            <a:xfrm rot="10800000" flipH="1">
              <a:off x="2923397" y="2739646"/>
              <a:ext cx="1027331" cy="266808"/>
            </a:xfrm>
            <a:prstGeom prst="homePlate">
              <a:avLst/>
            </a:prstGeom>
            <a:solidFill>
              <a:srgbClr val="8EB4E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3115793" y="2939013"/>
              <a:ext cx="5884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smtClean="0"/>
                <a:t>cobN</a:t>
              </a:r>
              <a:endParaRPr lang="en-US" b="1" dirty="0" smtClean="0"/>
            </a:p>
          </p:txBody>
        </p:sp>
      </p:grpSp>
      <p:sp>
        <p:nvSpPr>
          <p:cNvPr id="412" name="Rectangle 411"/>
          <p:cNvSpPr/>
          <p:nvPr/>
        </p:nvSpPr>
        <p:spPr>
          <a:xfrm>
            <a:off x="1375962" y="11131230"/>
            <a:ext cx="58800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- </a:t>
            </a:r>
            <a:r>
              <a:rPr lang="en-US" sz="1600" i="1" dirty="0" err="1" smtClean="0"/>
              <a:t>chlD</a:t>
            </a:r>
            <a:r>
              <a:rPr lang="en-US" sz="1600" dirty="0" smtClean="0"/>
              <a:t> gene with a </a:t>
            </a:r>
            <a:r>
              <a:rPr lang="en-US" sz="1600" dirty="0" err="1" smtClean="0"/>
              <a:t>frameshifting</a:t>
            </a:r>
            <a:r>
              <a:rPr lang="en-US" sz="1600" dirty="0" smtClean="0"/>
              <a:t> signal</a:t>
            </a:r>
          </a:p>
        </p:txBody>
      </p:sp>
      <p:grpSp>
        <p:nvGrpSpPr>
          <p:cNvPr id="413" name="Group 412"/>
          <p:cNvGrpSpPr/>
          <p:nvPr/>
        </p:nvGrpSpPr>
        <p:grpSpPr>
          <a:xfrm>
            <a:off x="713656" y="11168813"/>
            <a:ext cx="668867" cy="266808"/>
            <a:chOff x="246728" y="135253"/>
            <a:chExt cx="668867" cy="266808"/>
          </a:xfrm>
        </p:grpSpPr>
        <p:sp>
          <p:nvSpPr>
            <p:cNvPr id="414" name="Pentagon 413"/>
            <p:cNvSpPr/>
            <p:nvPr/>
          </p:nvSpPr>
          <p:spPr>
            <a:xfrm>
              <a:off x="246728" y="135253"/>
              <a:ext cx="668867" cy="266808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5" name="Straight Connector 414"/>
            <p:cNvCxnSpPr/>
            <p:nvPr/>
          </p:nvCxnSpPr>
          <p:spPr>
            <a:xfrm>
              <a:off x="531057" y="135253"/>
              <a:ext cx="0" cy="266808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6" name="Rectangle 415"/>
          <p:cNvSpPr/>
          <p:nvPr/>
        </p:nvSpPr>
        <p:spPr>
          <a:xfrm>
            <a:off x="1375961" y="11544589"/>
            <a:ext cx="58800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- </a:t>
            </a:r>
            <a:r>
              <a:rPr lang="en-US" sz="1600" i="1" dirty="0" smtClean="0"/>
              <a:t>fs-</a:t>
            </a:r>
            <a:r>
              <a:rPr lang="en-US" sz="1600" i="1" dirty="0" err="1" smtClean="0"/>
              <a:t>chlD</a:t>
            </a:r>
            <a:r>
              <a:rPr lang="en-US" sz="1600" dirty="0" smtClean="0"/>
              <a:t> gene with a </a:t>
            </a:r>
            <a:r>
              <a:rPr lang="en-US" sz="1600" dirty="0" err="1" smtClean="0"/>
              <a:t>frameshifting</a:t>
            </a:r>
            <a:r>
              <a:rPr lang="en-US" sz="1600" dirty="0" smtClean="0"/>
              <a:t> signal and a </a:t>
            </a:r>
            <a:r>
              <a:rPr lang="en-US" sz="1600" dirty="0" err="1" smtClean="0"/>
              <a:t>frameshift</a:t>
            </a:r>
            <a:r>
              <a:rPr lang="en-US" sz="1600" dirty="0" smtClean="0"/>
              <a:t> mutation</a:t>
            </a:r>
          </a:p>
        </p:txBody>
      </p:sp>
      <p:grpSp>
        <p:nvGrpSpPr>
          <p:cNvPr id="417" name="Group 416"/>
          <p:cNvGrpSpPr/>
          <p:nvPr/>
        </p:nvGrpSpPr>
        <p:grpSpPr>
          <a:xfrm>
            <a:off x="713656" y="11523267"/>
            <a:ext cx="668867" cy="325713"/>
            <a:chOff x="246728" y="489707"/>
            <a:chExt cx="668867" cy="325713"/>
          </a:xfrm>
        </p:grpSpPr>
        <p:sp>
          <p:nvSpPr>
            <p:cNvPr id="418" name="Pentagon 417"/>
            <p:cNvSpPr/>
            <p:nvPr/>
          </p:nvSpPr>
          <p:spPr>
            <a:xfrm>
              <a:off x="246728" y="548612"/>
              <a:ext cx="668867" cy="266808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9" name="Straight Connector 418"/>
            <p:cNvCxnSpPr/>
            <p:nvPr/>
          </p:nvCxnSpPr>
          <p:spPr>
            <a:xfrm>
              <a:off x="531057" y="548612"/>
              <a:ext cx="0" cy="266808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Connector 419"/>
            <p:cNvSpPr/>
            <p:nvPr/>
          </p:nvSpPr>
          <p:spPr>
            <a:xfrm>
              <a:off x="578110" y="489707"/>
              <a:ext cx="145216" cy="1452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1" name="Straight Connector 420"/>
          <p:cNvCxnSpPr/>
          <p:nvPr/>
        </p:nvCxnSpPr>
        <p:spPr>
          <a:xfrm>
            <a:off x="713656" y="1913217"/>
            <a:ext cx="2527484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2" name="Group 421"/>
          <p:cNvGrpSpPr/>
          <p:nvPr/>
        </p:nvGrpSpPr>
        <p:grpSpPr>
          <a:xfrm>
            <a:off x="1947595" y="1777534"/>
            <a:ext cx="668867" cy="500686"/>
            <a:chOff x="2688039" y="1826468"/>
            <a:chExt cx="668867" cy="500686"/>
          </a:xfrm>
        </p:grpSpPr>
        <p:sp>
          <p:nvSpPr>
            <p:cNvPr id="423" name="Pentagon 422"/>
            <p:cNvSpPr/>
            <p:nvPr/>
          </p:nvSpPr>
          <p:spPr>
            <a:xfrm>
              <a:off x="2688039" y="1826468"/>
              <a:ext cx="668867" cy="266808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2725962" y="2019377"/>
              <a:ext cx="5343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smtClean="0"/>
                <a:t>chlD</a:t>
              </a:r>
              <a:endParaRPr lang="en-US" b="1" dirty="0" smtClean="0"/>
            </a:p>
          </p:txBody>
        </p:sp>
      </p:grpSp>
      <p:grpSp>
        <p:nvGrpSpPr>
          <p:cNvPr id="425" name="Group 424"/>
          <p:cNvGrpSpPr/>
          <p:nvPr/>
        </p:nvGrpSpPr>
        <p:grpSpPr>
          <a:xfrm>
            <a:off x="821119" y="1777534"/>
            <a:ext cx="1027331" cy="504276"/>
            <a:chOff x="1134597" y="1826468"/>
            <a:chExt cx="1027331" cy="504276"/>
          </a:xfrm>
        </p:grpSpPr>
        <p:sp>
          <p:nvSpPr>
            <p:cNvPr id="426" name="Pentagon 425"/>
            <p:cNvSpPr/>
            <p:nvPr/>
          </p:nvSpPr>
          <p:spPr>
            <a:xfrm>
              <a:off x="1134597" y="1826468"/>
              <a:ext cx="1027331" cy="266808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1381106" y="2022967"/>
              <a:ext cx="5343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dirty="0" err="1" smtClean="0"/>
                <a:t>chlH</a:t>
              </a:r>
              <a:endParaRPr lang="en-US" b="1" dirty="0" smtClean="0"/>
            </a:p>
          </p:txBody>
        </p:sp>
      </p:grpSp>
      <p:grpSp>
        <p:nvGrpSpPr>
          <p:cNvPr id="428" name="Group 427"/>
          <p:cNvGrpSpPr/>
          <p:nvPr/>
        </p:nvGrpSpPr>
        <p:grpSpPr>
          <a:xfrm>
            <a:off x="2598057" y="1780423"/>
            <a:ext cx="534312" cy="501961"/>
            <a:chOff x="2911535" y="1829357"/>
            <a:chExt cx="534312" cy="501961"/>
          </a:xfrm>
        </p:grpSpPr>
        <p:sp>
          <p:nvSpPr>
            <p:cNvPr id="429" name="Rectangle 428"/>
            <p:cNvSpPr/>
            <p:nvPr/>
          </p:nvSpPr>
          <p:spPr>
            <a:xfrm>
              <a:off x="2911535" y="2023541"/>
              <a:ext cx="5343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smtClean="0"/>
                <a:t>chlI</a:t>
              </a:r>
              <a:endParaRPr lang="en-US" b="1" dirty="0" smtClean="0"/>
            </a:p>
          </p:txBody>
        </p:sp>
        <p:sp>
          <p:nvSpPr>
            <p:cNvPr id="430" name="Pentagon 429"/>
            <p:cNvSpPr/>
            <p:nvPr/>
          </p:nvSpPr>
          <p:spPr>
            <a:xfrm>
              <a:off x="3026573" y="1829357"/>
              <a:ext cx="402128" cy="266808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1" name="Group 430"/>
          <p:cNvGrpSpPr/>
          <p:nvPr/>
        </p:nvGrpSpPr>
        <p:grpSpPr>
          <a:xfrm>
            <a:off x="1947595" y="3335346"/>
            <a:ext cx="668867" cy="500686"/>
            <a:chOff x="2688039" y="1826468"/>
            <a:chExt cx="668867" cy="500686"/>
          </a:xfrm>
        </p:grpSpPr>
        <p:sp>
          <p:nvSpPr>
            <p:cNvPr id="432" name="Pentagon 431"/>
            <p:cNvSpPr/>
            <p:nvPr/>
          </p:nvSpPr>
          <p:spPr>
            <a:xfrm>
              <a:off x="2688039" y="1826468"/>
              <a:ext cx="668867" cy="266808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2725962" y="2019377"/>
              <a:ext cx="5343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smtClean="0"/>
                <a:t>chlD</a:t>
              </a:r>
              <a:endParaRPr lang="en-US" b="1" dirty="0" smtClean="0"/>
            </a:p>
          </p:txBody>
        </p:sp>
      </p:grpSp>
      <p:grpSp>
        <p:nvGrpSpPr>
          <p:cNvPr id="434" name="Group 433"/>
          <p:cNvGrpSpPr/>
          <p:nvPr/>
        </p:nvGrpSpPr>
        <p:grpSpPr>
          <a:xfrm>
            <a:off x="821119" y="3335346"/>
            <a:ext cx="1027331" cy="504276"/>
            <a:chOff x="1134597" y="1826468"/>
            <a:chExt cx="1027331" cy="504276"/>
          </a:xfrm>
        </p:grpSpPr>
        <p:sp>
          <p:nvSpPr>
            <p:cNvPr id="435" name="Pentagon 434"/>
            <p:cNvSpPr/>
            <p:nvPr/>
          </p:nvSpPr>
          <p:spPr>
            <a:xfrm>
              <a:off x="1134597" y="1826468"/>
              <a:ext cx="1027331" cy="266808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1381106" y="2022967"/>
              <a:ext cx="5343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dirty="0" err="1" smtClean="0"/>
                <a:t>chlH</a:t>
              </a:r>
              <a:endParaRPr lang="en-US" b="1" dirty="0" smtClean="0"/>
            </a:p>
          </p:txBody>
        </p:sp>
      </p:grpSp>
      <p:grpSp>
        <p:nvGrpSpPr>
          <p:cNvPr id="437" name="Group 436"/>
          <p:cNvGrpSpPr/>
          <p:nvPr/>
        </p:nvGrpSpPr>
        <p:grpSpPr>
          <a:xfrm>
            <a:off x="2598057" y="3338235"/>
            <a:ext cx="534312" cy="501961"/>
            <a:chOff x="2911535" y="1829357"/>
            <a:chExt cx="534312" cy="501961"/>
          </a:xfrm>
        </p:grpSpPr>
        <p:sp>
          <p:nvSpPr>
            <p:cNvPr id="438" name="Rectangle 437"/>
            <p:cNvSpPr/>
            <p:nvPr/>
          </p:nvSpPr>
          <p:spPr>
            <a:xfrm>
              <a:off x="2911535" y="2023541"/>
              <a:ext cx="5343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smtClean="0"/>
                <a:t>chlI</a:t>
              </a:r>
              <a:endParaRPr lang="en-US" b="1" dirty="0" smtClean="0"/>
            </a:p>
          </p:txBody>
        </p:sp>
        <p:sp>
          <p:nvSpPr>
            <p:cNvPr id="439" name="Pentagon 438"/>
            <p:cNvSpPr/>
            <p:nvPr/>
          </p:nvSpPr>
          <p:spPr>
            <a:xfrm>
              <a:off x="3026573" y="1829357"/>
              <a:ext cx="402128" cy="266808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0" name="Straight Connector 439"/>
          <p:cNvCxnSpPr/>
          <p:nvPr/>
        </p:nvCxnSpPr>
        <p:spPr>
          <a:xfrm>
            <a:off x="1056722" y="606306"/>
            <a:ext cx="1061697" cy="19217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ectangle 440"/>
          <p:cNvSpPr/>
          <p:nvPr/>
        </p:nvSpPr>
        <p:spPr>
          <a:xfrm>
            <a:off x="493942" y="421194"/>
            <a:ext cx="617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 smtClean="0"/>
              <a:t>chlH</a:t>
            </a:r>
            <a:endParaRPr lang="en-US" sz="1600" b="1" dirty="0"/>
          </a:p>
        </p:txBody>
      </p:sp>
      <p:sp>
        <p:nvSpPr>
          <p:cNvPr id="442" name="Rectangle 441"/>
          <p:cNvSpPr/>
          <p:nvPr/>
        </p:nvSpPr>
        <p:spPr>
          <a:xfrm>
            <a:off x="1105666" y="952566"/>
            <a:ext cx="24804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/>
              <a:t>Mg-</a:t>
            </a:r>
            <a:r>
              <a:rPr lang="en-US" sz="1600" b="1" dirty="0" err="1" smtClean="0"/>
              <a:t>chelatase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chlIDH</a:t>
            </a:r>
            <a:endParaRPr lang="en-US" sz="1600" b="1" dirty="0"/>
          </a:p>
        </p:txBody>
      </p:sp>
      <p:sp>
        <p:nvSpPr>
          <p:cNvPr id="443" name="Rectangle 442"/>
          <p:cNvSpPr/>
          <p:nvPr/>
        </p:nvSpPr>
        <p:spPr>
          <a:xfrm>
            <a:off x="724565" y="32294"/>
            <a:ext cx="617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 smtClean="0"/>
              <a:t>chlD</a:t>
            </a:r>
            <a:endParaRPr lang="en-US" sz="1600" b="1" dirty="0"/>
          </a:p>
        </p:txBody>
      </p:sp>
      <p:cxnSp>
        <p:nvCxnSpPr>
          <p:cNvPr id="444" name="Straight Connector 443"/>
          <p:cNvCxnSpPr/>
          <p:nvPr/>
        </p:nvCxnSpPr>
        <p:spPr>
          <a:xfrm>
            <a:off x="1278657" y="228996"/>
            <a:ext cx="547756" cy="21627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Rectangle 444"/>
          <p:cNvSpPr/>
          <p:nvPr/>
        </p:nvSpPr>
        <p:spPr>
          <a:xfrm>
            <a:off x="2312251" y="-74641"/>
            <a:ext cx="617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 smtClean="0"/>
              <a:t>chlI</a:t>
            </a:r>
            <a:endParaRPr lang="en-US" sz="1600" b="1" dirty="0"/>
          </a:p>
        </p:txBody>
      </p:sp>
      <p:cxnSp>
        <p:nvCxnSpPr>
          <p:cNvPr id="446" name="Straight Connector 445"/>
          <p:cNvCxnSpPr/>
          <p:nvPr/>
        </p:nvCxnSpPr>
        <p:spPr>
          <a:xfrm>
            <a:off x="2609519" y="216874"/>
            <a:ext cx="26115" cy="33382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Rectangle 446"/>
          <p:cNvSpPr/>
          <p:nvPr/>
        </p:nvSpPr>
        <p:spPr>
          <a:xfrm>
            <a:off x="4584560" y="425201"/>
            <a:ext cx="6545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 smtClean="0"/>
              <a:t>cobN</a:t>
            </a:r>
            <a:endParaRPr lang="en-US" sz="1600" b="1" dirty="0"/>
          </a:p>
        </p:txBody>
      </p:sp>
      <p:cxnSp>
        <p:nvCxnSpPr>
          <p:cNvPr id="448" name="Straight Connector 447"/>
          <p:cNvCxnSpPr/>
          <p:nvPr/>
        </p:nvCxnSpPr>
        <p:spPr>
          <a:xfrm flipH="1" flipV="1">
            <a:off x="5239104" y="638990"/>
            <a:ext cx="1190509" cy="11945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Rectangle 448"/>
          <p:cNvSpPr/>
          <p:nvPr/>
        </p:nvSpPr>
        <p:spPr>
          <a:xfrm>
            <a:off x="5132059" y="952566"/>
            <a:ext cx="24804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/>
              <a:t>Co-</a:t>
            </a:r>
            <a:r>
              <a:rPr lang="en-US" sz="1600" b="1" dirty="0" err="1" smtClean="0"/>
              <a:t>chelatase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cobNST</a:t>
            </a:r>
            <a:endParaRPr lang="en-US" sz="1600" b="1" dirty="0"/>
          </a:p>
        </p:txBody>
      </p:sp>
      <p:sp>
        <p:nvSpPr>
          <p:cNvPr id="450" name="Rectangle 449"/>
          <p:cNvSpPr/>
          <p:nvPr/>
        </p:nvSpPr>
        <p:spPr>
          <a:xfrm>
            <a:off x="4899340" y="-36144"/>
            <a:ext cx="6545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 smtClean="0"/>
              <a:t>cobT</a:t>
            </a:r>
            <a:endParaRPr lang="en-US" sz="1600" b="1" dirty="0"/>
          </a:p>
        </p:txBody>
      </p:sp>
      <p:cxnSp>
        <p:nvCxnSpPr>
          <p:cNvPr id="451" name="Straight Connector 450"/>
          <p:cNvCxnSpPr/>
          <p:nvPr/>
        </p:nvCxnSpPr>
        <p:spPr>
          <a:xfrm>
            <a:off x="5465317" y="151135"/>
            <a:ext cx="682037" cy="27005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Rectangle 451"/>
          <p:cNvSpPr/>
          <p:nvPr/>
        </p:nvSpPr>
        <p:spPr>
          <a:xfrm>
            <a:off x="6532744" y="-74641"/>
            <a:ext cx="6545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 smtClean="0"/>
              <a:t>cobS</a:t>
            </a:r>
            <a:endParaRPr lang="en-US" sz="1600" b="1" dirty="0"/>
          </a:p>
        </p:txBody>
      </p:sp>
      <p:cxnSp>
        <p:nvCxnSpPr>
          <p:cNvPr id="453" name="Straight Connector 452"/>
          <p:cNvCxnSpPr/>
          <p:nvPr/>
        </p:nvCxnSpPr>
        <p:spPr>
          <a:xfrm>
            <a:off x="6928350" y="190834"/>
            <a:ext cx="61907" cy="336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4" name="Picture 4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58" y="4138918"/>
            <a:ext cx="1605943" cy="681802"/>
          </a:xfrm>
          <a:prstGeom prst="rect">
            <a:avLst/>
          </a:prstGeom>
        </p:spPr>
      </p:pic>
      <p:sp>
        <p:nvSpPr>
          <p:cNvPr id="455" name="Rectangle 454"/>
          <p:cNvSpPr/>
          <p:nvPr/>
        </p:nvSpPr>
        <p:spPr>
          <a:xfrm>
            <a:off x="572814" y="4465189"/>
            <a:ext cx="11901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Mg-</a:t>
            </a:r>
            <a:r>
              <a:rPr lang="en-US" b="1" dirty="0" err="1" smtClean="0"/>
              <a:t>chelatase</a:t>
            </a:r>
            <a:endParaRPr lang="en-US" b="1" dirty="0"/>
          </a:p>
        </p:txBody>
      </p:sp>
      <p:pic>
        <p:nvPicPr>
          <p:cNvPr id="456" name="Picture 4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583" y="4318143"/>
            <a:ext cx="553911" cy="200685"/>
          </a:xfrm>
          <a:prstGeom prst="rect">
            <a:avLst/>
          </a:prstGeom>
        </p:spPr>
      </p:pic>
      <p:grpSp>
        <p:nvGrpSpPr>
          <p:cNvPr id="457" name="Group 456"/>
          <p:cNvGrpSpPr/>
          <p:nvPr/>
        </p:nvGrpSpPr>
        <p:grpSpPr>
          <a:xfrm>
            <a:off x="1565347" y="4135252"/>
            <a:ext cx="630082" cy="408046"/>
            <a:chOff x="2285615" y="4644795"/>
            <a:chExt cx="940435" cy="609033"/>
          </a:xfrm>
        </p:grpSpPr>
        <p:pic>
          <p:nvPicPr>
            <p:cNvPr id="458" name="Picture 457" descr="hot-dog-bu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5615" y="4781973"/>
              <a:ext cx="940435" cy="471855"/>
            </a:xfrm>
            <a:prstGeom prst="rect">
              <a:avLst/>
            </a:prstGeom>
          </p:spPr>
        </p:pic>
        <p:pic>
          <p:nvPicPr>
            <p:cNvPr id="459" name="Picture 4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2789" y="4644795"/>
              <a:ext cx="828478" cy="300160"/>
            </a:xfrm>
            <a:prstGeom prst="rect">
              <a:avLst/>
            </a:prstGeom>
          </p:spPr>
        </p:pic>
      </p:grpSp>
      <p:cxnSp>
        <p:nvCxnSpPr>
          <p:cNvPr id="460" name="Straight Connector 459"/>
          <p:cNvCxnSpPr/>
          <p:nvPr/>
        </p:nvCxnSpPr>
        <p:spPr>
          <a:xfrm>
            <a:off x="1311328" y="3820337"/>
            <a:ext cx="145249" cy="55561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>
            <a:off x="1685246" y="8211963"/>
            <a:ext cx="774121" cy="233819"/>
          </a:xfrm>
          <a:prstGeom prst="line">
            <a:avLst/>
          </a:prstGeom>
          <a:ln>
            <a:solidFill>
              <a:srgbClr val="0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/>
          <p:nvPr/>
        </p:nvCxnSpPr>
        <p:spPr>
          <a:xfrm flipH="1">
            <a:off x="2592875" y="3791227"/>
            <a:ext cx="252083" cy="50838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 flipH="1">
            <a:off x="1948452" y="3805760"/>
            <a:ext cx="174024" cy="32343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4" name="Group 463"/>
          <p:cNvGrpSpPr/>
          <p:nvPr/>
        </p:nvGrpSpPr>
        <p:grpSpPr>
          <a:xfrm>
            <a:off x="3401344" y="4097205"/>
            <a:ext cx="2386133" cy="731881"/>
            <a:chOff x="2792571" y="4822198"/>
            <a:chExt cx="3462329" cy="1061975"/>
          </a:xfrm>
        </p:grpSpPr>
        <p:pic>
          <p:nvPicPr>
            <p:cNvPr id="465" name="Picture 46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571" y="4854004"/>
              <a:ext cx="2481939" cy="1030169"/>
            </a:xfrm>
            <a:prstGeom prst="rect">
              <a:avLst/>
            </a:prstGeom>
          </p:spPr>
        </p:pic>
        <p:sp>
          <p:nvSpPr>
            <p:cNvPr id="466" name="Rectangle 465"/>
            <p:cNvSpPr/>
            <p:nvPr/>
          </p:nvSpPr>
          <p:spPr>
            <a:xfrm>
              <a:off x="4622748" y="5443605"/>
              <a:ext cx="1632152" cy="3077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Co-</a:t>
              </a:r>
              <a:r>
                <a:rPr lang="en-US" b="1" dirty="0" err="1" smtClean="0"/>
                <a:t>chelatase</a:t>
              </a:r>
              <a:endParaRPr lang="en-US" b="1" dirty="0"/>
            </a:p>
          </p:txBody>
        </p:sp>
        <p:pic>
          <p:nvPicPr>
            <p:cNvPr id="467" name="Picture 46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5772" y="5115897"/>
              <a:ext cx="832867" cy="301752"/>
            </a:xfrm>
            <a:prstGeom prst="rect">
              <a:avLst/>
            </a:prstGeom>
          </p:spPr>
        </p:pic>
        <p:grpSp>
          <p:nvGrpSpPr>
            <p:cNvPr id="468" name="Group 467"/>
            <p:cNvGrpSpPr/>
            <p:nvPr/>
          </p:nvGrpSpPr>
          <p:grpSpPr>
            <a:xfrm>
              <a:off x="3154655" y="4822198"/>
              <a:ext cx="940435" cy="633754"/>
              <a:chOff x="4265286" y="4822198"/>
              <a:chExt cx="940435" cy="633754"/>
            </a:xfrm>
          </p:grpSpPr>
          <p:pic>
            <p:nvPicPr>
              <p:cNvPr id="469" name="Picture 468" descr="hot-dog-bun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5286" y="4984097"/>
                <a:ext cx="940435" cy="471855"/>
              </a:xfrm>
              <a:prstGeom prst="rect">
                <a:avLst/>
              </a:prstGeom>
            </p:spPr>
          </p:pic>
          <p:pic>
            <p:nvPicPr>
              <p:cNvPr id="470" name="Picture 46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9069" y="4822198"/>
                <a:ext cx="832867" cy="301752"/>
              </a:xfrm>
              <a:prstGeom prst="rect">
                <a:avLst/>
              </a:prstGeom>
            </p:spPr>
          </p:pic>
        </p:grpSp>
      </p:grpSp>
      <p:cxnSp>
        <p:nvCxnSpPr>
          <p:cNvPr id="471" name="Straight Connector 470"/>
          <p:cNvCxnSpPr/>
          <p:nvPr/>
        </p:nvCxnSpPr>
        <p:spPr>
          <a:xfrm flipH="1">
            <a:off x="3589053" y="3809391"/>
            <a:ext cx="88430" cy="586859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/>
          <p:cNvCxnSpPr/>
          <p:nvPr/>
        </p:nvCxnSpPr>
        <p:spPr>
          <a:xfrm flipH="1">
            <a:off x="4963931" y="3851539"/>
            <a:ext cx="215205" cy="442766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 flipH="1">
            <a:off x="4244152" y="3820337"/>
            <a:ext cx="359889" cy="26271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4" name="Group 473"/>
          <p:cNvGrpSpPr/>
          <p:nvPr/>
        </p:nvGrpSpPr>
        <p:grpSpPr>
          <a:xfrm>
            <a:off x="572814" y="2594683"/>
            <a:ext cx="2425587" cy="685468"/>
            <a:chOff x="197001" y="3553732"/>
            <a:chExt cx="2425587" cy="685468"/>
          </a:xfrm>
        </p:grpSpPr>
        <p:pic>
          <p:nvPicPr>
            <p:cNvPr id="475" name="Picture 47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645" y="3557398"/>
              <a:ext cx="1605943" cy="681802"/>
            </a:xfrm>
            <a:prstGeom prst="rect">
              <a:avLst/>
            </a:prstGeom>
          </p:spPr>
        </p:pic>
        <p:sp>
          <p:nvSpPr>
            <p:cNvPr id="476" name="Rectangle 475"/>
            <p:cNvSpPr/>
            <p:nvPr/>
          </p:nvSpPr>
          <p:spPr>
            <a:xfrm>
              <a:off x="197001" y="3883669"/>
              <a:ext cx="11901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Mg-</a:t>
              </a:r>
              <a:r>
                <a:rPr lang="en-US" b="1" dirty="0" err="1" smtClean="0"/>
                <a:t>chelatase</a:t>
              </a:r>
              <a:endParaRPr lang="en-US" b="1" dirty="0"/>
            </a:p>
          </p:txBody>
        </p:sp>
        <p:pic>
          <p:nvPicPr>
            <p:cNvPr id="477" name="Picture 4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4770" y="3736623"/>
              <a:ext cx="553911" cy="200685"/>
            </a:xfrm>
            <a:prstGeom prst="rect">
              <a:avLst/>
            </a:prstGeom>
          </p:spPr>
        </p:pic>
        <p:grpSp>
          <p:nvGrpSpPr>
            <p:cNvPr id="478" name="Group 477"/>
            <p:cNvGrpSpPr/>
            <p:nvPr/>
          </p:nvGrpSpPr>
          <p:grpSpPr>
            <a:xfrm>
              <a:off x="1189534" y="3553732"/>
              <a:ext cx="630082" cy="408046"/>
              <a:chOff x="2285615" y="4644795"/>
              <a:chExt cx="940435" cy="609033"/>
            </a:xfrm>
          </p:grpSpPr>
          <p:pic>
            <p:nvPicPr>
              <p:cNvPr id="479" name="Picture 478" descr="hot-dog-bun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5615" y="4781973"/>
                <a:ext cx="940435" cy="471855"/>
              </a:xfrm>
              <a:prstGeom prst="rect">
                <a:avLst/>
              </a:prstGeom>
            </p:spPr>
          </p:pic>
          <p:pic>
            <p:nvPicPr>
              <p:cNvPr id="480" name="Picture 47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2789" y="4644795"/>
                <a:ext cx="828478" cy="300160"/>
              </a:xfrm>
              <a:prstGeom prst="rect">
                <a:avLst/>
              </a:prstGeom>
            </p:spPr>
          </p:pic>
        </p:grpSp>
      </p:grpSp>
      <p:cxnSp>
        <p:nvCxnSpPr>
          <p:cNvPr id="481" name="Straight Connector 480"/>
          <p:cNvCxnSpPr/>
          <p:nvPr/>
        </p:nvCxnSpPr>
        <p:spPr>
          <a:xfrm>
            <a:off x="1311328" y="2257526"/>
            <a:ext cx="145249" cy="55561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/>
          <p:cNvCxnSpPr/>
          <p:nvPr/>
        </p:nvCxnSpPr>
        <p:spPr>
          <a:xfrm flipH="1">
            <a:off x="2592875" y="2228416"/>
            <a:ext cx="252083" cy="50838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/>
          <p:cNvCxnSpPr/>
          <p:nvPr/>
        </p:nvCxnSpPr>
        <p:spPr>
          <a:xfrm flipH="1">
            <a:off x="1948452" y="2242949"/>
            <a:ext cx="174024" cy="32343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/>
          <p:cNvCxnSpPr/>
          <p:nvPr/>
        </p:nvCxnSpPr>
        <p:spPr>
          <a:xfrm>
            <a:off x="713656" y="6602299"/>
            <a:ext cx="4976625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5" name="Group 484"/>
          <p:cNvGrpSpPr/>
          <p:nvPr/>
        </p:nvGrpSpPr>
        <p:grpSpPr>
          <a:xfrm>
            <a:off x="3241140" y="6466616"/>
            <a:ext cx="1027331" cy="507144"/>
            <a:chOff x="2923397" y="2739646"/>
            <a:chExt cx="1027331" cy="507144"/>
          </a:xfrm>
        </p:grpSpPr>
        <p:sp>
          <p:nvSpPr>
            <p:cNvPr id="486" name="Pentagon 485"/>
            <p:cNvSpPr/>
            <p:nvPr/>
          </p:nvSpPr>
          <p:spPr>
            <a:xfrm rot="10800000" flipH="1">
              <a:off x="2923397" y="2739646"/>
              <a:ext cx="1027331" cy="266808"/>
            </a:xfrm>
            <a:prstGeom prst="homePlate">
              <a:avLst/>
            </a:prstGeom>
            <a:solidFill>
              <a:srgbClr val="8EB4E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3115793" y="2939013"/>
              <a:ext cx="5884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smtClean="0"/>
                <a:t>cobN</a:t>
              </a:r>
              <a:endParaRPr lang="en-US" b="1" dirty="0" smtClean="0"/>
            </a:p>
          </p:txBody>
        </p:sp>
      </p:grpSp>
      <p:grpSp>
        <p:nvGrpSpPr>
          <p:cNvPr id="488" name="Group 487"/>
          <p:cNvGrpSpPr/>
          <p:nvPr/>
        </p:nvGrpSpPr>
        <p:grpSpPr>
          <a:xfrm>
            <a:off x="1947595" y="6466616"/>
            <a:ext cx="668867" cy="500686"/>
            <a:chOff x="2688039" y="1826468"/>
            <a:chExt cx="668867" cy="500686"/>
          </a:xfrm>
        </p:grpSpPr>
        <p:sp>
          <p:nvSpPr>
            <p:cNvPr id="489" name="Pentagon 488"/>
            <p:cNvSpPr/>
            <p:nvPr/>
          </p:nvSpPr>
          <p:spPr>
            <a:xfrm>
              <a:off x="2688039" y="1826468"/>
              <a:ext cx="668867" cy="266808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2725962" y="2019377"/>
              <a:ext cx="5343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smtClean="0"/>
                <a:t>chlD</a:t>
              </a:r>
              <a:endParaRPr lang="en-US" b="1" dirty="0" smtClean="0"/>
            </a:p>
          </p:txBody>
        </p:sp>
      </p:grpSp>
      <p:grpSp>
        <p:nvGrpSpPr>
          <p:cNvPr id="491" name="Group 490"/>
          <p:cNvGrpSpPr/>
          <p:nvPr/>
        </p:nvGrpSpPr>
        <p:grpSpPr>
          <a:xfrm>
            <a:off x="2598057" y="6469505"/>
            <a:ext cx="534312" cy="501961"/>
            <a:chOff x="2911535" y="1829357"/>
            <a:chExt cx="534312" cy="501961"/>
          </a:xfrm>
        </p:grpSpPr>
        <p:sp>
          <p:nvSpPr>
            <p:cNvPr id="492" name="Rectangle 491"/>
            <p:cNvSpPr/>
            <p:nvPr/>
          </p:nvSpPr>
          <p:spPr>
            <a:xfrm>
              <a:off x="2911535" y="2023541"/>
              <a:ext cx="5343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smtClean="0"/>
                <a:t>chlI</a:t>
              </a:r>
              <a:endParaRPr lang="en-US" b="1" dirty="0" smtClean="0"/>
            </a:p>
          </p:txBody>
        </p:sp>
        <p:sp>
          <p:nvSpPr>
            <p:cNvPr id="493" name="Pentagon 492"/>
            <p:cNvSpPr/>
            <p:nvPr/>
          </p:nvSpPr>
          <p:spPr>
            <a:xfrm>
              <a:off x="3026573" y="1829357"/>
              <a:ext cx="402128" cy="266808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94" name="Picture 49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260" y="7248572"/>
            <a:ext cx="1710478" cy="709961"/>
          </a:xfrm>
          <a:prstGeom prst="rect">
            <a:avLst/>
          </a:prstGeom>
        </p:spPr>
      </p:pic>
      <p:sp>
        <p:nvSpPr>
          <p:cNvPr id="495" name="Rectangle 494"/>
          <p:cNvSpPr/>
          <p:nvPr/>
        </p:nvSpPr>
        <p:spPr>
          <a:xfrm>
            <a:off x="3354563" y="7654906"/>
            <a:ext cx="1124830" cy="212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Co-</a:t>
            </a:r>
            <a:r>
              <a:rPr lang="en-US" b="1" dirty="0" err="1" smtClean="0"/>
              <a:t>chelatase</a:t>
            </a:r>
            <a:endParaRPr lang="en-US" b="1" dirty="0"/>
          </a:p>
        </p:txBody>
      </p:sp>
      <p:cxnSp>
        <p:nvCxnSpPr>
          <p:cNvPr id="496" name="Straight Connector 495"/>
          <p:cNvCxnSpPr/>
          <p:nvPr/>
        </p:nvCxnSpPr>
        <p:spPr>
          <a:xfrm>
            <a:off x="2433148" y="6939699"/>
            <a:ext cx="122925" cy="296503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/>
          <p:nvPr/>
        </p:nvCxnSpPr>
        <p:spPr>
          <a:xfrm>
            <a:off x="2954179" y="6909115"/>
            <a:ext cx="321696" cy="47347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/>
          <p:nvPr/>
        </p:nvCxnSpPr>
        <p:spPr>
          <a:xfrm flipH="1">
            <a:off x="3714643" y="6919722"/>
            <a:ext cx="726" cy="60406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9" name="Picture 4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305" y="7450001"/>
            <a:ext cx="553911" cy="200685"/>
          </a:xfrm>
          <a:prstGeom prst="rect">
            <a:avLst/>
          </a:prstGeom>
        </p:spPr>
      </p:pic>
      <p:grpSp>
        <p:nvGrpSpPr>
          <p:cNvPr id="500" name="Group 499"/>
          <p:cNvGrpSpPr/>
          <p:nvPr/>
        </p:nvGrpSpPr>
        <p:grpSpPr>
          <a:xfrm>
            <a:off x="2336069" y="7267110"/>
            <a:ext cx="630082" cy="408046"/>
            <a:chOff x="2285615" y="4644795"/>
            <a:chExt cx="940435" cy="609033"/>
          </a:xfrm>
        </p:grpSpPr>
        <p:pic>
          <p:nvPicPr>
            <p:cNvPr id="501" name="Picture 500" descr="hot-dog-bu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5615" y="4781973"/>
              <a:ext cx="940435" cy="471855"/>
            </a:xfrm>
            <a:prstGeom prst="rect">
              <a:avLst/>
            </a:prstGeom>
          </p:spPr>
        </p:pic>
        <p:pic>
          <p:nvPicPr>
            <p:cNvPr id="502" name="Picture 50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2789" y="4644795"/>
              <a:ext cx="828478" cy="300160"/>
            </a:xfrm>
            <a:prstGeom prst="rect">
              <a:avLst/>
            </a:prstGeom>
          </p:spPr>
        </p:pic>
      </p:grpSp>
      <p:cxnSp>
        <p:nvCxnSpPr>
          <p:cNvPr id="503" name="Straight Connector 502"/>
          <p:cNvCxnSpPr/>
          <p:nvPr/>
        </p:nvCxnSpPr>
        <p:spPr>
          <a:xfrm>
            <a:off x="713656" y="8153240"/>
            <a:ext cx="4976625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4" name="Group 503"/>
          <p:cNvGrpSpPr/>
          <p:nvPr/>
        </p:nvGrpSpPr>
        <p:grpSpPr>
          <a:xfrm>
            <a:off x="3241140" y="8017557"/>
            <a:ext cx="1027331" cy="507144"/>
            <a:chOff x="2774212" y="6003184"/>
            <a:chExt cx="1027331" cy="507144"/>
          </a:xfrm>
        </p:grpSpPr>
        <p:sp>
          <p:nvSpPr>
            <p:cNvPr id="505" name="Pentagon 504"/>
            <p:cNvSpPr/>
            <p:nvPr/>
          </p:nvSpPr>
          <p:spPr>
            <a:xfrm rot="10800000" flipH="1">
              <a:off x="2774212" y="6003184"/>
              <a:ext cx="1027331" cy="266808"/>
            </a:xfrm>
            <a:prstGeom prst="homePlate">
              <a:avLst/>
            </a:prstGeom>
            <a:solidFill>
              <a:srgbClr val="8EB4E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2966608" y="6202551"/>
              <a:ext cx="5884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dirty="0" err="1" smtClean="0"/>
                <a:t>cobN</a:t>
              </a:r>
              <a:endParaRPr lang="en-US" b="1" dirty="0" smtClean="0"/>
            </a:p>
          </p:txBody>
        </p:sp>
      </p:grpSp>
      <p:pic>
        <p:nvPicPr>
          <p:cNvPr id="507" name="Picture 50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610" y="8799513"/>
            <a:ext cx="1710478" cy="709961"/>
          </a:xfrm>
          <a:prstGeom prst="rect">
            <a:avLst/>
          </a:prstGeom>
        </p:spPr>
      </p:pic>
      <p:sp>
        <p:nvSpPr>
          <p:cNvPr id="508" name="Rectangle 507"/>
          <p:cNvSpPr/>
          <p:nvPr/>
        </p:nvSpPr>
        <p:spPr>
          <a:xfrm>
            <a:off x="3136913" y="9205847"/>
            <a:ext cx="1124830" cy="212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Co-</a:t>
            </a:r>
            <a:r>
              <a:rPr lang="en-US" b="1" dirty="0" err="1" smtClean="0"/>
              <a:t>chelatase</a:t>
            </a:r>
            <a:endParaRPr lang="en-US" b="1" dirty="0"/>
          </a:p>
        </p:txBody>
      </p:sp>
      <p:cxnSp>
        <p:nvCxnSpPr>
          <p:cNvPr id="509" name="Straight Connector 508"/>
          <p:cNvCxnSpPr/>
          <p:nvPr/>
        </p:nvCxnSpPr>
        <p:spPr>
          <a:xfrm flipH="1">
            <a:off x="2381910" y="8485937"/>
            <a:ext cx="113535" cy="326747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 flipH="1">
            <a:off x="3451633" y="8484207"/>
            <a:ext cx="245618" cy="624183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1" name="Picture 5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55" y="9000942"/>
            <a:ext cx="553911" cy="200685"/>
          </a:xfrm>
          <a:prstGeom prst="rect">
            <a:avLst/>
          </a:prstGeom>
        </p:spPr>
      </p:pic>
      <p:grpSp>
        <p:nvGrpSpPr>
          <p:cNvPr id="512" name="Group 511"/>
          <p:cNvGrpSpPr/>
          <p:nvPr/>
        </p:nvGrpSpPr>
        <p:grpSpPr>
          <a:xfrm>
            <a:off x="2118419" y="8818051"/>
            <a:ext cx="630082" cy="408046"/>
            <a:chOff x="2285615" y="4644795"/>
            <a:chExt cx="940435" cy="609033"/>
          </a:xfrm>
        </p:grpSpPr>
        <p:pic>
          <p:nvPicPr>
            <p:cNvPr id="513" name="Picture 512" descr="hot-dog-bu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5615" y="4781973"/>
              <a:ext cx="940435" cy="471855"/>
            </a:xfrm>
            <a:prstGeom prst="rect">
              <a:avLst/>
            </a:prstGeom>
          </p:spPr>
        </p:pic>
        <p:pic>
          <p:nvPicPr>
            <p:cNvPr id="514" name="Picture 5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2789" y="4644795"/>
              <a:ext cx="828478" cy="300160"/>
            </a:xfrm>
            <a:prstGeom prst="rect">
              <a:avLst/>
            </a:prstGeom>
          </p:spPr>
        </p:pic>
      </p:grpSp>
      <p:grpSp>
        <p:nvGrpSpPr>
          <p:cNvPr id="515" name="Group 514"/>
          <p:cNvGrpSpPr/>
          <p:nvPr/>
        </p:nvGrpSpPr>
        <p:grpSpPr>
          <a:xfrm>
            <a:off x="934609" y="7990237"/>
            <a:ext cx="784405" cy="528006"/>
            <a:chOff x="1341541" y="5975864"/>
            <a:chExt cx="784405" cy="528006"/>
          </a:xfrm>
        </p:grpSpPr>
        <p:sp>
          <p:nvSpPr>
            <p:cNvPr id="516" name="Rectangle 515"/>
            <p:cNvSpPr/>
            <p:nvPr/>
          </p:nvSpPr>
          <p:spPr>
            <a:xfrm>
              <a:off x="1341541" y="6196093"/>
              <a:ext cx="78440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smtClean="0"/>
                <a:t>fs-chlD</a:t>
              </a:r>
              <a:endParaRPr lang="en-US" b="1" dirty="0" smtClean="0"/>
            </a:p>
          </p:txBody>
        </p:sp>
        <p:grpSp>
          <p:nvGrpSpPr>
            <p:cNvPr id="517" name="Group 516"/>
            <p:cNvGrpSpPr/>
            <p:nvPr/>
          </p:nvGrpSpPr>
          <p:grpSpPr>
            <a:xfrm>
              <a:off x="1443476" y="5975864"/>
              <a:ext cx="668867" cy="294510"/>
              <a:chOff x="246728" y="520910"/>
              <a:chExt cx="668867" cy="294510"/>
            </a:xfrm>
          </p:grpSpPr>
          <p:sp>
            <p:nvSpPr>
              <p:cNvPr id="518" name="Pentagon 517"/>
              <p:cNvSpPr/>
              <p:nvPr/>
            </p:nvSpPr>
            <p:spPr>
              <a:xfrm>
                <a:off x="246728" y="548612"/>
                <a:ext cx="668867" cy="266808"/>
              </a:xfrm>
              <a:prstGeom prst="homePlat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9" name="Straight Connector 518"/>
              <p:cNvCxnSpPr/>
              <p:nvPr/>
            </p:nvCxnSpPr>
            <p:spPr>
              <a:xfrm>
                <a:off x="531057" y="548612"/>
                <a:ext cx="0" cy="266808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Connector 519"/>
              <p:cNvSpPr/>
              <p:nvPr/>
            </p:nvSpPr>
            <p:spPr>
              <a:xfrm>
                <a:off x="578110" y="520910"/>
                <a:ext cx="145216" cy="145216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21" name="Straight Connector 520"/>
          <p:cNvCxnSpPr/>
          <p:nvPr/>
        </p:nvCxnSpPr>
        <p:spPr>
          <a:xfrm>
            <a:off x="2629534" y="8536219"/>
            <a:ext cx="453835" cy="445205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2" name="Group 521"/>
          <p:cNvGrpSpPr/>
          <p:nvPr/>
        </p:nvGrpSpPr>
        <p:grpSpPr>
          <a:xfrm>
            <a:off x="1707358" y="8291894"/>
            <a:ext cx="1427425" cy="307777"/>
            <a:chOff x="1381522" y="6152484"/>
            <a:chExt cx="1427425" cy="307777"/>
          </a:xfrm>
        </p:grpSpPr>
        <p:sp>
          <p:nvSpPr>
            <p:cNvPr id="523" name="Oval 522"/>
            <p:cNvSpPr/>
            <p:nvPr/>
          </p:nvSpPr>
          <p:spPr>
            <a:xfrm>
              <a:off x="1381522" y="6202551"/>
              <a:ext cx="1427425" cy="2537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1505976" y="6152484"/>
              <a:ext cx="120351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dirty="0" err="1" smtClean="0"/>
                <a:t>Frameshifting</a:t>
              </a:r>
              <a:endParaRPr lang="en-US" dirty="0" smtClean="0"/>
            </a:p>
          </p:txBody>
        </p:sp>
      </p:grpSp>
      <p:sp>
        <p:nvSpPr>
          <p:cNvPr id="525" name="Rectangle 524"/>
          <p:cNvSpPr/>
          <p:nvPr/>
        </p:nvSpPr>
        <p:spPr>
          <a:xfrm>
            <a:off x="1972452" y="8549032"/>
            <a:ext cx="486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mtClean="0"/>
              <a:t>Yes</a:t>
            </a:r>
            <a:endParaRPr lang="en-US" b="1" dirty="0"/>
          </a:p>
        </p:txBody>
      </p:sp>
      <p:sp>
        <p:nvSpPr>
          <p:cNvPr id="526" name="Rectangle 525"/>
          <p:cNvSpPr/>
          <p:nvPr/>
        </p:nvSpPr>
        <p:spPr>
          <a:xfrm>
            <a:off x="2772322" y="8549032"/>
            <a:ext cx="486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No</a:t>
            </a:r>
            <a:endParaRPr lang="en-US" b="1" dirty="0"/>
          </a:p>
        </p:txBody>
      </p:sp>
      <p:cxnSp>
        <p:nvCxnSpPr>
          <p:cNvPr id="527" name="Straight Connector 526"/>
          <p:cNvCxnSpPr/>
          <p:nvPr/>
        </p:nvCxnSpPr>
        <p:spPr>
          <a:xfrm>
            <a:off x="713656" y="5033685"/>
            <a:ext cx="4976625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8" name="Group 527"/>
          <p:cNvGrpSpPr/>
          <p:nvPr/>
        </p:nvGrpSpPr>
        <p:grpSpPr>
          <a:xfrm>
            <a:off x="1947595" y="4898002"/>
            <a:ext cx="668867" cy="500686"/>
            <a:chOff x="2688039" y="1826468"/>
            <a:chExt cx="668867" cy="500686"/>
          </a:xfrm>
        </p:grpSpPr>
        <p:sp>
          <p:nvSpPr>
            <p:cNvPr id="529" name="Pentagon 528"/>
            <p:cNvSpPr/>
            <p:nvPr/>
          </p:nvSpPr>
          <p:spPr>
            <a:xfrm>
              <a:off x="2688039" y="1826468"/>
              <a:ext cx="668867" cy="266808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2725962" y="2019377"/>
              <a:ext cx="5343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smtClean="0"/>
                <a:t>chlD</a:t>
              </a:r>
              <a:endParaRPr lang="en-US" b="1" dirty="0" smtClean="0"/>
            </a:p>
          </p:txBody>
        </p:sp>
      </p:grpSp>
      <p:grpSp>
        <p:nvGrpSpPr>
          <p:cNvPr id="531" name="Group 530"/>
          <p:cNvGrpSpPr/>
          <p:nvPr/>
        </p:nvGrpSpPr>
        <p:grpSpPr>
          <a:xfrm>
            <a:off x="821119" y="4898002"/>
            <a:ext cx="1027331" cy="504276"/>
            <a:chOff x="1134597" y="1826468"/>
            <a:chExt cx="1027331" cy="504276"/>
          </a:xfrm>
        </p:grpSpPr>
        <p:sp>
          <p:nvSpPr>
            <p:cNvPr id="532" name="Pentagon 531"/>
            <p:cNvSpPr/>
            <p:nvPr/>
          </p:nvSpPr>
          <p:spPr>
            <a:xfrm>
              <a:off x="1134597" y="1826468"/>
              <a:ext cx="1027331" cy="266808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1381106" y="2022967"/>
              <a:ext cx="5343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dirty="0" err="1" smtClean="0"/>
                <a:t>chlH</a:t>
              </a:r>
              <a:endParaRPr lang="en-US" b="1" dirty="0" smtClean="0"/>
            </a:p>
          </p:txBody>
        </p:sp>
      </p:grpSp>
      <p:grpSp>
        <p:nvGrpSpPr>
          <p:cNvPr id="534" name="Group 533"/>
          <p:cNvGrpSpPr/>
          <p:nvPr/>
        </p:nvGrpSpPr>
        <p:grpSpPr>
          <a:xfrm>
            <a:off x="2598057" y="4900891"/>
            <a:ext cx="534312" cy="501961"/>
            <a:chOff x="2911535" y="1829357"/>
            <a:chExt cx="534312" cy="501961"/>
          </a:xfrm>
        </p:grpSpPr>
        <p:sp>
          <p:nvSpPr>
            <p:cNvPr id="535" name="Rectangle 534"/>
            <p:cNvSpPr/>
            <p:nvPr/>
          </p:nvSpPr>
          <p:spPr>
            <a:xfrm>
              <a:off x="2911535" y="2023541"/>
              <a:ext cx="5343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smtClean="0"/>
                <a:t>chlI</a:t>
              </a:r>
              <a:endParaRPr lang="en-US" b="1" dirty="0" smtClean="0"/>
            </a:p>
          </p:txBody>
        </p:sp>
        <p:sp>
          <p:nvSpPr>
            <p:cNvPr id="536" name="Pentagon 535"/>
            <p:cNvSpPr/>
            <p:nvPr/>
          </p:nvSpPr>
          <p:spPr>
            <a:xfrm>
              <a:off x="3026573" y="1829357"/>
              <a:ext cx="402128" cy="266808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7" name="Picture 5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58" y="5701574"/>
            <a:ext cx="1605943" cy="681802"/>
          </a:xfrm>
          <a:prstGeom prst="rect">
            <a:avLst/>
          </a:prstGeom>
        </p:spPr>
      </p:pic>
      <p:sp>
        <p:nvSpPr>
          <p:cNvPr id="538" name="Rectangle 537"/>
          <p:cNvSpPr/>
          <p:nvPr/>
        </p:nvSpPr>
        <p:spPr>
          <a:xfrm>
            <a:off x="572814" y="6027845"/>
            <a:ext cx="11901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Mg-</a:t>
            </a:r>
            <a:r>
              <a:rPr lang="en-US" b="1" dirty="0" err="1" smtClean="0"/>
              <a:t>chelatase</a:t>
            </a:r>
            <a:endParaRPr lang="en-US" b="1" dirty="0"/>
          </a:p>
        </p:txBody>
      </p:sp>
      <p:pic>
        <p:nvPicPr>
          <p:cNvPr id="539" name="Picture 5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583" y="5880799"/>
            <a:ext cx="553911" cy="200685"/>
          </a:xfrm>
          <a:prstGeom prst="rect">
            <a:avLst/>
          </a:prstGeom>
        </p:spPr>
      </p:pic>
      <p:grpSp>
        <p:nvGrpSpPr>
          <p:cNvPr id="540" name="Group 539"/>
          <p:cNvGrpSpPr/>
          <p:nvPr/>
        </p:nvGrpSpPr>
        <p:grpSpPr>
          <a:xfrm>
            <a:off x="1565347" y="5697908"/>
            <a:ext cx="630082" cy="408046"/>
            <a:chOff x="2285615" y="4644795"/>
            <a:chExt cx="940435" cy="609033"/>
          </a:xfrm>
        </p:grpSpPr>
        <p:pic>
          <p:nvPicPr>
            <p:cNvPr id="541" name="Picture 540" descr="hot-dog-bu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5615" y="4781973"/>
              <a:ext cx="940435" cy="471855"/>
            </a:xfrm>
            <a:prstGeom prst="rect">
              <a:avLst/>
            </a:prstGeom>
          </p:spPr>
        </p:pic>
        <p:pic>
          <p:nvPicPr>
            <p:cNvPr id="542" name="Picture 5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2789" y="4644795"/>
              <a:ext cx="828478" cy="300160"/>
            </a:xfrm>
            <a:prstGeom prst="rect">
              <a:avLst/>
            </a:prstGeom>
          </p:spPr>
        </p:pic>
      </p:grpSp>
      <p:cxnSp>
        <p:nvCxnSpPr>
          <p:cNvPr id="543" name="Straight Connector 542"/>
          <p:cNvCxnSpPr/>
          <p:nvPr/>
        </p:nvCxnSpPr>
        <p:spPr>
          <a:xfrm>
            <a:off x="1311328" y="5382993"/>
            <a:ext cx="145249" cy="55561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/>
          <p:cNvCxnSpPr/>
          <p:nvPr/>
        </p:nvCxnSpPr>
        <p:spPr>
          <a:xfrm flipH="1">
            <a:off x="2592875" y="5353883"/>
            <a:ext cx="252083" cy="50838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Connector 544"/>
          <p:cNvCxnSpPr/>
          <p:nvPr/>
        </p:nvCxnSpPr>
        <p:spPr>
          <a:xfrm flipH="1">
            <a:off x="1948452" y="5368416"/>
            <a:ext cx="174024" cy="32343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/>
          <p:nvPr/>
        </p:nvCxnSpPr>
        <p:spPr>
          <a:xfrm>
            <a:off x="1685246" y="9755666"/>
            <a:ext cx="774121" cy="233819"/>
          </a:xfrm>
          <a:prstGeom prst="line">
            <a:avLst/>
          </a:prstGeom>
          <a:ln>
            <a:solidFill>
              <a:srgbClr val="0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/>
          <p:cNvCxnSpPr/>
          <p:nvPr/>
        </p:nvCxnSpPr>
        <p:spPr>
          <a:xfrm>
            <a:off x="713656" y="9696943"/>
            <a:ext cx="4976625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8" name="Group 547"/>
          <p:cNvGrpSpPr/>
          <p:nvPr/>
        </p:nvGrpSpPr>
        <p:grpSpPr>
          <a:xfrm>
            <a:off x="3241140" y="9561260"/>
            <a:ext cx="1027331" cy="507144"/>
            <a:chOff x="2774212" y="6003184"/>
            <a:chExt cx="1027331" cy="507144"/>
          </a:xfrm>
        </p:grpSpPr>
        <p:sp>
          <p:nvSpPr>
            <p:cNvPr id="549" name="Pentagon 548"/>
            <p:cNvSpPr/>
            <p:nvPr/>
          </p:nvSpPr>
          <p:spPr>
            <a:xfrm rot="10800000" flipH="1">
              <a:off x="2774212" y="6003184"/>
              <a:ext cx="1027331" cy="266808"/>
            </a:xfrm>
            <a:prstGeom prst="homePlate">
              <a:avLst/>
            </a:prstGeom>
            <a:solidFill>
              <a:srgbClr val="8EB4E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2966608" y="6202551"/>
              <a:ext cx="5884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dirty="0" err="1" smtClean="0"/>
                <a:t>cobN</a:t>
              </a:r>
              <a:endParaRPr lang="en-US" b="1" dirty="0" smtClean="0"/>
            </a:p>
          </p:txBody>
        </p:sp>
      </p:grpSp>
      <p:pic>
        <p:nvPicPr>
          <p:cNvPr id="551" name="Picture 5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610" y="10343216"/>
            <a:ext cx="1710478" cy="709961"/>
          </a:xfrm>
          <a:prstGeom prst="rect">
            <a:avLst/>
          </a:prstGeom>
        </p:spPr>
      </p:pic>
      <p:sp>
        <p:nvSpPr>
          <p:cNvPr id="552" name="Rectangle 551"/>
          <p:cNvSpPr/>
          <p:nvPr/>
        </p:nvSpPr>
        <p:spPr>
          <a:xfrm>
            <a:off x="3136913" y="10749550"/>
            <a:ext cx="1124830" cy="212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Co-</a:t>
            </a:r>
            <a:r>
              <a:rPr lang="en-US" b="1" dirty="0" err="1" smtClean="0"/>
              <a:t>chelatase</a:t>
            </a:r>
            <a:endParaRPr lang="en-US" b="1" dirty="0"/>
          </a:p>
        </p:txBody>
      </p:sp>
      <p:cxnSp>
        <p:nvCxnSpPr>
          <p:cNvPr id="553" name="Straight Connector 552"/>
          <p:cNvCxnSpPr/>
          <p:nvPr/>
        </p:nvCxnSpPr>
        <p:spPr>
          <a:xfrm flipH="1">
            <a:off x="2381910" y="10029640"/>
            <a:ext cx="113535" cy="326747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 flipH="1">
            <a:off x="3451633" y="10027910"/>
            <a:ext cx="245618" cy="624183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5" name="Picture 5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55" y="10544645"/>
            <a:ext cx="553911" cy="200685"/>
          </a:xfrm>
          <a:prstGeom prst="rect">
            <a:avLst/>
          </a:prstGeom>
        </p:spPr>
      </p:pic>
      <p:grpSp>
        <p:nvGrpSpPr>
          <p:cNvPr id="556" name="Group 555"/>
          <p:cNvGrpSpPr/>
          <p:nvPr/>
        </p:nvGrpSpPr>
        <p:grpSpPr>
          <a:xfrm>
            <a:off x="2118419" y="10361754"/>
            <a:ext cx="630082" cy="408046"/>
            <a:chOff x="2285615" y="4644795"/>
            <a:chExt cx="940435" cy="609033"/>
          </a:xfrm>
        </p:grpSpPr>
        <p:pic>
          <p:nvPicPr>
            <p:cNvPr id="557" name="Picture 556" descr="hot-dog-bu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5615" y="4781973"/>
              <a:ext cx="940435" cy="471855"/>
            </a:xfrm>
            <a:prstGeom prst="rect">
              <a:avLst/>
            </a:prstGeom>
          </p:spPr>
        </p:pic>
        <p:pic>
          <p:nvPicPr>
            <p:cNvPr id="558" name="Picture 5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2789" y="4644795"/>
              <a:ext cx="828478" cy="300160"/>
            </a:xfrm>
            <a:prstGeom prst="rect">
              <a:avLst/>
            </a:prstGeom>
          </p:spPr>
        </p:pic>
      </p:grpSp>
      <p:grpSp>
        <p:nvGrpSpPr>
          <p:cNvPr id="559" name="Group 558"/>
          <p:cNvGrpSpPr/>
          <p:nvPr/>
        </p:nvGrpSpPr>
        <p:grpSpPr>
          <a:xfrm>
            <a:off x="934609" y="9561642"/>
            <a:ext cx="784405" cy="500304"/>
            <a:chOff x="1341541" y="6003566"/>
            <a:chExt cx="784405" cy="500304"/>
          </a:xfrm>
        </p:grpSpPr>
        <p:sp>
          <p:nvSpPr>
            <p:cNvPr id="560" name="Rectangle 559"/>
            <p:cNvSpPr/>
            <p:nvPr/>
          </p:nvSpPr>
          <p:spPr>
            <a:xfrm>
              <a:off x="1341541" y="6196093"/>
              <a:ext cx="78440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dirty="0" err="1" smtClean="0"/>
                <a:t>chlD</a:t>
              </a:r>
              <a:endParaRPr lang="en-US" b="1" dirty="0" smtClean="0"/>
            </a:p>
          </p:txBody>
        </p:sp>
        <p:grpSp>
          <p:nvGrpSpPr>
            <p:cNvPr id="561" name="Group 560"/>
            <p:cNvGrpSpPr/>
            <p:nvPr/>
          </p:nvGrpSpPr>
          <p:grpSpPr>
            <a:xfrm>
              <a:off x="1443476" y="6003566"/>
              <a:ext cx="668867" cy="266808"/>
              <a:chOff x="246728" y="548612"/>
              <a:chExt cx="668867" cy="266808"/>
            </a:xfrm>
          </p:grpSpPr>
          <p:sp>
            <p:nvSpPr>
              <p:cNvPr id="562" name="Pentagon 561"/>
              <p:cNvSpPr/>
              <p:nvPr/>
            </p:nvSpPr>
            <p:spPr>
              <a:xfrm>
                <a:off x="246728" y="548612"/>
                <a:ext cx="668867" cy="266808"/>
              </a:xfrm>
              <a:prstGeom prst="homePlat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3" name="Straight Connector 562"/>
              <p:cNvCxnSpPr/>
              <p:nvPr/>
            </p:nvCxnSpPr>
            <p:spPr>
              <a:xfrm>
                <a:off x="531057" y="548612"/>
                <a:ext cx="0" cy="266808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64" name="Straight Connector 563"/>
          <p:cNvCxnSpPr/>
          <p:nvPr/>
        </p:nvCxnSpPr>
        <p:spPr>
          <a:xfrm>
            <a:off x="2629534" y="10079922"/>
            <a:ext cx="453835" cy="445205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Group 564"/>
          <p:cNvGrpSpPr/>
          <p:nvPr/>
        </p:nvGrpSpPr>
        <p:grpSpPr>
          <a:xfrm>
            <a:off x="1707358" y="9835597"/>
            <a:ext cx="1427425" cy="307777"/>
            <a:chOff x="1381522" y="6152484"/>
            <a:chExt cx="1427425" cy="307777"/>
          </a:xfrm>
        </p:grpSpPr>
        <p:sp>
          <p:nvSpPr>
            <p:cNvPr id="566" name="Oval 565"/>
            <p:cNvSpPr/>
            <p:nvPr/>
          </p:nvSpPr>
          <p:spPr>
            <a:xfrm>
              <a:off x="1381522" y="6202551"/>
              <a:ext cx="1427425" cy="2537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1505976" y="6152484"/>
              <a:ext cx="120351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dirty="0" err="1" smtClean="0"/>
                <a:t>Frameshifting</a:t>
              </a:r>
              <a:endParaRPr lang="en-US" dirty="0" smtClean="0"/>
            </a:p>
          </p:txBody>
        </p:sp>
      </p:grpSp>
      <p:sp>
        <p:nvSpPr>
          <p:cNvPr id="568" name="Rectangle 567"/>
          <p:cNvSpPr/>
          <p:nvPr/>
        </p:nvSpPr>
        <p:spPr>
          <a:xfrm>
            <a:off x="1972452" y="10092735"/>
            <a:ext cx="486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No</a:t>
            </a:r>
            <a:endParaRPr lang="en-US" b="1" dirty="0"/>
          </a:p>
        </p:txBody>
      </p:sp>
      <p:sp>
        <p:nvSpPr>
          <p:cNvPr id="569" name="Rectangle 568"/>
          <p:cNvSpPr/>
          <p:nvPr/>
        </p:nvSpPr>
        <p:spPr>
          <a:xfrm>
            <a:off x="2772322" y="10092735"/>
            <a:ext cx="486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Yes</a:t>
            </a:r>
            <a:endParaRPr lang="en-US" b="1" dirty="0"/>
          </a:p>
        </p:txBody>
      </p:sp>
      <p:grpSp>
        <p:nvGrpSpPr>
          <p:cNvPr id="570" name="Group 569"/>
          <p:cNvGrpSpPr/>
          <p:nvPr/>
        </p:nvGrpSpPr>
        <p:grpSpPr>
          <a:xfrm>
            <a:off x="3401344" y="5681783"/>
            <a:ext cx="2386133" cy="709961"/>
            <a:chOff x="3092146" y="5681783"/>
            <a:chExt cx="2386133" cy="709961"/>
          </a:xfrm>
        </p:grpSpPr>
        <p:pic>
          <p:nvPicPr>
            <p:cNvPr id="571" name="Picture 57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146" y="5681783"/>
              <a:ext cx="1710478" cy="709961"/>
            </a:xfrm>
            <a:prstGeom prst="rect">
              <a:avLst/>
            </a:prstGeom>
          </p:spPr>
        </p:pic>
        <p:sp>
          <p:nvSpPr>
            <p:cNvPr id="572" name="Rectangle 571"/>
            <p:cNvSpPr/>
            <p:nvPr/>
          </p:nvSpPr>
          <p:spPr>
            <a:xfrm>
              <a:off x="4353449" y="6088118"/>
              <a:ext cx="1124830" cy="212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Co-</a:t>
              </a:r>
              <a:r>
                <a:rPr lang="en-US" b="1" dirty="0" err="1" smtClean="0"/>
                <a:t>chelatase</a:t>
              </a:r>
              <a:endParaRPr lang="en-US" b="1" dirty="0"/>
            </a:p>
          </p:txBody>
        </p:sp>
        <p:pic>
          <p:nvPicPr>
            <p:cNvPr id="573" name="Picture 5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7466" y="5909674"/>
              <a:ext cx="553911" cy="200685"/>
            </a:xfrm>
            <a:prstGeom prst="rect">
              <a:avLst/>
            </a:prstGeom>
          </p:spPr>
        </p:pic>
        <p:grpSp>
          <p:nvGrpSpPr>
            <p:cNvPr id="574" name="Group 573"/>
            <p:cNvGrpSpPr/>
            <p:nvPr/>
          </p:nvGrpSpPr>
          <p:grpSpPr>
            <a:xfrm>
              <a:off x="3312230" y="5726783"/>
              <a:ext cx="630082" cy="408046"/>
              <a:chOff x="2285615" y="4644795"/>
              <a:chExt cx="940435" cy="609033"/>
            </a:xfrm>
          </p:grpSpPr>
          <p:pic>
            <p:nvPicPr>
              <p:cNvPr id="575" name="Picture 574" descr="hot-dog-bun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5615" y="4781973"/>
                <a:ext cx="940435" cy="471855"/>
              </a:xfrm>
              <a:prstGeom prst="rect">
                <a:avLst/>
              </a:prstGeom>
            </p:spPr>
          </p:pic>
          <p:pic>
            <p:nvPicPr>
              <p:cNvPr id="576" name="Picture 57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2789" y="4644795"/>
                <a:ext cx="828478" cy="300160"/>
              </a:xfrm>
              <a:prstGeom prst="rect">
                <a:avLst/>
              </a:prstGeom>
            </p:spPr>
          </p:pic>
        </p:grpSp>
      </p:grpSp>
      <p:cxnSp>
        <p:nvCxnSpPr>
          <p:cNvPr id="577" name="Straight Connector 576"/>
          <p:cNvCxnSpPr/>
          <p:nvPr/>
        </p:nvCxnSpPr>
        <p:spPr>
          <a:xfrm>
            <a:off x="4278909" y="5530133"/>
            <a:ext cx="320865" cy="34052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/>
          <p:nvPr/>
        </p:nvCxnSpPr>
        <p:spPr>
          <a:xfrm>
            <a:off x="2458077" y="5287171"/>
            <a:ext cx="1275498" cy="42658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9" name="Group 578"/>
          <p:cNvGrpSpPr/>
          <p:nvPr/>
        </p:nvGrpSpPr>
        <p:grpSpPr>
          <a:xfrm>
            <a:off x="3251578" y="4895033"/>
            <a:ext cx="1027331" cy="507144"/>
            <a:chOff x="2923397" y="2739646"/>
            <a:chExt cx="1027331" cy="507144"/>
          </a:xfrm>
        </p:grpSpPr>
        <p:sp>
          <p:nvSpPr>
            <p:cNvPr id="580" name="Pentagon 579"/>
            <p:cNvSpPr/>
            <p:nvPr/>
          </p:nvSpPr>
          <p:spPr>
            <a:xfrm rot="10800000" flipH="1">
              <a:off x="2923397" y="2739646"/>
              <a:ext cx="1027331" cy="266808"/>
            </a:xfrm>
            <a:prstGeom prst="homePlate">
              <a:avLst/>
            </a:prstGeom>
            <a:solidFill>
              <a:srgbClr val="8EB4E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3115793" y="2939013"/>
              <a:ext cx="5884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smtClean="0"/>
                <a:t>cobN</a:t>
              </a:r>
              <a:endParaRPr lang="en-US" b="1" dirty="0" smtClean="0"/>
            </a:p>
          </p:txBody>
        </p:sp>
      </p:grpSp>
      <p:cxnSp>
        <p:nvCxnSpPr>
          <p:cNvPr id="582" name="Straight Connector 581"/>
          <p:cNvCxnSpPr/>
          <p:nvPr/>
        </p:nvCxnSpPr>
        <p:spPr>
          <a:xfrm>
            <a:off x="3004702" y="5288817"/>
            <a:ext cx="1274207" cy="239638"/>
          </a:xfrm>
          <a:prstGeom prst="line">
            <a:avLst/>
          </a:prstGeom>
          <a:ln>
            <a:solidFill>
              <a:srgbClr val="0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/>
          <p:cNvCxnSpPr/>
          <p:nvPr/>
        </p:nvCxnSpPr>
        <p:spPr>
          <a:xfrm>
            <a:off x="3962860" y="5304439"/>
            <a:ext cx="750244" cy="211886"/>
          </a:xfrm>
          <a:prstGeom prst="line">
            <a:avLst/>
          </a:prstGeom>
          <a:ln>
            <a:solidFill>
              <a:srgbClr val="0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Connector 583"/>
          <p:cNvCxnSpPr/>
          <p:nvPr/>
        </p:nvCxnSpPr>
        <p:spPr>
          <a:xfrm>
            <a:off x="4703656" y="5499583"/>
            <a:ext cx="280131" cy="45741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Rectangle 584"/>
          <p:cNvSpPr/>
          <p:nvPr/>
        </p:nvSpPr>
        <p:spPr>
          <a:xfrm>
            <a:off x="74413" y="2212358"/>
            <a:ext cx="440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/>
              <a:t>A</a:t>
            </a:r>
            <a:endParaRPr lang="en-US" sz="2000" b="1" dirty="0"/>
          </a:p>
        </p:txBody>
      </p:sp>
      <p:sp>
        <p:nvSpPr>
          <p:cNvPr id="586" name="Rectangle 585"/>
          <p:cNvSpPr/>
          <p:nvPr/>
        </p:nvSpPr>
        <p:spPr>
          <a:xfrm>
            <a:off x="74413" y="3808671"/>
            <a:ext cx="440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smtClean="0"/>
              <a:t>B</a:t>
            </a:r>
            <a:endParaRPr lang="en-US" sz="2000" b="1" dirty="0"/>
          </a:p>
        </p:txBody>
      </p:sp>
      <p:sp>
        <p:nvSpPr>
          <p:cNvPr id="587" name="Rectangle 586"/>
          <p:cNvSpPr/>
          <p:nvPr/>
        </p:nvSpPr>
        <p:spPr>
          <a:xfrm>
            <a:off x="74413" y="5395739"/>
            <a:ext cx="440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/>
              <a:t>C</a:t>
            </a:r>
            <a:endParaRPr lang="en-US" sz="2000" b="1" dirty="0"/>
          </a:p>
        </p:txBody>
      </p:sp>
      <p:sp>
        <p:nvSpPr>
          <p:cNvPr id="588" name="Rectangle 587"/>
          <p:cNvSpPr/>
          <p:nvPr/>
        </p:nvSpPr>
        <p:spPr>
          <a:xfrm>
            <a:off x="74413" y="6887895"/>
            <a:ext cx="440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smtClean="0"/>
              <a:t>D</a:t>
            </a:r>
            <a:endParaRPr lang="en-US" sz="2000" b="1" dirty="0"/>
          </a:p>
        </p:txBody>
      </p:sp>
      <p:sp>
        <p:nvSpPr>
          <p:cNvPr id="589" name="Rectangle 588"/>
          <p:cNvSpPr/>
          <p:nvPr/>
        </p:nvSpPr>
        <p:spPr>
          <a:xfrm>
            <a:off x="74413" y="8456699"/>
            <a:ext cx="440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/>
              <a:t>E</a:t>
            </a:r>
            <a:endParaRPr lang="en-US" sz="2000" b="1" dirty="0"/>
          </a:p>
        </p:txBody>
      </p:sp>
      <p:sp>
        <p:nvSpPr>
          <p:cNvPr id="590" name="Rectangle 589"/>
          <p:cNvSpPr/>
          <p:nvPr/>
        </p:nvSpPr>
        <p:spPr>
          <a:xfrm>
            <a:off x="74413" y="10012533"/>
            <a:ext cx="440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F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203</Words>
  <Application>Microsoft Macintosh PowerPoint</Application>
  <PresentationFormat>Custom</PresentationFormat>
  <Paragraphs>109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106</cp:revision>
  <cp:lastPrinted>2019-10-17T10:29:19Z</cp:lastPrinted>
  <dcterms:created xsi:type="dcterms:W3CDTF">2017-02-21T13:00:32Z</dcterms:created>
  <dcterms:modified xsi:type="dcterms:W3CDTF">2019-10-19T14:05:04Z</dcterms:modified>
</cp:coreProperties>
</file>