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6250" autoAdjust="0"/>
  </p:normalViewPr>
  <p:slideViewPr>
    <p:cSldViewPr snapToGrid="0" snapToObjects="1">
      <p:cViewPr>
        <p:scale>
          <a:sx n="150" d="100"/>
          <a:sy n="150" d="100"/>
        </p:scale>
        <p:origin x="1496" y="696"/>
      </p:cViewPr>
      <p:guideLst>
        <p:guide orient="horz" pos="17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5" y="1704349"/>
            <a:ext cx="7772399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3108964"/>
            <a:ext cx="6400801" cy="1402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7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7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5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19716"/>
            <a:ext cx="2057400" cy="4681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6" y="219716"/>
            <a:ext cx="6019800" cy="4681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3525527"/>
            <a:ext cx="7772399" cy="1089663"/>
          </a:xfrm>
        </p:spPr>
        <p:txBody>
          <a:bodyPr anchor="t"/>
          <a:lstStyle>
            <a:lvl1pPr algn="l">
              <a:defRPr sz="972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325376"/>
            <a:ext cx="7772399" cy="1200150"/>
          </a:xfrm>
        </p:spPr>
        <p:txBody>
          <a:bodyPr anchor="b"/>
          <a:lstStyle>
            <a:lvl1pPr marL="0" indent="0">
              <a:buNone/>
              <a:defRPr sz="5186">
                <a:solidFill>
                  <a:schemeClr val="tx1">
                    <a:tint val="75000"/>
                  </a:schemeClr>
                </a:solidFill>
              </a:defRPr>
            </a:lvl1pPr>
            <a:lvl2pPr marL="1096941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193894" indent="0">
              <a:buNone/>
              <a:defRPr sz="3888">
                <a:solidFill>
                  <a:schemeClr val="tx1">
                    <a:tint val="75000"/>
                  </a:schemeClr>
                </a:solidFill>
              </a:defRPr>
            </a:lvl3pPr>
            <a:lvl4pPr marL="329083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4pPr>
            <a:lvl5pPr marL="4387776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5pPr>
            <a:lvl6pPr marL="5484731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6pPr>
            <a:lvl7pPr marL="6581673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7pPr>
            <a:lvl8pPr marL="767862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8pPr>
            <a:lvl9pPr marL="877557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280171"/>
            <a:ext cx="4038601" cy="3620771"/>
          </a:xfrm>
        </p:spPr>
        <p:txBody>
          <a:bodyPr/>
          <a:lstStyle>
            <a:lvl1pPr>
              <a:defRPr sz="7128"/>
            </a:lvl1pPr>
            <a:lvl2pPr>
              <a:defRPr sz="5832"/>
            </a:lvl2pPr>
            <a:lvl3pPr>
              <a:defRPr sz="5186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280171"/>
            <a:ext cx="4038601" cy="3620771"/>
          </a:xfrm>
        </p:spPr>
        <p:txBody>
          <a:bodyPr/>
          <a:lstStyle>
            <a:lvl1pPr>
              <a:defRPr sz="7128"/>
            </a:lvl1pPr>
            <a:lvl2pPr>
              <a:defRPr sz="5832"/>
            </a:lvl2pPr>
            <a:lvl3pPr>
              <a:defRPr sz="5186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228096"/>
            <a:ext cx="4040189" cy="511808"/>
          </a:xfrm>
        </p:spPr>
        <p:txBody>
          <a:bodyPr anchor="b"/>
          <a:lstStyle>
            <a:lvl1pPr marL="0" indent="0">
              <a:buNone/>
              <a:defRPr sz="5832" b="1"/>
            </a:lvl1pPr>
            <a:lvl2pPr marL="1096941" indent="0">
              <a:buNone/>
              <a:defRPr sz="5186" b="1"/>
            </a:lvl2pPr>
            <a:lvl3pPr marL="2193894" indent="0">
              <a:buNone/>
              <a:defRPr sz="4536" b="1"/>
            </a:lvl3pPr>
            <a:lvl4pPr marL="3290835" indent="0">
              <a:buNone/>
              <a:defRPr sz="3888" b="1"/>
            </a:lvl4pPr>
            <a:lvl5pPr marL="4387776" indent="0">
              <a:buNone/>
              <a:defRPr sz="3888" b="1"/>
            </a:lvl5pPr>
            <a:lvl6pPr marL="5484731" indent="0">
              <a:buNone/>
              <a:defRPr sz="3888" b="1"/>
            </a:lvl6pPr>
            <a:lvl7pPr marL="6581673" indent="0">
              <a:buNone/>
              <a:defRPr sz="3888" b="1"/>
            </a:lvl7pPr>
            <a:lvl8pPr marL="7678625" indent="0">
              <a:buNone/>
              <a:defRPr sz="3888" b="1"/>
            </a:lvl8pPr>
            <a:lvl9pPr marL="8775575" indent="0">
              <a:buNone/>
              <a:defRPr sz="38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9" y="1739900"/>
            <a:ext cx="4040189" cy="3161033"/>
          </a:xfrm>
        </p:spPr>
        <p:txBody>
          <a:bodyPr/>
          <a:lstStyle>
            <a:lvl1pPr>
              <a:defRPr sz="5832"/>
            </a:lvl1pPr>
            <a:lvl2pPr>
              <a:defRPr sz="5186"/>
            </a:lvl2pPr>
            <a:lvl3pPr>
              <a:defRPr sz="4536"/>
            </a:lvl3pPr>
            <a:lvl4pPr>
              <a:defRPr sz="3888"/>
            </a:lvl4pPr>
            <a:lvl5pPr>
              <a:defRPr sz="3888"/>
            </a:lvl5pPr>
            <a:lvl6pPr>
              <a:defRPr sz="3888"/>
            </a:lvl6pPr>
            <a:lvl7pPr>
              <a:defRPr sz="3888"/>
            </a:lvl7pPr>
            <a:lvl8pPr>
              <a:defRPr sz="3888"/>
            </a:lvl8pPr>
            <a:lvl9pPr>
              <a:defRPr sz="38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28096"/>
            <a:ext cx="4041776" cy="511808"/>
          </a:xfrm>
        </p:spPr>
        <p:txBody>
          <a:bodyPr anchor="b"/>
          <a:lstStyle>
            <a:lvl1pPr marL="0" indent="0">
              <a:buNone/>
              <a:defRPr sz="5832" b="1"/>
            </a:lvl1pPr>
            <a:lvl2pPr marL="1096941" indent="0">
              <a:buNone/>
              <a:defRPr sz="5186" b="1"/>
            </a:lvl2pPr>
            <a:lvl3pPr marL="2193894" indent="0">
              <a:buNone/>
              <a:defRPr sz="4536" b="1"/>
            </a:lvl3pPr>
            <a:lvl4pPr marL="3290835" indent="0">
              <a:buNone/>
              <a:defRPr sz="3888" b="1"/>
            </a:lvl4pPr>
            <a:lvl5pPr marL="4387776" indent="0">
              <a:buNone/>
              <a:defRPr sz="3888" b="1"/>
            </a:lvl5pPr>
            <a:lvl6pPr marL="5484731" indent="0">
              <a:buNone/>
              <a:defRPr sz="3888" b="1"/>
            </a:lvl6pPr>
            <a:lvl7pPr marL="6581673" indent="0">
              <a:buNone/>
              <a:defRPr sz="3888" b="1"/>
            </a:lvl7pPr>
            <a:lvl8pPr marL="7678625" indent="0">
              <a:buNone/>
              <a:defRPr sz="3888" b="1"/>
            </a:lvl8pPr>
            <a:lvl9pPr marL="8775575" indent="0">
              <a:buNone/>
              <a:defRPr sz="38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739900"/>
            <a:ext cx="4041776" cy="3161033"/>
          </a:xfrm>
        </p:spPr>
        <p:txBody>
          <a:bodyPr/>
          <a:lstStyle>
            <a:lvl1pPr>
              <a:defRPr sz="5832"/>
            </a:lvl1pPr>
            <a:lvl2pPr>
              <a:defRPr sz="5186"/>
            </a:lvl2pPr>
            <a:lvl3pPr>
              <a:defRPr sz="4536"/>
            </a:lvl3pPr>
            <a:lvl4pPr>
              <a:defRPr sz="3888"/>
            </a:lvl4pPr>
            <a:lvl5pPr>
              <a:defRPr sz="3888"/>
            </a:lvl5pPr>
            <a:lvl6pPr>
              <a:defRPr sz="3888"/>
            </a:lvl6pPr>
            <a:lvl7pPr>
              <a:defRPr sz="3888"/>
            </a:lvl7pPr>
            <a:lvl8pPr>
              <a:defRPr sz="3888"/>
            </a:lvl8pPr>
            <a:lvl9pPr>
              <a:defRPr sz="38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18446"/>
            <a:ext cx="3008313" cy="929639"/>
          </a:xfrm>
        </p:spPr>
        <p:txBody>
          <a:bodyPr anchor="b"/>
          <a:lstStyle>
            <a:lvl1pPr algn="l">
              <a:defRPr sz="51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18445"/>
            <a:ext cx="5111751" cy="4682490"/>
          </a:xfrm>
        </p:spPr>
        <p:txBody>
          <a:bodyPr/>
          <a:lstStyle>
            <a:lvl1pPr>
              <a:defRPr sz="8426"/>
            </a:lvl1pPr>
            <a:lvl2pPr>
              <a:defRPr sz="7128"/>
            </a:lvl2pPr>
            <a:lvl3pPr>
              <a:defRPr sz="5832"/>
            </a:lvl3pPr>
            <a:lvl4pPr>
              <a:defRPr sz="5186"/>
            </a:lvl4pPr>
            <a:lvl5pPr>
              <a:defRPr sz="5186"/>
            </a:lvl5pPr>
            <a:lvl6pPr>
              <a:defRPr sz="5186"/>
            </a:lvl6pPr>
            <a:lvl7pPr>
              <a:defRPr sz="5186"/>
            </a:lvl7pPr>
            <a:lvl8pPr>
              <a:defRPr sz="5186"/>
            </a:lvl8pPr>
            <a:lvl9pPr>
              <a:defRPr sz="51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48087"/>
            <a:ext cx="3008313" cy="3752852"/>
          </a:xfrm>
        </p:spPr>
        <p:txBody>
          <a:bodyPr/>
          <a:lstStyle>
            <a:lvl1pPr marL="0" indent="0">
              <a:buNone/>
              <a:defRPr sz="3240"/>
            </a:lvl1pPr>
            <a:lvl2pPr marL="1096941" indent="0">
              <a:buNone/>
              <a:defRPr sz="2592"/>
            </a:lvl2pPr>
            <a:lvl3pPr marL="2193894" indent="0">
              <a:buNone/>
              <a:defRPr sz="1944"/>
            </a:lvl3pPr>
            <a:lvl4pPr marL="3290835" indent="0">
              <a:buNone/>
              <a:defRPr sz="1944"/>
            </a:lvl4pPr>
            <a:lvl5pPr marL="4387776" indent="0">
              <a:buNone/>
              <a:defRPr sz="1944"/>
            </a:lvl5pPr>
            <a:lvl6pPr marL="5484731" indent="0">
              <a:buNone/>
              <a:defRPr sz="1944"/>
            </a:lvl6pPr>
            <a:lvl7pPr marL="6581673" indent="0">
              <a:buNone/>
              <a:defRPr sz="1944"/>
            </a:lvl7pPr>
            <a:lvl8pPr marL="7678625" indent="0">
              <a:buNone/>
              <a:defRPr sz="1944"/>
            </a:lvl8pPr>
            <a:lvl9pPr marL="8775575" indent="0">
              <a:buNone/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3840488"/>
            <a:ext cx="5486400" cy="453389"/>
          </a:xfrm>
        </p:spPr>
        <p:txBody>
          <a:bodyPr anchor="b"/>
          <a:lstStyle>
            <a:lvl1pPr algn="l">
              <a:defRPr sz="518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490221"/>
            <a:ext cx="5486400" cy="3291840"/>
          </a:xfrm>
        </p:spPr>
        <p:txBody>
          <a:bodyPr/>
          <a:lstStyle>
            <a:lvl1pPr marL="0" indent="0">
              <a:buNone/>
              <a:defRPr sz="8426"/>
            </a:lvl1pPr>
            <a:lvl2pPr marL="1096941" indent="0">
              <a:buNone/>
              <a:defRPr sz="7128"/>
            </a:lvl2pPr>
            <a:lvl3pPr marL="2193894" indent="0">
              <a:buNone/>
              <a:defRPr sz="5832"/>
            </a:lvl3pPr>
            <a:lvl4pPr marL="3290835" indent="0">
              <a:buNone/>
              <a:defRPr sz="5186"/>
            </a:lvl4pPr>
            <a:lvl5pPr marL="4387776" indent="0">
              <a:buNone/>
              <a:defRPr sz="5186"/>
            </a:lvl5pPr>
            <a:lvl6pPr marL="5484731" indent="0">
              <a:buNone/>
              <a:defRPr sz="5186"/>
            </a:lvl6pPr>
            <a:lvl7pPr marL="6581673" indent="0">
              <a:buNone/>
              <a:defRPr sz="5186"/>
            </a:lvl7pPr>
            <a:lvl8pPr marL="7678625" indent="0">
              <a:buNone/>
              <a:defRPr sz="5186"/>
            </a:lvl8pPr>
            <a:lvl9pPr marL="8775575" indent="0">
              <a:buNone/>
              <a:defRPr sz="518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4293875"/>
            <a:ext cx="5486400" cy="643892"/>
          </a:xfrm>
        </p:spPr>
        <p:txBody>
          <a:bodyPr/>
          <a:lstStyle>
            <a:lvl1pPr marL="0" indent="0">
              <a:buNone/>
              <a:defRPr sz="3240"/>
            </a:lvl1pPr>
            <a:lvl2pPr marL="1096941" indent="0">
              <a:buNone/>
              <a:defRPr sz="2592"/>
            </a:lvl2pPr>
            <a:lvl3pPr marL="2193894" indent="0">
              <a:buNone/>
              <a:defRPr sz="1944"/>
            </a:lvl3pPr>
            <a:lvl4pPr marL="3290835" indent="0">
              <a:buNone/>
              <a:defRPr sz="1944"/>
            </a:lvl4pPr>
            <a:lvl5pPr marL="4387776" indent="0">
              <a:buNone/>
              <a:defRPr sz="1944"/>
            </a:lvl5pPr>
            <a:lvl6pPr marL="5484731" indent="0">
              <a:buNone/>
              <a:defRPr sz="1944"/>
            </a:lvl6pPr>
            <a:lvl7pPr marL="6581673" indent="0">
              <a:buNone/>
              <a:defRPr sz="1944"/>
            </a:lvl7pPr>
            <a:lvl8pPr marL="7678625" indent="0">
              <a:buNone/>
              <a:defRPr sz="1944"/>
            </a:lvl8pPr>
            <a:lvl9pPr marL="8775575" indent="0">
              <a:buNone/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19716"/>
            <a:ext cx="8229601" cy="914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280171"/>
            <a:ext cx="8229601" cy="3620771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5"/>
            <a:ext cx="21336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5"/>
            <a:ext cx="2895602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5"/>
            <a:ext cx="2133600" cy="292100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6941" rtl="0" eaLnBrk="1" latinLnBrk="0" hangingPunct="1">
        <a:spcBef>
          <a:spcPct val="0"/>
        </a:spcBef>
        <a:buNone/>
        <a:defRPr sz="10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705" indent="-822705" algn="l" defTabSz="1096941" rtl="0" eaLnBrk="1" latinLnBrk="0" hangingPunct="1">
        <a:spcBef>
          <a:spcPct val="20000"/>
        </a:spcBef>
        <a:buFont typeface="Arial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1pPr>
      <a:lvl2pPr marL="1782540" indent="-685587" algn="l" defTabSz="1096941" rtl="0" eaLnBrk="1" latinLnBrk="0" hangingPunct="1">
        <a:spcBef>
          <a:spcPct val="20000"/>
        </a:spcBef>
        <a:buFont typeface="Arial"/>
        <a:buChar char="–"/>
        <a:defRPr sz="7128" kern="1200">
          <a:solidFill>
            <a:schemeClr val="tx1"/>
          </a:solidFill>
          <a:latin typeface="+mn-lt"/>
          <a:ea typeface="+mn-ea"/>
          <a:cs typeface="+mn-cs"/>
        </a:defRPr>
      </a:lvl2pPr>
      <a:lvl3pPr marL="2742366" indent="-548465" algn="l" defTabSz="1096941" rtl="0" eaLnBrk="1" latinLnBrk="0" hangingPunct="1">
        <a:spcBef>
          <a:spcPct val="20000"/>
        </a:spcBef>
        <a:buFont typeface="Arial"/>
        <a:buChar char="•"/>
        <a:defRPr sz="5832" kern="1200">
          <a:solidFill>
            <a:schemeClr val="tx1"/>
          </a:solidFill>
          <a:latin typeface="+mn-lt"/>
          <a:ea typeface="+mn-ea"/>
          <a:cs typeface="+mn-cs"/>
        </a:defRPr>
      </a:lvl3pPr>
      <a:lvl4pPr marL="3839307" indent="-548465" algn="l" defTabSz="1096941" rtl="0" eaLnBrk="1" latinLnBrk="0" hangingPunct="1">
        <a:spcBef>
          <a:spcPct val="20000"/>
        </a:spcBef>
        <a:buFont typeface="Arial"/>
        <a:buChar char="–"/>
        <a:defRPr sz="5186" kern="1200">
          <a:solidFill>
            <a:schemeClr val="tx1"/>
          </a:solidFill>
          <a:latin typeface="+mn-lt"/>
          <a:ea typeface="+mn-ea"/>
          <a:cs typeface="+mn-cs"/>
        </a:defRPr>
      </a:lvl4pPr>
      <a:lvl5pPr marL="4936260" indent="-548465" algn="l" defTabSz="1096941" rtl="0" eaLnBrk="1" latinLnBrk="0" hangingPunct="1">
        <a:spcBef>
          <a:spcPct val="20000"/>
        </a:spcBef>
        <a:buFont typeface="Arial"/>
        <a:buChar char="»"/>
        <a:defRPr sz="5186" kern="1200">
          <a:solidFill>
            <a:schemeClr val="tx1"/>
          </a:solidFill>
          <a:latin typeface="+mn-lt"/>
          <a:ea typeface="+mn-ea"/>
          <a:cs typeface="+mn-cs"/>
        </a:defRPr>
      </a:lvl5pPr>
      <a:lvl6pPr marL="6033209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6pPr>
      <a:lvl7pPr marL="7130156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7pPr>
      <a:lvl8pPr marL="8227097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8pPr>
      <a:lvl9pPr marL="9324047" indent="-548465" algn="l" defTabSz="1096941" rtl="0" eaLnBrk="1" latinLnBrk="0" hangingPunct="1">
        <a:spcBef>
          <a:spcPct val="20000"/>
        </a:spcBef>
        <a:buFont typeface="Arial"/>
        <a:buChar char="•"/>
        <a:defRPr sz="51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1pPr>
      <a:lvl2pPr marL="1096941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93894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29083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4pPr>
      <a:lvl5pPr marL="4387776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5pPr>
      <a:lvl6pPr marL="5484731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6pPr>
      <a:lvl7pPr marL="6581673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7pPr>
      <a:lvl8pPr marL="767862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8pPr>
      <a:lvl9pPr marL="8775575" algn="l" defTabSz="1096941" rtl="0" eaLnBrk="1" latinLnBrk="0" hangingPunct="1">
        <a:defRPr sz="4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>
            <a:off x="3928696" y="2549442"/>
            <a:ext cx="1584176" cy="38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89643" y="2861978"/>
            <a:ext cx="1339053" cy="243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54908" y="2210888"/>
            <a:ext cx="3158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 smtClean="0"/>
              <a:t>chlD</a:t>
            </a:r>
            <a:r>
              <a:rPr lang="en-US" sz="1600" dirty="0" smtClean="0"/>
              <a:t> mRNA with </a:t>
            </a:r>
            <a:r>
              <a:rPr lang="en-US" sz="1600" dirty="0" err="1" smtClean="0"/>
              <a:t>frameshifted</a:t>
            </a:r>
            <a:r>
              <a:rPr lang="en-US" sz="1600" dirty="0" smtClean="0"/>
              <a:t> CDS</a:t>
            </a:r>
            <a:endParaRPr lang="en-US" sz="16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" y="0"/>
            <a:ext cx="2932762" cy="1129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73" y="34796"/>
            <a:ext cx="4363982" cy="10039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09577" y="2123090"/>
            <a:ext cx="2856130" cy="657289"/>
            <a:chOff x="4445120" y="3159147"/>
            <a:chExt cx="2856130" cy="65728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703289" y="3159147"/>
              <a:ext cx="1237921" cy="6572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45120" y="3159147"/>
              <a:ext cx="28561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481981" y="3262302"/>
              <a:ext cx="14055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mtClean="0"/>
                <a:t>Transcription</a:t>
              </a: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69772" y="828381"/>
            <a:ext cx="1856470" cy="1313064"/>
            <a:chOff x="6835905" y="1781054"/>
            <a:chExt cx="1856470" cy="131306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956376" y="1781054"/>
              <a:ext cx="0" cy="66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835905" y="2447787"/>
              <a:ext cx="18564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“</a:t>
              </a:r>
              <a:r>
                <a:rPr lang="en-US" dirty="0" err="1" smtClean="0"/>
                <a:t>cobaltochelatase</a:t>
              </a:r>
              <a:endParaRPr lang="en-US" dirty="0" smtClean="0"/>
            </a:p>
            <a:p>
              <a:pPr algn="ctr"/>
              <a:r>
                <a:rPr lang="en-US" dirty="0" smtClean="0"/>
                <a:t>subunit </a:t>
              </a:r>
              <a:r>
                <a:rPr lang="en-US" dirty="0" err="1" smtClean="0"/>
                <a:t>CobN</a:t>
              </a:r>
              <a:r>
                <a:rPr lang="en-US" dirty="0" smtClean="0"/>
                <a:t>”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34923" y="434088"/>
            <a:ext cx="497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...</a:t>
            </a:r>
            <a:endParaRPr lang="en-US" sz="3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2919" y="892151"/>
            <a:ext cx="3226180" cy="1250927"/>
            <a:chOff x="119052" y="1844824"/>
            <a:chExt cx="3226180" cy="1250927"/>
          </a:xfrm>
        </p:grpSpPr>
        <p:sp>
          <p:nvSpPr>
            <p:cNvPr id="37" name="Rectangle 36"/>
            <p:cNvSpPr/>
            <p:nvPr/>
          </p:nvSpPr>
          <p:spPr>
            <a:xfrm>
              <a:off x="119052" y="2449420"/>
              <a:ext cx="1284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“AAA family ATPase "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2571" y="2449420"/>
              <a:ext cx="20326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“</a:t>
              </a:r>
              <a:r>
                <a:rPr lang="en-US"/>
                <a:t>VWA domain-containing protein</a:t>
              </a:r>
              <a:r>
                <a:rPr lang="en-US" smtClean="0"/>
                <a:t>”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123728" y="1844824"/>
              <a:ext cx="0" cy="66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71600" y="2038044"/>
              <a:ext cx="0" cy="4747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849783" y="2863909"/>
            <a:ext cx="108012" cy="2453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17679" y="3151076"/>
            <a:ext cx="7386" cy="3325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52919" y="3814638"/>
            <a:ext cx="6991333" cy="1664895"/>
            <a:chOff x="154433" y="1268760"/>
            <a:chExt cx="6991333" cy="166489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3808" y="1268760"/>
              <a:ext cx="4301958" cy="1080120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54433" y="1431842"/>
              <a:ext cx="26893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Logo </a:t>
              </a:r>
              <a:r>
                <a:rPr lang="en-US" sz="1600" dirty="0" smtClean="0"/>
                <a:t>obtained from the alignment </a:t>
              </a:r>
              <a:r>
                <a:rPr lang="en-US" sz="1600" dirty="0" smtClean="0"/>
                <a:t>of </a:t>
              </a:r>
              <a:r>
                <a:rPr lang="en-US" sz="1600" dirty="0" smtClean="0"/>
                <a:t>28 </a:t>
              </a:r>
              <a:r>
                <a:rPr lang="en-US" sz="1600" i="1" dirty="0" err="1"/>
                <a:t>Corynebacterium</a:t>
              </a:r>
              <a:r>
                <a:rPr lang="en-US" sz="1600" dirty="0" smtClean="0"/>
                <a:t> </a:t>
              </a:r>
              <a:r>
                <a:rPr lang="en-US" sz="1600" i="1" dirty="0" err="1" smtClean="0"/>
                <a:t>chlD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genes</a:t>
              </a:r>
              <a:endParaRPr lang="en-US" sz="16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15308" y="2348880"/>
              <a:ext cx="7713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0070C0"/>
                  </a:solidFill>
                </a:rPr>
                <a:t>Proline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616870" y="2348880"/>
              <a:ext cx="8061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</a:rPr>
                <a:t>Phenyl-</a:t>
              </a:r>
              <a:br>
                <a:rPr lang="en-US" sz="1600" dirty="0" smtClean="0">
                  <a:solidFill>
                    <a:srgbClr val="C00000"/>
                  </a:solidFill>
                </a:rPr>
              </a:br>
              <a:r>
                <a:rPr lang="en-US" sz="1600" dirty="0" smtClean="0">
                  <a:solidFill>
                    <a:srgbClr val="C00000"/>
                  </a:solidFill>
                </a:rPr>
                <a:t>alanine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391522" y="2348880"/>
              <a:ext cx="70237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Stop</a:t>
              </a:r>
              <a:br>
                <a:rPr lang="en-US" sz="1600" dirty="0" smtClean="0"/>
              </a:br>
              <a:r>
                <a:rPr lang="en-US" sz="1600" dirty="0" smtClean="0"/>
                <a:t>codon</a:t>
              </a:r>
              <a:endParaRPr lang="en-US" sz="16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52919" y="3467032"/>
            <a:ext cx="6793773" cy="369332"/>
            <a:chOff x="154433" y="921154"/>
            <a:chExt cx="6793773" cy="369332"/>
          </a:xfrm>
        </p:grpSpPr>
        <p:sp>
          <p:nvSpPr>
            <p:cNvPr id="82" name="Rectangle 81"/>
            <p:cNvSpPr/>
            <p:nvPr/>
          </p:nvSpPr>
          <p:spPr>
            <a:xfrm>
              <a:off x="3041367" y="921154"/>
              <a:ext cx="3906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GGC_GCC_CCC_TTT_CGT_CCC_TAA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54433" y="951932"/>
              <a:ext cx="27225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 err="1"/>
                <a:t>Corynebacterium</a:t>
              </a:r>
              <a:r>
                <a:rPr lang="en-US" sz="1600" i="1" dirty="0"/>
                <a:t> </a:t>
              </a:r>
              <a:r>
                <a:rPr lang="en-US" sz="1600" i="1" dirty="0" err="1"/>
                <a:t>diphtheriae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38</cp:revision>
  <dcterms:created xsi:type="dcterms:W3CDTF">2017-02-21T13:00:32Z</dcterms:created>
  <dcterms:modified xsi:type="dcterms:W3CDTF">2019-04-08T17:54:25Z</dcterms:modified>
</cp:coreProperties>
</file>