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6" r:id="rId2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405"/>
  </p:normalViewPr>
  <p:slideViewPr>
    <p:cSldViewPr snapToGrid="0" snapToObjects="1">
      <p:cViewPr varScale="1">
        <p:scale>
          <a:sx n="86" d="100"/>
          <a:sy n="86" d="100"/>
        </p:scale>
        <p:origin x="270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7E838-B934-9A4E-A2B5-3CCDE18DB13D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6DD35-0E53-6043-A266-0B4C5B11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ASO_G0229852_03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6DD35-0E53-6043-A266-0B4C5B11FA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6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3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5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1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3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0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0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0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6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8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1DA09-DD71-9144-9C0F-73C0A1D070B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0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CCC510C-7FB8-3042-83D3-945DAA7F60C5}"/>
              </a:ext>
            </a:extLst>
          </p:cNvPr>
          <p:cNvGrpSpPr/>
          <p:nvPr/>
        </p:nvGrpSpPr>
        <p:grpSpPr>
          <a:xfrm>
            <a:off x="8270917" y="5261867"/>
            <a:ext cx="1202724" cy="444766"/>
            <a:chOff x="226259" y="6314775"/>
            <a:chExt cx="1202724" cy="444766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040CDB0-D50B-854D-BE87-A84125B66D43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6537158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ight Arrow 131">
              <a:extLst>
                <a:ext uri="{FF2B5EF4-FFF2-40B4-BE49-F238E27FC236}">
                  <a16:creationId xmlns:a16="http://schemas.microsoft.com/office/drawing/2014/main" id="{D0382BCC-D48A-E641-926D-B3DBBECD7FC9}"/>
                </a:ext>
              </a:extLst>
            </p:cNvPr>
            <p:cNvSpPr/>
            <p:nvPr/>
          </p:nvSpPr>
          <p:spPr>
            <a:xfrm>
              <a:off x="693755" y="6314775"/>
              <a:ext cx="601362" cy="44476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4E45D5A-6240-8040-98BE-297EE429C3B2}"/>
                </a:ext>
              </a:extLst>
            </p:cNvPr>
            <p:cNvSpPr/>
            <p:nvPr/>
          </p:nvSpPr>
          <p:spPr>
            <a:xfrm>
              <a:off x="389237" y="6414941"/>
              <a:ext cx="158016" cy="2450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152D8767-7ED9-7941-B83C-F2191DFA2FD0}"/>
              </a:ext>
            </a:extLst>
          </p:cNvPr>
          <p:cNvSpPr txBox="1"/>
          <p:nvPr/>
        </p:nvSpPr>
        <p:spPr>
          <a:xfrm>
            <a:off x="560039" y="179468"/>
            <a:ext cx="404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FANOM6 knockdown </a:t>
            </a:r>
            <a:r>
              <a:rPr lang="en-US" dirty="0"/>
              <a:t>ASO_G0229852_03 of lncRNA RP11-398K22.12 (KHDC1-AS1)</a:t>
            </a:r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59DDF9F4-13F7-9245-8803-A427E57D8C3F}"/>
              </a:ext>
            </a:extLst>
          </p:cNvPr>
          <p:cNvSpPr/>
          <p:nvPr/>
        </p:nvSpPr>
        <p:spPr>
          <a:xfrm>
            <a:off x="308016" y="2603044"/>
            <a:ext cx="601362" cy="44476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ight Arrow 135">
            <a:extLst>
              <a:ext uri="{FF2B5EF4-FFF2-40B4-BE49-F238E27FC236}">
                <a16:creationId xmlns:a16="http://schemas.microsoft.com/office/drawing/2014/main" id="{911B2E13-CA35-AE4A-AD6C-55DABA817A08}"/>
              </a:ext>
            </a:extLst>
          </p:cNvPr>
          <p:cNvSpPr/>
          <p:nvPr/>
        </p:nvSpPr>
        <p:spPr>
          <a:xfrm>
            <a:off x="299651" y="3191275"/>
            <a:ext cx="601362" cy="44476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13BEA72-EFA1-6249-AFC0-940683544085}"/>
              </a:ext>
            </a:extLst>
          </p:cNvPr>
          <p:cNvSpPr txBox="1"/>
          <p:nvPr/>
        </p:nvSpPr>
        <p:spPr>
          <a:xfrm>
            <a:off x="2327808" y="4148408"/>
            <a:ext cx="4426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Match genes</a:t>
            </a:r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DC1D9D6-B276-0843-A786-B1F96DCA6D84}"/>
              </a:ext>
            </a:extLst>
          </p:cNvPr>
          <p:cNvGrpSpPr/>
          <p:nvPr/>
        </p:nvGrpSpPr>
        <p:grpSpPr>
          <a:xfrm>
            <a:off x="5555437" y="5233152"/>
            <a:ext cx="1202724" cy="444766"/>
            <a:chOff x="226259" y="5183798"/>
            <a:chExt cx="1202724" cy="444766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0EB73B3-4B97-4043-B855-05F6F7B0D2C1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5406181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ight Arrow 139">
              <a:extLst>
                <a:ext uri="{FF2B5EF4-FFF2-40B4-BE49-F238E27FC236}">
                  <a16:creationId xmlns:a16="http://schemas.microsoft.com/office/drawing/2014/main" id="{529C0FDA-6155-3740-BB9F-FF3225BA7C11}"/>
                </a:ext>
              </a:extLst>
            </p:cNvPr>
            <p:cNvSpPr/>
            <p:nvPr/>
          </p:nvSpPr>
          <p:spPr>
            <a:xfrm>
              <a:off x="693755" y="5183798"/>
              <a:ext cx="601362" cy="4447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980F0F1-9703-CB43-B052-79540A4A07B3}"/>
                </a:ext>
              </a:extLst>
            </p:cNvPr>
            <p:cNvSpPr/>
            <p:nvPr/>
          </p:nvSpPr>
          <p:spPr>
            <a:xfrm>
              <a:off x="389237" y="5283964"/>
              <a:ext cx="158016" cy="2450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E029C54-9D35-BB40-8D75-187BA209BBE6}"/>
              </a:ext>
            </a:extLst>
          </p:cNvPr>
          <p:cNvGrpSpPr/>
          <p:nvPr/>
        </p:nvGrpSpPr>
        <p:grpSpPr>
          <a:xfrm>
            <a:off x="3002935" y="5261867"/>
            <a:ext cx="1202724" cy="444766"/>
            <a:chOff x="226259" y="5749287"/>
            <a:chExt cx="1202724" cy="444766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7965520-BA4B-744B-B54B-7205C4FEEF6C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5971670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ight Arrow 143">
              <a:extLst>
                <a:ext uri="{FF2B5EF4-FFF2-40B4-BE49-F238E27FC236}">
                  <a16:creationId xmlns:a16="http://schemas.microsoft.com/office/drawing/2014/main" id="{2105B042-B114-124A-9058-23FFE29D2A51}"/>
                </a:ext>
              </a:extLst>
            </p:cNvPr>
            <p:cNvSpPr/>
            <p:nvPr/>
          </p:nvSpPr>
          <p:spPr>
            <a:xfrm>
              <a:off x="693755" y="5749287"/>
              <a:ext cx="601362" cy="44476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187478E-7FC5-EC48-9276-C26F7138BECA}"/>
                </a:ext>
              </a:extLst>
            </p:cNvPr>
            <p:cNvSpPr/>
            <p:nvPr/>
          </p:nvSpPr>
          <p:spPr>
            <a:xfrm>
              <a:off x="389237" y="5849453"/>
              <a:ext cx="158016" cy="245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5ECD0AF-CF1B-2F4B-BA83-317C04234FB2}"/>
              </a:ext>
            </a:extLst>
          </p:cNvPr>
          <p:cNvGrpSpPr/>
          <p:nvPr/>
        </p:nvGrpSpPr>
        <p:grpSpPr>
          <a:xfrm>
            <a:off x="560038" y="5267413"/>
            <a:ext cx="1202724" cy="444766"/>
            <a:chOff x="226259" y="4616649"/>
            <a:chExt cx="1202724" cy="444766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96EF47A-75EA-1F48-9835-43965E27B068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4839032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ight Arrow 147">
              <a:extLst>
                <a:ext uri="{FF2B5EF4-FFF2-40B4-BE49-F238E27FC236}">
                  <a16:creationId xmlns:a16="http://schemas.microsoft.com/office/drawing/2014/main" id="{4B9CF8BC-E0C8-3543-9B7B-9B4B33BF5E3E}"/>
                </a:ext>
              </a:extLst>
            </p:cNvPr>
            <p:cNvSpPr/>
            <p:nvPr/>
          </p:nvSpPr>
          <p:spPr>
            <a:xfrm>
              <a:off x="693755" y="4616649"/>
              <a:ext cx="601362" cy="4447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FAC39F5-88EE-DD46-84ED-42073FA350C5}"/>
                </a:ext>
              </a:extLst>
            </p:cNvPr>
            <p:cNvSpPr/>
            <p:nvPr/>
          </p:nvSpPr>
          <p:spPr>
            <a:xfrm>
              <a:off x="389237" y="4716815"/>
              <a:ext cx="158016" cy="245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4326F643-8B71-4848-9CCE-CC4700E17193}"/>
              </a:ext>
            </a:extLst>
          </p:cNvPr>
          <p:cNvSpPr txBox="1"/>
          <p:nvPr/>
        </p:nvSpPr>
        <p:spPr>
          <a:xfrm>
            <a:off x="-131599" y="5739319"/>
            <a:ext cx="245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43 ”</a:t>
            </a:r>
            <a:r>
              <a:rPr lang="en-US" b="1" dirty="0" err="1"/>
              <a:t>wa</a:t>
            </a:r>
            <a:r>
              <a:rPr lang="en-US" b="1" dirty="0"/>
              <a:t>” cases</a:t>
            </a:r>
          </a:p>
          <a:p>
            <a:pPr algn="ctr"/>
            <a:r>
              <a:rPr lang="en-US" dirty="0"/>
              <a:t>(Writer of Active mark)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C44197E-C6A3-6547-8753-3FC0D3A23418}"/>
              </a:ext>
            </a:extLst>
          </p:cNvPr>
          <p:cNvSpPr txBox="1"/>
          <p:nvPr/>
        </p:nvSpPr>
        <p:spPr>
          <a:xfrm>
            <a:off x="975850" y="2645253"/>
            <a:ext cx="3407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596 downregulated genes</a:t>
            </a:r>
          </a:p>
          <a:p>
            <a:endParaRPr lang="en-US" dirty="0"/>
          </a:p>
          <a:p>
            <a:r>
              <a:rPr lang="en-US" dirty="0"/>
              <a:t>432 upregulated genes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4CACB55-2808-0A4A-AC9C-D1C26B793A0E}"/>
              </a:ext>
            </a:extLst>
          </p:cNvPr>
          <p:cNvCxnSpPr>
            <a:cxnSpLocks/>
          </p:cNvCxnSpPr>
          <p:nvPr/>
        </p:nvCxnSpPr>
        <p:spPr>
          <a:xfrm>
            <a:off x="2327808" y="816448"/>
            <a:ext cx="0" cy="1691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F132E7A-E7D7-8F4D-9905-1EB270655203}"/>
              </a:ext>
            </a:extLst>
          </p:cNvPr>
          <p:cNvSpPr txBox="1"/>
          <p:nvPr/>
        </p:nvSpPr>
        <p:spPr>
          <a:xfrm>
            <a:off x="4929112" y="167348"/>
            <a:ext cx="428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/>
              <a:t>HiMoRNA</a:t>
            </a:r>
            <a:r>
              <a:rPr lang="en-US" b="1" dirty="0"/>
              <a:t> correlations </a:t>
            </a:r>
            <a:r>
              <a:rPr lang="en-US" dirty="0"/>
              <a:t>between</a:t>
            </a:r>
          </a:p>
          <a:p>
            <a:pPr algn="r"/>
            <a:r>
              <a:rPr lang="en-US" dirty="0"/>
              <a:t>RP11-398K22.12 and histone mark H3K27ac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3533E8-D45D-9E46-9F06-4F136AC0C46C}"/>
              </a:ext>
            </a:extLst>
          </p:cNvPr>
          <p:cNvSpPr txBox="1"/>
          <p:nvPr/>
        </p:nvSpPr>
        <p:spPr>
          <a:xfrm>
            <a:off x="4929112" y="1067426"/>
            <a:ext cx="4219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highlight>
                  <a:srgbClr val="FFFF00"/>
                </a:highlight>
              </a:rPr>
              <a:t>X regions</a:t>
            </a:r>
            <a:r>
              <a:rPr lang="en-US" dirty="0"/>
              <a:t> had positive correlation</a:t>
            </a:r>
          </a:p>
          <a:p>
            <a:pPr algn="r"/>
            <a:endParaRPr lang="en-US" sz="900" dirty="0"/>
          </a:p>
          <a:p>
            <a:pPr algn="r"/>
            <a:r>
              <a:rPr lang="en-US" b="1" dirty="0">
                <a:highlight>
                  <a:srgbClr val="FFFF00"/>
                </a:highlight>
              </a:rPr>
              <a:t>Y regions</a:t>
            </a:r>
            <a:r>
              <a:rPr lang="en-US" dirty="0"/>
              <a:t> had negative correlation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7A3B00F-05E8-054E-8C6D-B2F252325952}"/>
              </a:ext>
            </a:extLst>
          </p:cNvPr>
          <p:cNvCxnSpPr>
            <a:cxnSpLocks/>
          </p:cNvCxnSpPr>
          <p:nvPr/>
        </p:nvCxnSpPr>
        <p:spPr>
          <a:xfrm>
            <a:off x="7093192" y="816448"/>
            <a:ext cx="0" cy="29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54E69C1-3ABC-6A4E-9092-345D4EC1935C}"/>
              </a:ext>
            </a:extLst>
          </p:cNvPr>
          <p:cNvSpPr/>
          <p:nvPr/>
        </p:nvSpPr>
        <p:spPr>
          <a:xfrm>
            <a:off x="9289268" y="1124827"/>
            <a:ext cx="158016" cy="2450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89A5132-BE3F-5944-B5C3-B2AD041CD62C}"/>
              </a:ext>
            </a:extLst>
          </p:cNvPr>
          <p:cNvSpPr/>
          <p:nvPr/>
        </p:nvSpPr>
        <p:spPr>
          <a:xfrm>
            <a:off x="9289268" y="1537592"/>
            <a:ext cx="158016" cy="2450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06275A2-1B64-6B4D-A374-D9F58D24E762}"/>
              </a:ext>
            </a:extLst>
          </p:cNvPr>
          <p:cNvCxnSpPr>
            <a:cxnSpLocks/>
          </p:cNvCxnSpPr>
          <p:nvPr/>
        </p:nvCxnSpPr>
        <p:spPr>
          <a:xfrm>
            <a:off x="2815488" y="3678812"/>
            <a:ext cx="994512" cy="3875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7840063-DA3E-2B48-A08C-4CFA6355C4A9}"/>
              </a:ext>
            </a:extLst>
          </p:cNvPr>
          <p:cNvCxnSpPr>
            <a:cxnSpLocks/>
          </p:cNvCxnSpPr>
          <p:nvPr/>
        </p:nvCxnSpPr>
        <p:spPr>
          <a:xfrm flipH="1">
            <a:off x="5242560" y="3648332"/>
            <a:ext cx="1088632" cy="417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5FB8E14-1AA0-8D47-8768-7147270A2A51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1787483" y="4517740"/>
            <a:ext cx="2753421" cy="7214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BFF446C-F145-4C4D-8D73-58D031570911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4540904" y="4517740"/>
            <a:ext cx="3730013" cy="751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C84F501-FB06-994E-BA66-6E9461B46CB2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3688644" y="4517740"/>
            <a:ext cx="852260" cy="5952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CDBDB1D-3704-8D4C-A7AD-99724EFB055A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4540904" y="4517740"/>
            <a:ext cx="1469018" cy="646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480F65E-734E-CA48-963C-F608928CCC06}"/>
              </a:ext>
            </a:extLst>
          </p:cNvPr>
          <p:cNvSpPr txBox="1"/>
          <p:nvPr/>
        </p:nvSpPr>
        <p:spPr>
          <a:xfrm>
            <a:off x="4931934" y="5735306"/>
            <a:ext cx="278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14 “</a:t>
            </a:r>
            <a:r>
              <a:rPr lang="en-US" b="1" dirty="0" err="1"/>
              <a:t>er</a:t>
            </a:r>
            <a:r>
              <a:rPr lang="en-US" b="1" dirty="0"/>
              <a:t>” cases</a:t>
            </a:r>
          </a:p>
          <a:p>
            <a:pPr algn="ctr"/>
            <a:r>
              <a:rPr lang="en-US" dirty="0"/>
              <a:t>(Eraser of Repressive mark)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2217599-9F8E-2A46-A671-B47053BF3853}"/>
              </a:ext>
            </a:extLst>
          </p:cNvPr>
          <p:cNvSpPr txBox="1"/>
          <p:nvPr/>
        </p:nvSpPr>
        <p:spPr>
          <a:xfrm>
            <a:off x="2212617" y="5739319"/>
            <a:ext cx="278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 “</a:t>
            </a:r>
            <a:r>
              <a:rPr lang="en-US" b="1" dirty="0" err="1"/>
              <a:t>wr</a:t>
            </a:r>
            <a:r>
              <a:rPr lang="en-US" b="1" dirty="0"/>
              <a:t>” cases</a:t>
            </a:r>
          </a:p>
          <a:p>
            <a:pPr algn="ctr"/>
            <a:r>
              <a:rPr lang="en-US" dirty="0"/>
              <a:t>(Writer of Repressive mark)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9B2B43F-9F63-9A4B-B64D-12633C10A36A}"/>
              </a:ext>
            </a:extLst>
          </p:cNvPr>
          <p:cNvSpPr txBox="1"/>
          <p:nvPr/>
        </p:nvSpPr>
        <p:spPr>
          <a:xfrm>
            <a:off x="7717820" y="5739319"/>
            <a:ext cx="233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 “</a:t>
            </a:r>
            <a:r>
              <a:rPr lang="en-US" b="1" dirty="0" err="1"/>
              <a:t>ea</a:t>
            </a:r>
            <a:r>
              <a:rPr lang="en-US" b="1" dirty="0"/>
              <a:t>” cases</a:t>
            </a:r>
          </a:p>
          <a:p>
            <a:pPr algn="ctr"/>
            <a:r>
              <a:rPr lang="en-US" dirty="0"/>
              <a:t>(Eraser of Active mark)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2B7772D-9623-B946-92C1-FF69C86CE10C}"/>
              </a:ext>
            </a:extLst>
          </p:cNvPr>
          <p:cNvSpPr txBox="1"/>
          <p:nvPr/>
        </p:nvSpPr>
        <p:spPr>
          <a:xfrm>
            <a:off x="-131599" y="9627161"/>
            <a:ext cx="245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adj p-value = 6.4*10</a:t>
            </a:r>
            <a:r>
              <a:rPr lang="en-US" b="1" baseline="30000" dirty="0"/>
              <a:t>-5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03FEAF8-75F4-0842-ADF5-9D6AB30A96B6}"/>
              </a:ext>
            </a:extLst>
          </p:cNvPr>
          <p:cNvSpPr txBox="1"/>
          <p:nvPr/>
        </p:nvSpPr>
        <p:spPr>
          <a:xfrm>
            <a:off x="4985523" y="2301997"/>
            <a:ext cx="3277544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884 genes</a:t>
            </a:r>
            <a:r>
              <a:rPr lang="en-US" dirty="0"/>
              <a:t> associated with positively correlated regions</a:t>
            </a:r>
          </a:p>
          <a:p>
            <a:pPr algn="r"/>
            <a:endParaRPr lang="en-US" sz="900" dirty="0"/>
          </a:p>
          <a:p>
            <a:pPr algn="r"/>
            <a:r>
              <a:rPr lang="en-US" b="1" dirty="0"/>
              <a:t>502 genes</a:t>
            </a:r>
            <a:r>
              <a:rPr lang="en-US" dirty="0"/>
              <a:t> associated with negatively correlated regions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C8FBCE1-B984-9E4F-B853-9C533A7216E6}"/>
              </a:ext>
            </a:extLst>
          </p:cNvPr>
          <p:cNvGrpSpPr/>
          <p:nvPr/>
        </p:nvGrpSpPr>
        <p:grpSpPr>
          <a:xfrm>
            <a:off x="8332438" y="2369115"/>
            <a:ext cx="1202724" cy="444766"/>
            <a:chOff x="226259" y="4616649"/>
            <a:chExt cx="1202724" cy="444766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C0AF853-FBC1-9A41-84A6-61CCAA376965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4839032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ight Arrow 170">
              <a:extLst>
                <a:ext uri="{FF2B5EF4-FFF2-40B4-BE49-F238E27FC236}">
                  <a16:creationId xmlns:a16="http://schemas.microsoft.com/office/drawing/2014/main" id="{80EA221C-6BBE-3D47-B69D-EE66B251A872}"/>
                </a:ext>
              </a:extLst>
            </p:cNvPr>
            <p:cNvSpPr/>
            <p:nvPr/>
          </p:nvSpPr>
          <p:spPr>
            <a:xfrm>
              <a:off x="693755" y="4616649"/>
              <a:ext cx="601362" cy="44476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826FAD6-FEBF-9B45-8A9E-A4486CFCDEA8}"/>
                </a:ext>
              </a:extLst>
            </p:cNvPr>
            <p:cNvSpPr/>
            <p:nvPr/>
          </p:nvSpPr>
          <p:spPr>
            <a:xfrm>
              <a:off x="389237" y="4716815"/>
              <a:ext cx="158016" cy="245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895C754-C079-904B-A389-4246A60F198D}"/>
              </a:ext>
            </a:extLst>
          </p:cNvPr>
          <p:cNvGrpSpPr/>
          <p:nvPr/>
        </p:nvGrpSpPr>
        <p:grpSpPr>
          <a:xfrm>
            <a:off x="8332438" y="3141724"/>
            <a:ext cx="1202724" cy="444766"/>
            <a:chOff x="226259" y="4616649"/>
            <a:chExt cx="1202724" cy="444766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12CB129-8410-F342-A06A-9BD0A4C236EC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4839032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ight Arrow 174">
              <a:extLst>
                <a:ext uri="{FF2B5EF4-FFF2-40B4-BE49-F238E27FC236}">
                  <a16:creationId xmlns:a16="http://schemas.microsoft.com/office/drawing/2014/main" id="{28863C3B-BDD7-8F44-9C40-3AEA36D36F15}"/>
                </a:ext>
              </a:extLst>
            </p:cNvPr>
            <p:cNvSpPr/>
            <p:nvPr/>
          </p:nvSpPr>
          <p:spPr>
            <a:xfrm>
              <a:off x="693755" y="4616649"/>
              <a:ext cx="601362" cy="44476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4C4FD55-94D9-C445-89FD-C6F19FB4911F}"/>
                </a:ext>
              </a:extLst>
            </p:cNvPr>
            <p:cNvSpPr/>
            <p:nvPr/>
          </p:nvSpPr>
          <p:spPr>
            <a:xfrm>
              <a:off x="389237" y="4716815"/>
              <a:ext cx="158016" cy="2450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7" name="Table 3">
            <a:extLst>
              <a:ext uri="{FF2B5EF4-FFF2-40B4-BE49-F238E27FC236}">
                <a16:creationId xmlns:a16="http://schemas.microsoft.com/office/drawing/2014/main" id="{B8A87CC5-31B5-044B-92C0-295C144DE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56391"/>
              </p:ext>
            </p:extLst>
          </p:nvPr>
        </p:nvGraphicFramePr>
        <p:xfrm>
          <a:off x="66938" y="6758451"/>
          <a:ext cx="199738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171">
                  <a:extLst>
                    <a:ext uri="{9D8B030D-6E8A-4147-A177-3AD203B41FA5}">
                      <a16:colId xmlns:a16="http://schemas.microsoft.com/office/drawing/2014/main" val="2617005632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3319673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TP=43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FP=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3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FN=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TN=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23264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89518"/>
                  </a:ext>
                </a:extLst>
              </a:tr>
            </a:tbl>
          </a:graphicData>
        </a:graphic>
      </p:graphicFrame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E794E1C-E83B-C341-A41A-22C794E927FF}"/>
              </a:ext>
            </a:extLst>
          </p:cNvPr>
          <p:cNvCxnSpPr>
            <a:cxnSpLocks/>
          </p:cNvCxnSpPr>
          <p:nvPr/>
        </p:nvCxnSpPr>
        <p:spPr>
          <a:xfrm>
            <a:off x="975850" y="7583261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B179F7B4-037B-6A4D-8D4B-C64E81659D02}"/>
              </a:ext>
            </a:extLst>
          </p:cNvPr>
          <p:cNvSpPr txBox="1"/>
          <p:nvPr/>
        </p:nvSpPr>
        <p:spPr>
          <a:xfrm>
            <a:off x="66939" y="8427741"/>
            <a:ext cx="1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p-value = 1.57*10</a:t>
            </a:r>
            <a:r>
              <a:rPr lang="en-US" baseline="30000" dirty="0"/>
              <a:t>-5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F37BE73-E566-8143-9AB3-74BF08D3D4CE}"/>
              </a:ext>
            </a:extLst>
          </p:cNvPr>
          <p:cNvSpPr txBox="1"/>
          <p:nvPr/>
        </p:nvSpPr>
        <p:spPr>
          <a:xfrm>
            <a:off x="4931934" y="9644138"/>
            <a:ext cx="278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 p-value = 0.3</a:t>
            </a:r>
            <a:endParaRPr lang="en-US" baseline="300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514F9E0-4899-D244-B2F4-1CA0515AF656}"/>
              </a:ext>
            </a:extLst>
          </p:cNvPr>
          <p:cNvSpPr txBox="1"/>
          <p:nvPr/>
        </p:nvSpPr>
        <p:spPr>
          <a:xfrm>
            <a:off x="2212617" y="9648151"/>
            <a:ext cx="278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 p-value = 0.82</a:t>
            </a:r>
            <a:endParaRPr lang="en-US" baseline="300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75B98C-0AB7-1646-B24D-44A48E3C8EFE}"/>
              </a:ext>
            </a:extLst>
          </p:cNvPr>
          <p:cNvSpPr txBox="1"/>
          <p:nvPr/>
        </p:nvSpPr>
        <p:spPr>
          <a:xfrm>
            <a:off x="7717820" y="9648151"/>
            <a:ext cx="233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 p-value = 0.071</a:t>
            </a:r>
            <a:endParaRPr lang="en-US" baseline="30000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351EFAA-517A-BE41-828F-467A3DEF0660}"/>
              </a:ext>
            </a:extLst>
          </p:cNvPr>
          <p:cNvCxnSpPr>
            <a:cxnSpLocks/>
          </p:cNvCxnSpPr>
          <p:nvPr/>
        </p:nvCxnSpPr>
        <p:spPr>
          <a:xfrm>
            <a:off x="7093192" y="1980229"/>
            <a:ext cx="0" cy="29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B1BD3B3-BBFC-1C4A-A7F3-6DABF41C70F5}"/>
              </a:ext>
            </a:extLst>
          </p:cNvPr>
          <p:cNvCxnSpPr>
            <a:cxnSpLocks/>
          </p:cNvCxnSpPr>
          <p:nvPr/>
        </p:nvCxnSpPr>
        <p:spPr>
          <a:xfrm>
            <a:off x="1041054" y="6381637"/>
            <a:ext cx="0" cy="29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5" name="Table 3">
            <a:extLst>
              <a:ext uri="{FF2B5EF4-FFF2-40B4-BE49-F238E27FC236}">
                <a16:creationId xmlns:a16="http://schemas.microsoft.com/office/drawing/2014/main" id="{0C0EF5A3-06DB-2141-8563-2FFD0387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27641"/>
              </p:ext>
            </p:extLst>
          </p:nvPr>
        </p:nvGraphicFramePr>
        <p:xfrm>
          <a:off x="2616174" y="6758451"/>
          <a:ext cx="199738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171">
                  <a:extLst>
                    <a:ext uri="{9D8B030D-6E8A-4147-A177-3AD203B41FA5}">
                      <a16:colId xmlns:a16="http://schemas.microsoft.com/office/drawing/2014/main" val="2617005632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3319673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TP=10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FP=874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3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FN=422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TN=23395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89518"/>
                  </a:ext>
                </a:extLst>
              </a:tr>
            </a:tbl>
          </a:graphicData>
        </a:graphic>
      </p:graphicFrame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4F301CF-972F-6346-B514-2549D27F9F91}"/>
              </a:ext>
            </a:extLst>
          </p:cNvPr>
          <p:cNvCxnSpPr>
            <a:cxnSpLocks/>
          </p:cNvCxnSpPr>
          <p:nvPr/>
        </p:nvCxnSpPr>
        <p:spPr>
          <a:xfrm>
            <a:off x="3590290" y="6381637"/>
            <a:ext cx="0" cy="29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7" name="Table 3">
            <a:extLst>
              <a:ext uri="{FF2B5EF4-FFF2-40B4-BE49-F238E27FC236}">
                <a16:creationId xmlns:a16="http://schemas.microsoft.com/office/drawing/2014/main" id="{91E08CD2-0F18-5D48-BE88-46B9B984E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18625"/>
              </p:ext>
            </p:extLst>
          </p:nvPr>
        </p:nvGraphicFramePr>
        <p:xfrm>
          <a:off x="5290101" y="6758451"/>
          <a:ext cx="199738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171">
                  <a:extLst>
                    <a:ext uri="{9D8B030D-6E8A-4147-A177-3AD203B41FA5}">
                      <a16:colId xmlns:a16="http://schemas.microsoft.com/office/drawing/2014/main" val="2617005632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3319673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TP=14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FP=488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3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FN=418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TN=23781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89518"/>
                  </a:ext>
                </a:extLst>
              </a:tr>
            </a:tbl>
          </a:graphicData>
        </a:graphic>
      </p:graphicFrame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E542671-9816-0F4A-A0F2-8BBC21E03D6D}"/>
              </a:ext>
            </a:extLst>
          </p:cNvPr>
          <p:cNvCxnSpPr>
            <a:cxnSpLocks/>
          </p:cNvCxnSpPr>
          <p:nvPr/>
        </p:nvCxnSpPr>
        <p:spPr>
          <a:xfrm>
            <a:off x="6264217" y="6381637"/>
            <a:ext cx="0" cy="29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9" name="Table 3">
            <a:extLst>
              <a:ext uri="{FF2B5EF4-FFF2-40B4-BE49-F238E27FC236}">
                <a16:creationId xmlns:a16="http://schemas.microsoft.com/office/drawing/2014/main" id="{EC6E42D9-1797-3245-AF8A-989FB3E48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874982"/>
              </p:ext>
            </p:extLst>
          </p:nvPr>
        </p:nvGraphicFramePr>
        <p:xfrm>
          <a:off x="7867046" y="6758451"/>
          <a:ext cx="199738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171">
                  <a:extLst>
                    <a:ext uri="{9D8B030D-6E8A-4147-A177-3AD203B41FA5}">
                      <a16:colId xmlns:a16="http://schemas.microsoft.com/office/drawing/2014/main" val="2617005632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3319673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TP=20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FP=482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3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FN=576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TN=23623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89518"/>
                  </a:ext>
                </a:extLst>
              </a:tr>
            </a:tbl>
          </a:graphicData>
        </a:graphic>
      </p:graphicFrame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F5C26B8-05C1-4147-BEDD-62CC14410AB3}"/>
              </a:ext>
            </a:extLst>
          </p:cNvPr>
          <p:cNvCxnSpPr>
            <a:cxnSpLocks/>
          </p:cNvCxnSpPr>
          <p:nvPr/>
        </p:nvCxnSpPr>
        <p:spPr>
          <a:xfrm>
            <a:off x="8841162" y="6381637"/>
            <a:ext cx="0" cy="29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1284344-E782-F24D-B0FD-1D88F489106A}"/>
              </a:ext>
            </a:extLst>
          </p:cNvPr>
          <p:cNvCxnSpPr>
            <a:cxnSpLocks/>
          </p:cNvCxnSpPr>
          <p:nvPr/>
        </p:nvCxnSpPr>
        <p:spPr>
          <a:xfrm>
            <a:off x="3635923" y="7583261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CECC4E5-9B24-E44F-AB2D-23CD7FB69785}"/>
              </a:ext>
            </a:extLst>
          </p:cNvPr>
          <p:cNvCxnSpPr>
            <a:cxnSpLocks/>
          </p:cNvCxnSpPr>
          <p:nvPr/>
        </p:nvCxnSpPr>
        <p:spPr>
          <a:xfrm>
            <a:off x="6295996" y="7583261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D7DD839-FADF-B744-91F7-BAB7BE8A1A11}"/>
              </a:ext>
            </a:extLst>
          </p:cNvPr>
          <p:cNvCxnSpPr>
            <a:cxnSpLocks/>
          </p:cNvCxnSpPr>
          <p:nvPr/>
        </p:nvCxnSpPr>
        <p:spPr>
          <a:xfrm>
            <a:off x="8969923" y="7583261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BF105D00-560C-3D4A-BA42-B9F81803CCBC}"/>
              </a:ext>
            </a:extLst>
          </p:cNvPr>
          <p:cNvSpPr txBox="1"/>
          <p:nvPr/>
        </p:nvSpPr>
        <p:spPr>
          <a:xfrm>
            <a:off x="308016" y="7720296"/>
            <a:ext cx="9334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Fisher's Exact Test</a:t>
            </a:r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3E9EA99-DE65-8D4E-B396-168D9EADDF4E}"/>
              </a:ext>
            </a:extLst>
          </p:cNvPr>
          <p:cNvSpPr txBox="1"/>
          <p:nvPr/>
        </p:nvSpPr>
        <p:spPr>
          <a:xfrm>
            <a:off x="2616175" y="8427741"/>
            <a:ext cx="1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p-value =</a:t>
            </a:r>
            <a:r>
              <a:rPr lang="ru-RU" dirty="0"/>
              <a:t> 0.189</a:t>
            </a:r>
            <a:endParaRPr lang="en-US" baseline="300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F7C013A-F2B2-A746-B91B-E8FBFB14017A}"/>
              </a:ext>
            </a:extLst>
          </p:cNvPr>
          <p:cNvSpPr txBox="1"/>
          <p:nvPr/>
        </p:nvSpPr>
        <p:spPr>
          <a:xfrm>
            <a:off x="5290102" y="8427741"/>
            <a:ext cx="1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p-value =</a:t>
            </a:r>
            <a:r>
              <a:rPr lang="ru-RU" dirty="0"/>
              <a:t> 0.0826</a:t>
            </a:r>
            <a:endParaRPr lang="en-US" baseline="300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DA29F3A-8F6A-9646-ACE4-705CC68A2D75}"/>
              </a:ext>
            </a:extLst>
          </p:cNvPr>
          <p:cNvSpPr txBox="1"/>
          <p:nvPr/>
        </p:nvSpPr>
        <p:spPr>
          <a:xfrm>
            <a:off x="7880902" y="8427741"/>
            <a:ext cx="1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p-value =</a:t>
            </a:r>
            <a:r>
              <a:rPr lang="ru-RU" dirty="0"/>
              <a:t> 0.027</a:t>
            </a:r>
            <a:endParaRPr lang="en-US" baseline="30000" dirty="0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4CEE7AF-BBE6-6545-97BB-055E09A790EB}"/>
              </a:ext>
            </a:extLst>
          </p:cNvPr>
          <p:cNvCxnSpPr>
            <a:cxnSpLocks/>
          </p:cNvCxnSpPr>
          <p:nvPr/>
        </p:nvCxnSpPr>
        <p:spPr>
          <a:xfrm>
            <a:off x="975850" y="8816315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EA3506-C533-4D41-8498-222DFCB1A078}"/>
              </a:ext>
            </a:extLst>
          </p:cNvPr>
          <p:cNvCxnSpPr>
            <a:cxnSpLocks/>
          </p:cNvCxnSpPr>
          <p:nvPr/>
        </p:nvCxnSpPr>
        <p:spPr>
          <a:xfrm>
            <a:off x="3635923" y="8816315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F6F7425-48A7-F943-B82E-9FEB0EC0C0DE}"/>
              </a:ext>
            </a:extLst>
          </p:cNvPr>
          <p:cNvCxnSpPr>
            <a:cxnSpLocks/>
          </p:cNvCxnSpPr>
          <p:nvPr/>
        </p:nvCxnSpPr>
        <p:spPr>
          <a:xfrm>
            <a:off x="6295996" y="8816315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A27313C-298D-954D-B647-4FC97AB2460F}"/>
              </a:ext>
            </a:extLst>
          </p:cNvPr>
          <p:cNvCxnSpPr>
            <a:cxnSpLocks/>
          </p:cNvCxnSpPr>
          <p:nvPr/>
        </p:nvCxnSpPr>
        <p:spPr>
          <a:xfrm>
            <a:off x="8969923" y="8816315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5E8BE272-DF61-EB49-953F-2AA2249A1105}"/>
              </a:ext>
            </a:extLst>
          </p:cNvPr>
          <p:cNvSpPr txBox="1"/>
          <p:nvPr/>
        </p:nvSpPr>
        <p:spPr>
          <a:xfrm>
            <a:off x="308016" y="8953350"/>
            <a:ext cx="9334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Benjamini</a:t>
            </a:r>
            <a:r>
              <a:rPr lang="en-US" b="1" dirty="0"/>
              <a:t>-Hochberg correction</a:t>
            </a:r>
          </a:p>
        </p:txBody>
      </p:sp>
    </p:spTree>
    <p:extLst>
      <p:ext uri="{BB962C8B-B14F-4D97-AF65-F5344CB8AC3E}">
        <p14:creationId xmlns:p14="http://schemas.microsoft.com/office/powerpoint/2010/main" val="245353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180</Words>
  <Application>Microsoft Macintosh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44</cp:revision>
  <dcterms:created xsi:type="dcterms:W3CDTF">2021-07-01T09:03:46Z</dcterms:created>
  <dcterms:modified xsi:type="dcterms:W3CDTF">2023-10-05T13:11:10Z</dcterms:modified>
</cp:coreProperties>
</file>