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00584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 snapToObjects="1">
      <p:cViewPr varScale="1">
        <p:scale>
          <a:sx n="129" d="100"/>
          <a:sy n="129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077416"/>
            <a:ext cx="8549640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457790"/>
            <a:ext cx="7543800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50503"/>
            <a:ext cx="2168843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50503"/>
            <a:ext cx="6380798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641271"/>
            <a:ext cx="867537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405674"/>
            <a:ext cx="867537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52516"/>
            <a:ext cx="427482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52516"/>
            <a:ext cx="427482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50505"/>
            <a:ext cx="867537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13839"/>
            <a:ext cx="4255174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404756"/>
            <a:ext cx="4255174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13839"/>
            <a:ext cx="4276130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404756"/>
            <a:ext cx="4276130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891"/>
            <a:ext cx="3244096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47884"/>
            <a:ext cx="5092065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75009"/>
            <a:ext cx="3244096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891"/>
            <a:ext cx="3244096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47884"/>
            <a:ext cx="5092065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75009"/>
            <a:ext cx="3244096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50505"/>
            <a:ext cx="867537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52516"/>
            <a:ext cx="867537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101804"/>
            <a:ext cx="226314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101804"/>
            <a:ext cx="33947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101804"/>
            <a:ext cx="226314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0B6901-6538-7E4D-BD20-D3610A452E4A}"/>
              </a:ext>
            </a:extLst>
          </p:cNvPr>
          <p:cNvGrpSpPr/>
          <p:nvPr/>
        </p:nvGrpSpPr>
        <p:grpSpPr>
          <a:xfrm>
            <a:off x="8270917" y="4075903"/>
            <a:ext cx="1202724" cy="444766"/>
            <a:chOff x="226259" y="6314775"/>
            <a:chExt cx="1202724" cy="444766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DB04F40-8CCE-2C43-A3BE-E236F0E351D4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6537158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ight Arrow 212">
              <a:extLst>
                <a:ext uri="{FF2B5EF4-FFF2-40B4-BE49-F238E27FC236}">
                  <a16:creationId xmlns:a16="http://schemas.microsoft.com/office/drawing/2014/main" id="{0EF6A7CA-2C05-4D44-AD7E-D371EEC815E6}"/>
                </a:ext>
              </a:extLst>
            </p:cNvPr>
            <p:cNvSpPr/>
            <p:nvPr/>
          </p:nvSpPr>
          <p:spPr>
            <a:xfrm>
              <a:off x="693755" y="6314775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143D58C-5CA2-5844-960A-8B179A1D5059}"/>
                </a:ext>
              </a:extLst>
            </p:cNvPr>
            <p:cNvSpPr/>
            <p:nvPr/>
          </p:nvSpPr>
          <p:spPr>
            <a:xfrm>
              <a:off x="389237" y="6414941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46D08514-5BFB-D840-A304-E26DDA55384F}"/>
              </a:ext>
            </a:extLst>
          </p:cNvPr>
          <p:cNvSpPr txBox="1"/>
          <p:nvPr/>
        </p:nvSpPr>
        <p:spPr>
          <a:xfrm>
            <a:off x="901013" y="167348"/>
            <a:ext cx="38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FANOM6 knockdown</a:t>
            </a:r>
            <a:r>
              <a:rPr lang="en-US" dirty="0"/>
              <a:t> of</a:t>
            </a:r>
          </a:p>
          <a:p>
            <a:r>
              <a:rPr lang="en-US" dirty="0"/>
              <a:t>lncRNA RP11-398K22.12 (KHDC1-AS1)</a:t>
            </a:r>
          </a:p>
        </p:txBody>
      </p:sp>
      <p:sp>
        <p:nvSpPr>
          <p:cNvPr id="216" name="Right Arrow 215">
            <a:extLst>
              <a:ext uri="{FF2B5EF4-FFF2-40B4-BE49-F238E27FC236}">
                <a16:creationId xmlns:a16="http://schemas.microsoft.com/office/drawing/2014/main" id="{61D89D77-67AE-3E42-BEDE-2C7408D67E1F}"/>
              </a:ext>
            </a:extLst>
          </p:cNvPr>
          <p:cNvSpPr/>
          <p:nvPr/>
        </p:nvSpPr>
        <p:spPr>
          <a:xfrm>
            <a:off x="308016" y="1455045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ight Arrow 216">
            <a:extLst>
              <a:ext uri="{FF2B5EF4-FFF2-40B4-BE49-F238E27FC236}">
                <a16:creationId xmlns:a16="http://schemas.microsoft.com/office/drawing/2014/main" id="{007B6247-165F-0147-9E8C-6EB97DEB97D7}"/>
              </a:ext>
            </a:extLst>
          </p:cNvPr>
          <p:cNvSpPr/>
          <p:nvPr/>
        </p:nvSpPr>
        <p:spPr>
          <a:xfrm>
            <a:off x="299651" y="2043276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A698B5B-89A9-3E43-9FA3-7D55D4FE8FC1}"/>
              </a:ext>
            </a:extLst>
          </p:cNvPr>
          <p:cNvSpPr txBox="1"/>
          <p:nvPr/>
        </p:nvSpPr>
        <p:spPr>
          <a:xfrm>
            <a:off x="2327808" y="2962444"/>
            <a:ext cx="442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Associate regions with genes and compare</a:t>
            </a:r>
            <a:endParaRPr lang="en-US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AB85C39-BF81-504C-9C08-5055A416E4BC}"/>
              </a:ext>
            </a:extLst>
          </p:cNvPr>
          <p:cNvGrpSpPr/>
          <p:nvPr/>
        </p:nvGrpSpPr>
        <p:grpSpPr>
          <a:xfrm>
            <a:off x="5555437" y="4047188"/>
            <a:ext cx="1202724" cy="444766"/>
            <a:chOff x="226259" y="5183798"/>
            <a:chExt cx="1202724" cy="444766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F635CFC-8AEF-9D42-967C-D49D8C780C8D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406181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ight Arrow 220">
              <a:extLst>
                <a:ext uri="{FF2B5EF4-FFF2-40B4-BE49-F238E27FC236}">
                  <a16:creationId xmlns:a16="http://schemas.microsoft.com/office/drawing/2014/main" id="{4FF74EE4-AEC9-1244-9B34-D7946CA5FBF2}"/>
                </a:ext>
              </a:extLst>
            </p:cNvPr>
            <p:cNvSpPr/>
            <p:nvPr/>
          </p:nvSpPr>
          <p:spPr>
            <a:xfrm>
              <a:off x="693755" y="5183798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16793F0-A634-4F4A-89DE-B59B8600231C}"/>
                </a:ext>
              </a:extLst>
            </p:cNvPr>
            <p:cNvSpPr/>
            <p:nvPr/>
          </p:nvSpPr>
          <p:spPr>
            <a:xfrm>
              <a:off x="389237" y="5283964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80F6EE7-5767-1B49-996B-3EC3EDEBA1F4}"/>
              </a:ext>
            </a:extLst>
          </p:cNvPr>
          <p:cNvGrpSpPr/>
          <p:nvPr/>
        </p:nvGrpSpPr>
        <p:grpSpPr>
          <a:xfrm>
            <a:off x="3002935" y="4075903"/>
            <a:ext cx="1202724" cy="444766"/>
            <a:chOff x="226259" y="5749287"/>
            <a:chExt cx="1202724" cy="444766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94E4D69-28DC-9548-A614-AF49B370D367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971670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ight Arrow 224">
              <a:extLst>
                <a:ext uri="{FF2B5EF4-FFF2-40B4-BE49-F238E27FC236}">
                  <a16:creationId xmlns:a16="http://schemas.microsoft.com/office/drawing/2014/main" id="{9B715855-F19B-EA45-BD80-8F06C1E3A0F7}"/>
                </a:ext>
              </a:extLst>
            </p:cNvPr>
            <p:cNvSpPr/>
            <p:nvPr/>
          </p:nvSpPr>
          <p:spPr>
            <a:xfrm>
              <a:off x="693755" y="5749287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3E6627D-464F-2B4B-8F7E-E3F27D7A238A}"/>
                </a:ext>
              </a:extLst>
            </p:cNvPr>
            <p:cNvSpPr/>
            <p:nvPr/>
          </p:nvSpPr>
          <p:spPr>
            <a:xfrm>
              <a:off x="389237" y="5849453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089F6F2-0BCC-2F45-A6C1-EF330ED3E3FA}"/>
              </a:ext>
            </a:extLst>
          </p:cNvPr>
          <p:cNvGrpSpPr/>
          <p:nvPr/>
        </p:nvGrpSpPr>
        <p:grpSpPr>
          <a:xfrm>
            <a:off x="560038" y="4081449"/>
            <a:ext cx="1202724" cy="444766"/>
            <a:chOff x="226259" y="4616649"/>
            <a:chExt cx="1202724" cy="444766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56AB09A-81D7-F54A-A69E-6343EFDDAD9B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>
              <a:extLst>
                <a:ext uri="{FF2B5EF4-FFF2-40B4-BE49-F238E27FC236}">
                  <a16:creationId xmlns:a16="http://schemas.microsoft.com/office/drawing/2014/main" id="{6E0CD8F6-0872-B644-AB1B-65200C99AD79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ACF2817-1542-E846-A915-FCD3670DEF94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ACC8A5B5-3BB0-354A-9AA0-8EE8E2B63A78}"/>
              </a:ext>
            </a:extLst>
          </p:cNvPr>
          <p:cNvSpPr txBox="1"/>
          <p:nvPr/>
        </p:nvSpPr>
        <p:spPr>
          <a:xfrm>
            <a:off x="-131599" y="4553355"/>
            <a:ext cx="245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43 ”</a:t>
            </a:r>
            <a:r>
              <a:rPr lang="en-US" b="1" dirty="0" err="1"/>
              <a:t>wa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Active mark)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6C24F30-12F9-334E-BAF0-2C718EFA6D04}"/>
              </a:ext>
            </a:extLst>
          </p:cNvPr>
          <p:cNvSpPr txBox="1"/>
          <p:nvPr/>
        </p:nvSpPr>
        <p:spPr>
          <a:xfrm>
            <a:off x="975850" y="1497254"/>
            <a:ext cx="34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596 downregulated genes</a:t>
            </a:r>
          </a:p>
          <a:p>
            <a:endParaRPr lang="en-US" dirty="0"/>
          </a:p>
          <a:p>
            <a:r>
              <a:rPr lang="en-US" dirty="0"/>
              <a:t>432 upregulated genes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D88BB11-BB59-A843-BAC4-316EA5957A86}"/>
              </a:ext>
            </a:extLst>
          </p:cNvPr>
          <p:cNvCxnSpPr/>
          <p:nvPr/>
        </p:nvCxnSpPr>
        <p:spPr>
          <a:xfrm>
            <a:off x="2327808" y="8164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342DB662-F39B-E44F-8AA6-7451522AB000}"/>
              </a:ext>
            </a:extLst>
          </p:cNvPr>
          <p:cNvSpPr txBox="1"/>
          <p:nvPr/>
        </p:nvSpPr>
        <p:spPr>
          <a:xfrm>
            <a:off x="4929112" y="167348"/>
            <a:ext cx="428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HiMoRNA</a:t>
            </a:r>
            <a:r>
              <a:rPr lang="en-US" b="1" dirty="0"/>
              <a:t> correlations </a:t>
            </a:r>
            <a:r>
              <a:rPr lang="en-US" dirty="0"/>
              <a:t>between</a:t>
            </a:r>
          </a:p>
          <a:p>
            <a:pPr algn="r"/>
            <a:r>
              <a:rPr lang="en-US" dirty="0"/>
              <a:t>RP11-398K22.12 and histone mark H3K27ac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C2636E-F32F-E142-9242-CE7E8A86AF33}"/>
              </a:ext>
            </a:extLst>
          </p:cNvPr>
          <p:cNvSpPr txBox="1"/>
          <p:nvPr/>
        </p:nvSpPr>
        <p:spPr>
          <a:xfrm>
            <a:off x="4929112" y="1497254"/>
            <a:ext cx="421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884 regions had positive correlation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502 regions had negative correlation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5941926-754A-3840-82AF-80AF8FD5EE34}"/>
              </a:ext>
            </a:extLst>
          </p:cNvPr>
          <p:cNvCxnSpPr/>
          <p:nvPr/>
        </p:nvCxnSpPr>
        <p:spPr>
          <a:xfrm>
            <a:off x="7093192" y="8164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EFC81D-430C-C243-8A8F-C1F2319A20FC}"/>
              </a:ext>
            </a:extLst>
          </p:cNvPr>
          <p:cNvSpPr/>
          <p:nvPr/>
        </p:nvSpPr>
        <p:spPr>
          <a:xfrm>
            <a:off x="9289268" y="1554655"/>
            <a:ext cx="158016" cy="245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09E7A12-C555-1B4F-9C18-24140C04EA13}"/>
              </a:ext>
            </a:extLst>
          </p:cNvPr>
          <p:cNvSpPr/>
          <p:nvPr/>
        </p:nvSpPr>
        <p:spPr>
          <a:xfrm>
            <a:off x="9289268" y="2118535"/>
            <a:ext cx="158016" cy="245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07B8599-DBB1-5D49-89B5-9CC233432496}"/>
              </a:ext>
            </a:extLst>
          </p:cNvPr>
          <p:cNvCxnSpPr>
            <a:cxnSpLocks/>
          </p:cNvCxnSpPr>
          <p:nvPr/>
        </p:nvCxnSpPr>
        <p:spPr>
          <a:xfrm>
            <a:off x="2815488" y="2492848"/>
            <a:ext cx="994512" cy="38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401C993-928F-C249-9B7A-31DE24E9FD87}"/>
              </a:ext>
            </a:extLst>
          </p:cNvPr>
          <p:cNvCxnSpPr>
            <a:cxnSpLocks/>
          </p:cNvCxnSpPr>
          <p:nvPr/>
        </p:nvCxnSpPr>
        <p:spPr>
          <a:xfrm flipH="1">
            <a:off x="5242560" y="2462368"/>
            <a:ext cx="1088632" cy="417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1288990-97B7-6745-91B5-511197DAE1EC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1787483" y="3331776"/>
            <a:ext cx="2753421" cy="721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48F3BE3D-0A03-D844-93F0-367018A8E4C1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4540904" y="3331776"/>
            <a:ext cx="3730013" cy="751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5EA913D-8178-8348-94EC-34CAEFA893DB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3688644" y="3331776"/>
            <a:ext cx="852260" cy="595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5F6240A-E9F6-FE4E-9FDF-733FA53EF3D9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4540904" y="3331776"/>
            <a:ext cx="1469018" cy="646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07E9F35-D4B3-8942-9570-11895B0DF867}"/>
              </a:ext>
            </a:extLst>
          </p:cNvPr>
          <p:cNvSpPr txBox="1"/>
          <p:nvPr/>
        </p:nvSpPr>
        <p:spPr>
          <a:xfrm>
            <a:off x="4931934" y="4549342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 “</a:t>
            </a:r>
            <a:r>
              <a:rPr lang="en-US" b="1" dirty="0" err="1"/>
              <a:t>er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Repressive mark)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688D300-70AA-CB4B-A512-1142D4635AB9}"/>
              </a:ext>
            </a:extLst>
          </p:cNvPr>
          <p:cNvSpPr txBox="1"/>
          <p:nvPr/>
        </p:nvSpPr>
        <p:spPr>
          <a:xfrm>
            <a:off x="2212617" y="4553355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“</a:t>
            </a:r>
            <a:r>
              <a:rPr lang="en-US" b="1" dirty="0" err="1"/>
              <a:t>wr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Repressive mark)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D61ADD5-B16C-AE4F-9318-E26D42A31310}"/>
              </a:ext>
            </a:extLst>
          </p:cNvPr>
          <p:cNvSpPr txBox="1"/>
          <p:nvPr/>
        </p:nvSpPr>
        <p:spPr>
          <a:xfrm>
            <a:off x="7717820" y="4553355"/>
            <a:ext cx="233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 “</a:t>
            </a:r>
            <a:r>
              <a:rPr lang="en-US" b="1" dirty="0" err="1"/>
              <a:t>ea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Active mark)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6EAFCAB-5294-F040-BBDB-8F42123A7774}"/>
              </a:ext>
            </a:extLst>
          </p:cNvPr>
          <p:cNvCxnSpPr/>
          <p:nvPr/>
        </p:nvCxnSpPr>
        <p:spPr>
          <a:xfrm>
            <a:off x="109336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EF37E5F0-8DBF-8548-AEF7-EA06154BF7B9}"/>
              </a:ext>
            </a:extLst>
          </p:cNvPr>
          <p:cNvCxnSpPr/>
          <p:nvPr/>
        </p:nvCxnSpPr>
        <p:spPr>
          <a:xfrm>
            <a:off x="360796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F8DE8A99-D083-0144-B762-FAAEC0548F1C}"/>
              </a:ext>
            </a:extLst>
          </p:cNvPr>
          <p:cNvCxnSpPr/>
          <p:nvPr/>
        </p:nvCxnSpPr>
        <p:spPr>
          <a:xfrm>
            <a:off x="619876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6DAEA29-C2CF-7246-A1E2-BD1B6FA55981}"/>
              </a:ext>
            </a:extLst>
          </p:cNvPr>
          <p:cNvCxnSpPr/>
          <p:nvPr/>
        </p:nvCxnSpPr>
        <p:spPr>
          <a:xfrm>
            <a:off x="8881008" y="5312248"/>
            <a:ext cx="0" cy="56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0B7E46C-E33F-B448-A78C-93439B9E0B66}"/>
              </a:ext>
            </a:extLst>
          </p:cNvPr>
          <p:cNvSpPr txBox="1"/>
          <p:nvPr/>
        </p:nvSpPr>
        <p:spPr>
          <a:xfrm>
            <a:off x="-131599" y="5970675"/>
            <a:ext cx="245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p-value = 6.4*10</a:t>
            </a:r>
            <a:r>
              <a:rPr lang="en-US" b="1" baseline="30000" dirty="0"/>
              <a:t>-5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4423EAD-79C2-C241-AC1A-D7C3D133A735}"/>
              </a:ext>
            </a:extLst>
          </p:cNvPr>
          <p:cNvSpPr txBox="1"/>
          <p:nvPr/>
        </p:nvSpPr>
        <p:spPr>
          <a:xfrm>
            <a:off x="4931934" y="5966662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0.3</a:t>
            </a:r>
            <a:endParaRPr lang="en-US" baseline="30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B3BA623-136B-C64F-BE28-707C33D737AC}"/>
              </a:ext>
            </a:extLst>
          </p:cNvPr>
          <p:cNvSpPr txBox="1"/>
          <p:nvPr/>
        </p:nvSpPr>
        <p:spPr>
          <a:xfrm>
            <a:off x="2212617" y="5970675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0.82</a:t>
            </a:r>
            <a:endParaRPr lang="en-US" baseline="30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83DE590-6808-824C-AF01-056E27E503F4}"/>
              </a:ext>
            </a:extLst>
          </p:cNvPr>
          <p:cNvSpPr txBox="1"/>
          <p:nvPr/>
        </p:nvSpPr>
        <p:spPr>
          <a:xfrm>
            <a:off x="7717820" y="5970675"/>
            <a:ext cx="23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0.071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94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2021-07-01T09:03:46Z</dcterms:created>
  <dcterms:modified xsi:type="dcterms:W3CDTF">2022-08-12T14:46:47Z</dcterms:modified>
</cp:coreProperties>
</file>