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 snapToObjects="1">
      <p:cViewPr varScale="1">
        <p:scale>
          <a:sx n="84" d="100"/>
          <a:sy n="84" d="100"/>
        </p:scale>
        <p:origin x="2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133"/>
            <a:ext cx="77724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82989"/>
            <a:ext cx="68580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5517"/>
            <a:ext cx="197167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35517"/>
            <a:ext cx="580072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07618"/>
            <a:ext cx="788670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731215"/>
            <a:ext cx="788670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77584"/>
            <a:ext cx="38862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35519"/>
            <a:ext cx="78867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465706"/>
            <a:ext cx="3868340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674110"/>
            <a:ext cx="386834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465706"/>
            <a:ext cx="3887391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674110"/>
            <a:ext cx="38873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8226"/>
            <a:ext cx="4629150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0560"/>
            <a:ext cx="2949178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48226"/>
            <a:ext cx="4629150" cy="71479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7520"/>
            <a:ext cx="2949178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35519"/>
            <a:ext cx="78867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677584"/>
            <a:ext cx="78867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A09-DD71-9144-9C0F-73C0A1D070B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322649"/>
            <a:ext cx="30861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322649"/>
            <a:ext cx="20574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BA8F-F27A-F645-BB80-7BE507F9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51AC9A4-6FF5-F941-982C-3BB3A642A70E}"/>
              </a:ext>
            </a:extLst>
          </p:cNvPr>
          <p:cNvCxnSpPr>
            <a:cxnSpLocks/>
          </p:cNvCxnSpPr>
          <p:nvPr/>
        </p:nvCxnSpPr>
        <p:spPr>
          <a:xfrm>
            <a:off x="225305" y="2516659"/>
            <a:ext cx="8745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114D16C-9E07-C54F-A17D-C7E4256BB8A2}"/>
              </a:ext>
            </a:extLst>
          </p:cNvPr>
          <p:cNvSpPr/>
          <p:nvPr/>
        </p:nvSpPr>
        <p:spPr>
          <a:xfrm>
            <a:off x="963827" y="2298434"/>
            <a:ext cx="897924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57B3C017-E131-FA42-8C52-751616913516}"/>
              </a:ext>
            </a:extLst>
          </p:cNvPr>
          <p:cNvSpPr/>
          <p:nvPr/>
        </p:nvSpPr>
        <p:spPr>
          <a:xfrm>
            <a:off x="2751438" y="2298434"/>
            <a:ext cx="897924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E2D4DFE-49E1-3546-AF20-25581AB41701}"/>
              </a:ext>
            </a:extLst>
          </p:cNvPr>
          <p:cNvSpPr/>
          <p:nvPr/>
        </p:nvSpPr>
        <p:spPr>
          <a:xfrm>
            <a:off x="5620265" y="2298434"/>
            <a:ext cx="601362" cy="4447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F387DD7-578F-654E-AE42-A2AC49C357B9}"/>
              </a:ext>
            </a:extLst>
          </p:cNvPr>
          <p:cNvSpPr/>
          <p:nvPr/>
        </p:nvSpPr>
        <p:spPr>
          <a:xfrm>
            <a:off x="8192530" y="2298434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51DDB72-A2D7-F045-A74D-F40B9AB45462}"/>
              </a:ext>
            </a:extLst>
          </p:cNvPr>
          <p:cNvSpPr/>
          <p:nvPr/>
        </p:nvSpPr>
        <p:spPr>
          <a:xfrm rot="10800000">
            <a:off x="7228703" y="2294276"/>
            <a:ext cx="601362" cy="4447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2DCCCD-1A58-D049-816E-C4CF6BB1DA90}"/>
              </a:ext>
            </a:extLst>
          </p:cNvPr>
          <p:cNvSpPr/>
          <p:nvPr/>
        </p:nvSpPr>
        <p:spPr>
          <a:xfrm>
            <a:off x="541637" y="2397210"/>
            <a:ext cx="117390" cy="238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18B1F4-D536-B947-9FC1-DC6F512DADBF}"/>
              </a:ext>
            </a:extLst>
          </p:cNvPr>
          <p:cNvSpPr/>
          <p:nvPr/>
        </p:nvSpPr>
        <p:spPr>
          <a:xfrm>
            <a:off x="2370437" y="2397210"/>
            <a:ext cx="117390" cy="238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7D9E0F71-3857-9340-8D11-33B97FB3D3C2}"/>
              </a:ext>
            </a:extLst>
          </p:cNvPr>
          <p:cNvSpPr/>
          <p:nvPr/>
        </p:nvSpPr>
        <p:spPr>
          <a:xfrm rot="10800000">
            <a:off x="3735860" y="2294276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553271-490A-4845-ACC8-96BD7FC6F7F6}"/>
              </a:ext>
            </a:extLst>
          </p:cNvPr>
          <p:cNvSpPr/>
          <p:nvPr/>
        </p:nvSpPr>
        <p:spPr>
          <a:xfrm>
            <a:off x="4438134" y="2397210"/>
            <a:ext cx="117390" cy="238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C66009A-0B75-4F48-B62D-20938C3D3EFE}"/>
              </a:ext>
            </a:extLst>
          </p:cNvPr>
          <p:cNvSpPr/>
          <p:nvPr/>
        </p:nvSpPr>
        <p:spPr>
          <a:xfrm>
            <a:off x="5039496" y="2397210"/>
            <a:ext cx="117390" cy="238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F71E10-7001-B649-9961-35F9DEB2185A}"/>
              </a:ext>
            </a:extLst>
          </p:cNvPr>
          <p:cNvSpPr/>
          <p:nvPr/>
        </p:nvSpPr>
        <p:spPr>
          <a:xfrm>
            <a:off x="6711777" y="2397210"/>
            <a:ext cx="117390" cy="238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DA80C0-70FF-A940-95C0-8F3870AEC390}"/>
              </a:ext>
            </a:extLst>
          </p:cNvPr>
          <p:cNvSpPr/>
          <p:nvPr/>
        </p:nvSpPr>
        <p:spPr>
          <a:xfrm>
            <a:off x="7947453" y="2397210"/>
            <a:ext cx="117390" cy="238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8EF39F-1633-C744-91BF-8552E0E2BD6F}"/>
              </a:ext>
            </a:extLst>
          </p:cNvPr>
          <p:cNvSpPr txBox="1"/>
          <p:nvPr/>
        </p:nvSpPr>
        <p:spPr>
          <a:xfrm>
            <a:off x="1701113" y="4724363"/>
            <a:ext cx="574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between </a:t>
            </a:r>
            <a:r>
              <a:rPr lang="en-US" b="1" dirty="0"/>
              <a:t>lncRNA X</a:t>
            </a:r>
            <a:r>
              <a:rPr lang="en-US" dirty="0"/>
              <a:t> and </a:t>
            </a:r>
            <a:r>
              <a:rPr lang="en-US" b="1" dirty="0"/>
              <a:t>epigenetic mark 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HiMoRNA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9B4EDE-2292-654B-86BC-CE59B815C959}"/>
              </a:ext>
            </a:extLst>
          </p:cNvPr>
          <p:cNvSpPr txBox="1"/>
          <p:nvPr/>
        </p:nvSpPr>
        <p:spPr>
          <a:xfrm>
            <a:off x="1927654" y="186721"/>
            <a:ext cx="46008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FANTOM6 knockdown experiment for</a:t>
            </a:r>
          </a:p>
          <a:p>
            <a:pPr algn="ctr"/>
            <a:r>
              <a:rPr lang="en-US" b="1" dirty="0"/>
              <a:t>lncRNA X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4F391F-3E47-664C-ABDF-FF4E6B1EFD4A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3200400" y="833052"/>
            <a:ext cx="1027670" cy="146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05E7D9-CCFC-CB42-8929-AB1B556F37A2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4228070" y="833052"/>
            <a:ext cx="4083908" cy="14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FDB30DF-8122-FF45-83C8-50E5CAF84BAB}"/>
              </a:ext>
            </a:extLst>
          </p:cNvPr>
          <p:cNvCxnSpPr>
            <a:endCxn id="84" idx="2"/>
          </p:cNvCxnSpPr>
          <p:nvPr/>
        </p:nvCxnSpPr>
        <p:spPr>
          <a:xfrm flipV="1">
            <a:off x="4151870" y="833052"/>
            <a:ext cx="76200" cy="1444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844D4E-E566-1343-8D6D-179272540840}"/>
              </a:ext>
            </a:extLst>
          </p:cNvPr>
          <p:cNvCxnSpPr>
            <a:cxnSpLocks/>
          </p:cNvCxnSpPr>
          <p:nvPr/>
        </p:nvCxnSpPr>
        <p:spPr>
          <a:xfrm flipH="1">
            <a:off x="4027788" y="2269562"/>
            <a:ext cx="248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D4749F-E765-C240-9488-EFB807783B66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1334529" y="833052"/>
            <a:ext cx="2893541" cy="1436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AC92E58-6659-FF41-A311-BFEA169F57F0}"/>
              </a:ext>
            </a:extLst>
          </p:cNvPr>
          <p:cNvCxnSpPr>
            <a:cxnSpLocks/>
          </p:cNvCxnSpPr>
          <p:nvPr/>
        </p:nvCxnSpPr>
        <p:spPr>
          <a:xfrm flipH="1">
            <a:off x="1210448" y="2269562"/>
            <a:ext cx="248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DD19CF-B620-A94E-A5F5-A876A9EAEBD4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659028" y="2712251"/>
            <a:ext cx="3912972" cy="20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9DFB49-AA1E-2C48-A82B-D7B635542468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497860" y="2695775"/>
            <a:ext cx="74140" cy="20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65A8E5-3C51-B043-92D2-596CBBFAFA55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572000" y="2671061"/>
            <a:ext cx="2191265" cy="205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417E8BD-FB7C-3740-BB8A-0F467D221EC1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430162" y="2700086"/>
            <a:ext cx="2141838" cy="2024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55FBB0-2C6B-1E45-8128-C69EAA6BC8C6}"/>
              </a:ext>
            </a:extLst>
          </p:cNvPr>
          <p:cNvCxnSpPr>
            <a:cxnSpLocks/>
          </p:cNvCxnSpPr>
          <p:nvPr/>
        </p:nvCxnSpPr>
        <p:spPr>
          <a:xfrm flipH="1">
            <a:off x="2314318" y="2697930"/>
            <a:ext cx="248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8230F12-DF09-0E4C-86A0-042358AC7CD1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572000" y="2710096"/>
            <a:ext cx="3443417" cy="201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874CB5-09AB-054E-9EFD-02E473DB1D63}"/>
              </a:ext>
            </a:extLst>
          </p:cNvPr>
          <p:cNvCxnSpPr>
            <a:cxnSpLocks/>
          </p:cNvCxnSpPr>
          <p:nvPr/>
        </p:nvCxnSpPr>
        <p:spPr>
          <a:xfrm flipH="1">
            <a:off x="7883097" y="2697930"/>
            <a:ext cx="248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DE811D-035D-3847-A0A1-107D4E889A5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572000" y="2710096"/>
            <a:ext cx="526191" cy="201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2608C5F-9730-9E4C-B248-43A541F7013C}"/>
              </a:ext>
            </a:extLst>
          </p:cNvPr>
          <p:cNvCxnSpPr>
            <a:cxnSpLocks/>
          </p:cNvCxnSpPr>
          <p:nvPr/>
        </p:nvCxnSpPr>
        <p:spPr>
          <a:xfrm flipH="1">
            <a:off x="4966902" y="2697930"/>
            <a:ext cx="2481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450509C5-E569-2843-A7AA-F97F7FB34274}"/>
              </a:ext>
            </a:extLst>
          </p:cNvPr>
          <p:cNvSpPr/>
          <p:nvPr/>
        </p:nvSpPr>
        <p:spPr>
          <a:xfrm>
            <a:off x="299651" y="7036984"/>
            <a:ext cx="601362" cy="44476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BBB3F6D6-2ECD-C54A-93C1-677D185FAEC0}"/>
              </a:ext>
            </a:extLst>
          </p:cNvPr>
          <p:cNvSpPr/>
          <p:nvPr/>
        </p:nvSpPr>
        <p:spPr>
          <a:xfrm>
            <a:off x="299651" y="6491734"/>
            <a:ext cx="601362" cy="44476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CC111720-D3D4-7845-B9D9-36C21D915ABE}"/>
              </a:ext>
            </a:extLst>
          </p:cNvPr>
          <p:cNvSpPr/>
          <p:nvPr/>
        </p:nvSpPr>
        <p:spPr>
          <a:xfrm>
            <a:off x="299651" y="7586680"/>
            <a:ext cx="601362" cy="4447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28952A-EB7D-3B4E-931F-1225C8402117}"/>
              </a:ext>
            </a:extLst>
          </p:cNvPr>
          <p:cNvSpPr txBox="1"/>
          <p:nvPr/>
        </p:nvSpPr>
        <p:spPr>
          <a:xfrm>
            <a:off x="901013" y="7039753"/>
            <a:ext cx="758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was upregulated </a:t>
            </a:r>
            <a:r>
              <a:rPr lang="ru-RU" dirty="0"/>
              <a:t>(</a:t>
            </a:r>
            <a:r>
              <a:rPr lang="en-US" dirty="0"/>
              <a:t>in WT the lncRNA X may repress the gene)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9BA55B-D742-3247-B612-33421CBEB022}"/>
              </a:ext>
            </a:extLst>
          </p:cNvPr>
          <p:cNvSpPr txBox="1"/>
          <p:nvPr/>
        </p:nvSpPr>
        <p:spPr>
          <a:xfrm>
            <a:off x="188645" y="6015779"/>
            <a:ext cx="848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FANTOM6 experiment</a:t>
            </a:r>
            <a:r>
              <a:rPr lang="en-US" dirty="0"/>
              <a:t> - upon knockdown of the lncRNA X expression of the gene: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7E6E59-37DD-9C4A-A3D8-871B74A58DD6}"/>
              </a:ext>
            </a:extLst>
          </p:cNvPr>
          <p:cNvSpPr txBox="1"/>
          <p:nvPr/>
        </p:nvSpPr>
        <p:spPr>
          <a:xfrm>
            <a:off x="901013" y="6525017"/>
            <a:ext cx="758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was downregulated </a:t>
            </a:r>
            <a:r>
              <a:rPr lang="ru-RU" dirty="0"/>
              <a:t>(</a:t>
            </a:r>
            <a:r>
              <a:rPr lang="en-US" dirty="0"/>
              <a:t>in WT the lncRNA X may activate the gene)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5C9725-C372-C24C-BCD4-B62C70469C5B}"/>
              </a:ext>
            </a:extLst>
          </p:cNvPr>
          <p:cNvSpPr txBox="1"/>
          <p:nvPr/>
        </p:nvSpPr>
        <p:spPr>
          <a:xfrm>
            <a:off x="901013" y="7604723"/>
            <a:ext cx="758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did not change </a:t>
            </a:r>
            <a:r>
              <a:rPr lang="ru-RU" dirty="0"/>
              <a:t>(</a:t>
            </a:r>
            <a:r>
              <a:rPr lang="en-US" dirty="0"/>
              <a:t>in WT the lncRNA X did not regulate the gene)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3BE5A-402D-DF49-8811-7F355AD5793A}"/>
              </a:ext>
            </a:extLst>
          </p:cNvPr>
          <p:cNvSpPr txBox="1"/>
          <p:nvPr/>
        </p:nvSpPr>
        <p:spPr>
          <a:xfrm>
            <a:off x="188645" y="8366446"/>
            <a:ext cx="84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HiMoRNA</a:t>
            </a:r>
            <a:r>
              <a:rPr lang="en-US" b="1" dirty="0"/>
              <a:t> database</a:t>
            </a:r>
            <a:r>
              <a:rPr lang="en-US" dirty="0"/>
              <a:t> – levels of expression of lncRNA X and the levels of the epigenetic mark Y at the genomic region across a set of different cell types had: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F2F3DC-7CAF-B74C-BB4A-27F20DAAA8AE}"/>
              </a:ext>
            </a:extLst>
          </p:cNvPr>
          <p:cNvSpPr/>
          <p:nvPr/>
        </p:nvSpPr>
        <p:spPr>
          <a:xfrm>
            <a:off x="389237" y="9072330"/>
            <a:ext cx="117390" cy="238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75555DE-D1F2-6A48-AC90-38C95167297D}"/>
              </a:ext>
            </a:extLst>
          </p:cNvPr>
          <p:cNvSpPr/>
          <p:nvPr/>
        </p:nvSpPr>
        <p:spPr>
          <a:xfrm>
            <a:off x="389237" y="9499050"/>
            <a:ext cx="117390" cy="238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C6E79B3-A79A-6C43-9416-0D754AEFED01}"/>
              </a:ext>
            </a:extLst>
          </p:cNvPr>
          <p:cNvSpPr txBox="1"/>
          <p:nvPr/>
        </p:nvSpPr>
        <p:spPr>
          <a:xfrm>
            <a:off x="482117" y="9006803"/>
            <a:ext cx="84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positive correlation </a:t>
            </a:r>
            <a:r>
              <a:rPr lang="ru-RU" dirty="0"/>
              <a:t>(</a:t>
            </a:r>
            <a:r>
              <a:rPr lang="en-US" dirty="0"/>
              <a:t>lncRNA X may participate in depositing mark Y at the genomic loci)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B38158-A3B5-9B4A-AAB2-C29DBC1BCD51}"/>
              </a:ext>
            </a:extLst>
          </p:cNvPr>
          <p:cNvSpPr txBox="1"/>
          <p:nvPr/>
        </p:nvSpPr>
        <p:spPr>
          <a:xfrm>
            <a:off x="482117" y="9433523"/>
            <a:ext cx="84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negative correlation </a:t>
            </a:r>
            <a:r>
              <a:rPr lang="ru-RU" dirty="0"/>
              <a:t>(</a:t>
            </a:r>
            <a:r>
              <a:rPr lang="en-US" dirty="0"/>
              <a:t>lncRNA X may participate in removing mark Y at the genomic loci)</a:t>
            </a:r>
          </a:p>
        </p:txBody>
      </p:sp>
    </p:spTree>
    <p:extLst>
      <p:ext uri="{BB962C8B-B14F-4D97-AF65-F5344CB8AC3E}">
        <p14:creationId xmlns:p14="http://schemas.microsoft.com/office/powerpoint/2010/main" val="24535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145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2021-07-01T09:03:46Z</dcterms:created>
  <dcterms:modified xsi:type="dcterms:W3CDTF">2022-08-12T14:48:45Z</dcterms:modified>
</cp:coreProperties>
</file>