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6" r:id="rId2"/>
  </p:sldIdLst>
  <p:sldSz cx="228600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52"/>
    <p:restoredTop sz="94731"/>
  </p:normalViewPr>
  <p:slideViewPr>
    <p:cSldViewPr snapToGrid="0" snapToObjects="1">
      <p:cViewPr varScale="1">
        <p:scale>
          <a:sx n="88" d="100"/>
          <a:sy n="88" d="100"/>
        </p:scale>
        <p:origin x="224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0" y="1646133"/>
            <a:ext cx="1714500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0" y="5282989"/>
            <a:ext cx="171450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DA09-DD71-9144-9C0F-73C0A1D070B2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BA8F-F27A-F645-BB80-7BE507F9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60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DA09-DD71-9144-9C0F-73C0A1D070B2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BA8F-F27A-F645-BB80-7BE507F9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47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359187" y="535517"/>
            <a:ext cx="4929188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1625" y="535517"/>
            <a:ext cx="14501813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DA09-DD71-9144-9C0F-73C0A1D070B2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BA8F-F27A-F645-BB80-7BE507F9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24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DA09-DD71-9144-9C0F-73C0A1D070B2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BA8F-F27A-F645-BB80-7BE507F9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0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719" y="2507617"/>
            <a:ext cx="1971675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719" y="6731213"/>
            <a:ext cx="1971675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DA09-DD71-9144-9C0F-73C0A1D070B2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BA8F-F27A-F645-BB80-7BE507F9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96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25" y="2677584"/>
            <a:ext cx="971550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72875" y="2677584"/>
            <a:ext cx="971550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DA09-DD71-9144-9C0F-73C0A1D070B2}" type="datetimeFigureOut">
              <a:rPr lang="en-US" smtClean="0"/>
              <a:t>10/2/23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BA8F-F27A-F645-BB80-7BE507F9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89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535517"/>
            <a:ext cx="1971675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603" y="2465706"/>
            <a:ext cx="9670851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4603" y="3674110"/>
            <a:ext cx="9670851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72875" y="2465706"/>
            <a:ext cx="9718478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72875" y="3674110"/>
            <a:ext cx="9718478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DA09-DD71-9144-9C0F-73C0A1D070B2}" type="datetimeFigureOut">
              <a:rPr lang="en-US" smtClean="0"/>
              <a:t>10/2/23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BA8F-F27A-F645-BB80-7BE507F9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74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DA09-DD71-9144-9C0F-73C0A1D070B2}" type="datetimeFigureOut">
              <a:rPr lang="en-US" smtClean="0"/>
              <a:t>10/2/23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BA8F-F27A-F645-BB80-7BE507F9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DA09-DD71-9144-9C0F-73C0A1D070B2}" type="datetimeFigureOut">
              <a:rPr lang="en-US" smtClean="0"/>
              <a:t>10/2/23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BA8F-F27A-F645-BB80-7BE507F9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7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4" y="670560"/>
            <a:ext cx="7372944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477" y="1448224"/>
            <a:ext cx="11572875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4" y="3017520"/>
            <a:ext cx="7372944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DA09-DD71-9144-9C0F-73C0A1D070B2}" type="datetimeFigureOut">
              <a:rPr lang="en-US" smtClean="0"/>
              <a:t>10/2/23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BA8F-F27A-F645-BB80-7BE507F9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00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4" y="670560"/>
            <a:ext cx="7372944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8477" y="1448224"/>
            <a:ext cx="11572875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4" y="3017520"/>
            <a:ext cx="7372944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DA09-DD71-9144-9C0F-73C0A1D070B2}" type="datetimeFigureOut">
              <a:rPr lang="en-US" smtClean="0"/>
              <a:t>10/2/23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BA8F-F27A-F645-BB80-7BE507F9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6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1625" y="535517"/>
            <a:ext cx="1971675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25" y="2677584"/>
            <a:ext cx="1971675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71625" y="9322647"/>
            <a:ext cx="51435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1DA09-DD71-9144-9C0F-73C0A1D070B2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72375" y="9322647"/>
            <a:ext cx="771525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44875" y="9322647"/>
            <a:ext cx="51435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BBA8F-F27A-F645-BB80-7BE507F9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9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159">
            <a:extLst>
              <a:ext uri="{FF2B5EF4-FFF2-40B4-BE49-F238E27FC236}">
                <a16:creationId xmlns:a16="http://schemas.microsoft.com/office/drawing/2014/main" id="{E1889B4F-F125-0147-953C-8BC61ECF29FB}"/>
              </a:ext>
            </a:extLst>
          </p:cNvPr>
          <p:cNvGrpSpPr/>
          <p:nvPr/>
        </p:nvGrpSpPr>
        <p:grpSpPr>
          <a:xfrm>
            <a:off x="8270917" y="4075903"/>
            <a:ext cx="1202724" cy="444766"/>
            <a:chOff x="226259" y="6314775"/>
            <a:chExt cx="1202724" cy="444766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B2BBF9E2-F462-E443-A66F-F3F4B89410F7}"/>
                </a:ext>
              </a:extLst>
            </p:cNvPr>
            <p:cNvCxnSpPr>
              <a:cxnSpLocks/>
            </p:cNvCxnSpPr>
            <p:nvPr/>
          </p:nvCxnSpPr>
          <p:spPr>
            <a:xfrm>
              <a:off x="226259" y="6537158"/>
              <a:ext cx="12027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Right Arrow 161">
              <a:extLst>
                <a:ext uri="{FF2B5EF4-FFF2-40B4-BE49-F238E27FC236}">
                  <a16:creationId xmlns:a16="http://schemas.microsoft.com/office/drawing/2014/main" id="{173A94D2-FBBD-114B-8065-8D9284A29007}"/>
                </a:ext>
              </a:extLst>
            </p:cNvPr>
            <p:cNvSpPr/>
            <p:nvPr/>
          </p:nvSpPr>
          <p:spPr>
            <a:xfrm>
              <a:off x="693755" y="6314775"/>
              <a:ext cx="601362" cy="444766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3C7BD155-1D73-9247-A2E3-6F1217AAA26E}"/>
                </a:ext>
              </a:extLst>
            </p:cNvPr>
            <p:cNvSpPr/>
            <p:nvPr/>
          </p:nvSpPr>
          <p:spPr>
            <a:xfrm>
              <a:off x="389237" y="6414941"/>
              <a:ext cx="158016" cy="24508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4" name="TextBox 163">
            <a:extLst>
              <a:ext uri="{FF2B5EF4-FFF2-40B4-BE49-F238E27FC236}">
                <a16:creationId xmlns:a16="http://schemas.microsoft.com/office/drawing/2014/main" id="{61452248-9E3B-7344-BC4D-8B3E968D92CB}"/>
              </a:ext>
            </a:extLst>
          </p:cNvPr>
          <p:cNvSpPr txBox="1"/>
          <p:nvPr/>
        </p:nvSpPr>
        <p:spPr>
          <a:xfrm>
            <a:off x="901013" y="167348"/>
            <a:ext cx="3819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FANOM6 knockdown</a:t>
            </a:r>
            <a:r>
              <a:rPr lang="en-US" dirty="0"/>
              <a:t> of</a:t>
            </a:r>
          </a:p>
          <a:p>
            <a:r>
              <a:rPr lang="en-US" dirty="0"/>
              <a:t>lncRNA RP11-398K22.12 (KHDC1-AS1)</a:t>
            </a:r>
          </a:p>
        </p:txBody>
      </p:sp>
      <p:sp>
        <p:nvSpPr>
          <p:cNvPr id="165" name="Right Arrow 164">
            <a:extLst>
              <a:ext uri="{FF2B5EF4-FFF2-40B4-BE49-F238E27FC236}">
                <a16:creationId xmlns:a16="http://schemas.microsoft.com/office/drawing/2014/main" id="{AFC322F5-17A1-F943-B3D8-15C33F49FB62}"/>
              </a:ext>
            </a:extLst>
          </p:cNvPr>
          <p:cNvSpPr/>
          <p:nvPr/>
        </p:nvSpPr>
        <p:spPr>
          <a:xfrm>
            <a:off x="308016" y="1455045"/>
            <a:ext cx="601362" cy="44476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ight Arrow 165">
            <a:extLst>
              <a:ext uri="{FF2B5EF4-FFF2-40B4-BE49-F238E27FC236}">
                <a16:creationId xmlns:a16="http://schemas.microsoft.com/office/drawing/2014/main" id="{ACAD11ED-5B54-244B-9C9A-6CAF0094F2E1}"/>
              </a:ext>
            </a:extLst>
          </p:cNvPr>
          <p:cNvSpPr/>
          <p:nvPr/>
        </p:nvSpPr>
        <p:spPr>
          <a:xfrm>
            <a:off x="299651" y="2043276"/>
            <a:ext cx="601362" cy="44476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B358EC2-4C81-674B-94D6-59C26F9A82B2}"/>
              </a:ext>
            </a:extLst>
          </p:cNvPr>
          <p:cNvSpPr txBox="1"/>
          <p:nvPr/>
        </p:nvSpPr>
        <p:spPr>
          <a:xfrm>
            <a:off x="2327808" y="2962444"/>
            <a:ext cx="4426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Intersect gene lists</a:t>
            </a:r>
            <a:endParaRPr lang="en-US" dirty="0"/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887A9901-C9DC-C244-B7C2-A7611802A4E0}"/>
              </a:ext>
            </a:extLst>
          </p:cNvPr>
          <p:cNvGrpSpPr/>
          <p:nvPr/>
        </p:nvGrpSpPr>
        <p:grpSpPr>
          <a:xfrm>
            <a:off x="5555437" y="4047188"/>
            <a:ext cx="1202724" cy="444766"/>
            <a:chOff x="226259" y="5183798"/>
            <a:chExt cx="1202724" cy="444766"/>
          </a:xfrm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9044B62F-6D70-0D4C-9EA0-0FC7C6E66237}"/>
                </a:ext>
              </a:extLst>
            </p:cNvPr>
            <p:cNvCxnSpPr>
              <a:cxnSpLocks/>
            </p:cNvCxnSpPr>
            <p:nvPr/>
          </p:nvCxnSpPr>
          <p:spPr>
            <a:xfrm>
              <a:off x="226259" y="5406181"/>
              <a:ext cx="12027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Right Arrow 169">
              <a:extLst>
                <a:ext uri="{FF2B5EF4-FFF2-40B4-BE49-F238E27FC236}">
                  <a16:creationId xmlns:a16="http://schemas.microsoft.com/office/drawing/2014/main" id="{ADFF69AF-93B2-AA40-900E-8A6E955665D7}"/>
                </a:ext>
              </a:extLst>
            </p:cNvPr>
            <p:cNvSpPr/>
            <p:nvPr/>
          </p:nvSpPr>
          <p:spPr>
            <a:xfrm>
              <a:off x="693755" y="5183798"/>
              <a:ext cx="601362" cy="444766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88A1AA13-FF85-4648-8D98-A494CD8AFB83}"/>
                </a:ext>
              </a:extLst>
            </p:cNvPr>
            <p:cNvSpPr/>
            <p:nvPr/>
          </p:nvSpPr>
          <p:spPr>
            <a:xfrm>
              <a:off x="389237" y="5283964"/>
              <a:ext cx="158016" cy="24508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69CF1A03-19ED-7740-9BF0-2D642F184789}"/>
              </a:ext>
            </a:extLst>
          </p:cNvPr>
          <p:cNvGrpSpPr/>
          <p:nvPr/>
        </p:nvGrpSpPr>
        <p:grpSpPr>
          <a:xfrm>
            <a:off x="3002935" y="4075903"/>
            <a:ext cx="1202724" cy="444766"/>
            <a:chOff x="226259" y="5749287"/>
            <a:chExt cx="1202724" cy="444766"/>
          </a:xfrm>
        </p:grpSpPr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21AF3D59-6281-B743-B85E-628D29D97CDE}"/>
                </a:ext>
              </a:extLst>
            </p:cNvPr>
            <p:cNvCxnSpPr>
              <a:cxnSpLocks/>
            </p:cNvCxnSpPr>
            <p:nvPr/>
          </p:nvCxnSpPr>
          <p:spPr>
            <a:xfrm>
              <a:off x="226259" y="5971670"/>
              <a:ext cx="12027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Right Arrow 173">
              <a:extLst>
                <a:ext uri="{FF2B5EF4-FFF2-40B4-BE49-F238E27FC236}">
                  <a16:creationId xmlns:a16="http://schemas.microsoft.com/office/drawing/2014/main" id="{BF6C265D-7157-CF45-9EBB-A580C6D883A7}"/>
                </a:ext>
              </a:extLst>
            </p:cNvPr>
            <p:cNvSpPr/>
            <p:nvPr/>
          </p:nvSpPr>
          <p:spPr>
            <a:xfrm>
              <a:off x="693755" y="5749287"/>
              <a:ext cx="601362" cy="444766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9BFF0852-8365-2740-A830-3333CCBE2D32}"/>
                </a:ext>
              </a:extLst>
            </p:cNvPr>
            <p:cNvSpPr/>
            <p:nvPr/>
          </p:nvSpPr>
          <p:spPr>
            <a:xfrm>
              <a:off x="389237" y="5849453"/>
              <a:ext cx="158016" cy="24508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1EC341E8-E3A6-2C4A-9994-B6A66578DEB0}"/>
              </a:ext>
            </a:extLst>
          </p:cNvPr>
          <p:cNvGrpSpPr/>
          <p:nvPr/>
        </p:nvGrpSpPr>
        <p:grpSpPr>
          <a:xfrm>
            <a:off x="560038" y="4081449"/>
            <a:ext cx="1202724" cy="444766"/>
            <a:chOff x="226259" y="4616649"/>
            <a:chExt cx="1202724" cy="444766"/>
          </a:xfrm>
        </p:grpSpPr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430AFBFF-EF2C-264E-89AE-6ED5AB3578BA}"/>
                </a:ext>
              </a:extLst>
            </p:cNvPr>
            <p:cNvCxnSpPr>
              <a:cxnSpLocks/>
            </p:cNvCxnSpPr>
            <p:nvPr/>
          </p:nvCxnSpPr>
          <p:spPr>
            <a:xfrm>
              <a:off x="226259" y="4839032"/>
              <a:ext cx="12027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Right Arrow 177">
              <a:extLst>
                <a:ext uri="{FF2B5EF4-FFF2-40B4-BE49-F238E27FC236}">
                  <a16:creationId xmlns:a16="http://schemas.microsoft.com/office/drawing/2014/main" id="{06B0BF49-13E1-0749-9849-7F54ADB95226}"/>
                </a:ext>
              </a:extLst>
            </p:cNvPr>
            <p:cNvSpPr/>
            <p:nvPr/>
          </p:nvSpPr>
          <p:spPr>
            <a:xfrm>
              <a:off x="693755" y="4616649"/>
              <a:ext cx="601362" cy="444766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257A2E3C-0003-2740-B1A9-7EBED2911152}"/>
                </a:ext>
              </a:extLst>
            </p:cNvPr>
            <p:cNvSpPr/>
            <p:nvPr/>
          </p:nvSpPr>
          <p:spPr>
            <a:xfrm>
              <a:off x="389237" y="4716815"/>
              <a:ext cx="158016" cy="24508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0" name="TextBox 179">
            <a:extLst>
              <a:ext uri="{FF2B5EF4-FFF2-40B4-BE49-F238E27FC236}">
                <a16:creationId xmlns:a16="http://schemas.microsoft.com/office/drawing/2014/main" id="{66208F37-25B2-8549-8A7D-0454B3B01199}"/>
              </a:ext>
            </a:extLst>
          </p:cNvPr>
          <p:cNvSpPr txBox="1"/>
          <p:nvPr/>
        </p:nvSpPr>
        <p:spPr>
          <a:xfrm>
            <a:off x="-131599" y="4553355"/>
            <a:ext cx="2459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43 ”</a:t>
            </a:r>
            <a:r>
              <a:rPr lang="en-US" b="1" dirty="0" err="1"/>
              <a:t>wa</a:t>
            </a:r>
            <a:r>
              <a:rPr lang="en-US" b="1" dirty="0"/>
              <a:t>” cases</a:t>
            </a:r>
          </a:p>
          <a:p>
            <a:pPr algn="ctr"/>
            <a:r>
              <a:rPr lang="en-US" dirty="0"/>
              <a:t>(Writer of Active mark)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13D40DBD-137E-BF40-979C-3B06647BE21D}"/>
              </a:ext>
            </a:extLst>
          </p:cNvPr>
          <p:cNvSpPr txBox="1"/>
          <p:nvPr/>
        </p:nvSpPr>
        <p:spPr>
          <a:xfrm>
            <a:off x="975850" y="1497254"/>
            <a:ext cx="3407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596 </a:t>
            </a:r>
            <a:r>
              <a:rPr lang="en-US" b="1" dirty="0"/>
              <a:t>downregulated</a:t>
            </a:r>
            <a:r>
              <a:rPr lang="en-US" dirty="0"/>
              <a:t> genes</a:t>
            </a:r>
          </a:p>
          <a:p>
            <a:endParaRPr lang="en-US" dirty="0"/>
          </a:p>
          <a:p>
            <a:r>
              <a:rPr lang="en-US" dirty="0"/>
              <a:t>432 </a:t>
            </a:r>
            <a:r>
              <a:rPr lang="en-US" b="1" dirty="0"/>
              <a:t>upregulated</a:t>
            </a:r>
            <a:r>
              <a:rPr lang="en-US" dirty="0"/>
              <a:t> genes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6957BBFB-9A80-6047-B863-25D7708A5D7E}"/>
              </a:ext>
            </a:extLst>
          </p:cNvPr>
          <p:cNvCxnSpPr/>
          <p:nvPr/>
        </p:nvCxnSpPr>
        <p:spPr>
          <a:xfrm>
            <a:off x="2327808" y="816448"/>
            <a:ext cx="0" cy="5627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8644B6AF-1877-8945-AE17-1AB8E19F1676}"/>
              </a:ext>
            </a:extLst>
          </p:cNvPr>
          <p:cNvSpPr txBox="1"/>
          <p:nvPr/>
        </p:nvSpPr>
        <p:spPr>
          <a:xfrm>
            <a:off x="4929112" y="167348"/>
            <a:ext cx="4282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err="1"/>
              <a:t>HiMoRNA</a:t>
            </a:r>
            <a:r>
              <a:rPr lang="en-US" b="1" dirty="0"/>
              <a:t> correlations </a:t>
            </a:r>
            <a:r>
              <a:rPr lang="en-US" dirty="0"/>
              <a:t>between</a:t>
            </a:r>
          </a:p>
          <a:p>
            <a:pPr algn="r"/>
            <a:r>
              <a:rPr lang="en-US" dirty="0"/>
              <a:t>RP11-398K22.12 and histone mark H3K27ac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96A650E0-8346-3C44-AF63-C1E2B6B4FB57}"/>
              </a:ext>
            </a:extLst>
          </p:cNvPr>
          <p:cNvSpPr txBox="1"/>
          <p:nvPr/>
        </p:nvSpPr>
        <p:spPr>
          <a:xfrm>
            <a:off x="4450110" y="1497254"/>
            <a:ext cx="5770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884 genes had associated regions with </a:t>
            </a:r>
            <a:r>
              <a:rPr lang="en-US" b="1" dirty="0"/>
              <a:t>positive</a:t>
            </a:r>
            <a:r>
              <a:rPr lang="en-US" dirty="0"/>
              <a:t> correlation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502 genes had associated regions with </a:t>
            </a:r>
            <a:r>
              <a:rPr lang="en-US" b="1" dirty="0"/>
              <a:t>negative</a:t>
            </a:r>
            <a:r>
              <a:rPr lang="en-US" dirty="0"/>
              <a:t> correlation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497724AA-FC0D-F24E-8696-89F164558FFA}"/>
              </a:ext>
            </a:extLst>
          </p:cNvPr>
          <p:cNvCxnSpPr/>
          <p:nvPr/>
        </p:nvCxnSpPr>
        <p:spPr>
          <a:xfrm>
            <a:off x="7093192" y="816448"/>
            <a:ext cx="0" cy="5627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D5398D8-A559-6D40-8A4F-7A978D89A6B4}"/>
              </a:ext>
            </a:extLst>
          </p:cNvPr>
          <p:cNvSpPr/>
          <p:nvPr/>
        </p:nvSpPr>
        <p:spPr>
          <a:xfrm>
            <a:off x="10361240" y="2118535"/>
            <a:ext cx="158016" cy="2450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D6AA495B-6A34-2744-AB18-E41E94B21181}"/>
              </a:ext>
            </a:extLst>
          </p:cNvPr>
          <p:cNvCxnSpPr>
            <a:cxnSpLocks/>
          </p:cNvCxnSpPr>
          <p:nvPr/>
        </p:nvCxnSpPr>
        <p:spPr>
          <a:xfrm>
            <a:off x="2815488" y="2492848"/>
            <a:ext cx="994512" cy="3875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82780181-F069-1D47-BCCF-8AA159D6E6CC}"/>
              </a:ext>
            </a:extLst>
          </p:cNvPr>
          <p:cNvCxnSpPr>
            <a:cxnSpLocks/>
          </p:cNvCxnSpPr>
          <p:nvPr/>
        </p:nvCxnSpPr>
        <p:spPr>
          <a:xfrm flipH="1">
            <a:off x="5242560" y="2462368"/>
            <a:ext cx="1088632" cy="4179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D498FC19-22E0-2E4B-B8D7-39179387BBF9}"/>
              </a:ext>
            </a:extLst>
          </p:cNvPr>
          <p:cNvCxnSpPr>
            <a:cxnSpLocks/>
            <a:stCxn id="167" idx="2"/>
          </p:cNvCxnSpPr>
          <p:nvPr/>
        </p:nvCxnSpPr>
        <p:spPr>
          <a:xfrm flipH="1">
            <a:off x="1787483" y="3331776"/>
            <a:ext cx="2753421" cy="7214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52E83AEE-D9FA-C941-935B-39477A10E75D}"/>
              </a:ext>
            </a:extLst>
          </p:cNvPr>
          <p:cNvCxnSpPr>
            <a:cxnSpLocks/>
            <a:stCxn id="167" idx="2"/>
          </p:cNvCxnSpPr>
          <p:nvPr/>
        </p:nvCxnSpPr>
        <p:spPr>
          <a:xfrm>
            <a:off x="4540904" y="3331776"/>
            <a:ext cx="3730013" cy="7512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7AC62F01-BB6A-8A4C-97CB-46EEBA3BE21E}"/>
              </a:ext>
            </a:extLst>
          </p:cNvPr>
          <p:cNvCxnSpPr>
            <a:cxnSpLocks/>
            <a:stCxn id="167" idx="2"/>
          </p:cNvCxnSpPr>
          <p:nvPr/>
        </p:nvCxnSpPr>
        <p:spPr>
          <a:xfrm flipH="1">
            <a:off x="3688644" y="3331776"/>
            <a:ext cx="852260" cy="5952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9928A0F3-C63F-884C-8722-DD8154313243}"/>
              </a:ext>
            </a:extLst>
          </p:cNvPr>
          <p:cNvCxnSpPr>
            <a:cxnSpLocks/>
            <a:stCxn id="167" idx="2"/>
          </p:cNvCxnSpPr>
          <p:nvPr/>
        </p:nvCxnSpPr>
        <p:spPr>
          <a:xfrm>
            <a:off x="4540904" y="3331776"/>
            <a:ext cx="1469018" cy="6464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E786094D-573B-7E42-8287-49D420B105AC}"/>
              </a:ext>
            </a:extLst>
          </p:cNvPr>
          <p:cNvSpPr txBox="1"/>
          <p:nvPr/>
        </p:nvSpPr>
        <p:spPr>
          <a:xfrm>
            <a:off x="4931934" y="4549342"/>
            <a:ext cx="2783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14 “</a:t>
            </a:r>
            <a:r>
              <a:rPr lang="en-US" b="1" dirty="0" err="1"/>
              <a:t>er</a:t>
            </a:r>
            <a:r>
              <a:rPr lang="en-US" b="1" dirty="0"/>
              <a:t>” cases</a:t>
            </a:r>
          </a:p>
          <a:p>
            <a:pPr algn="ctr"/>
            <a:r>
              <a:rPr lang="en-US" dirty="0"/>
              <a:t>(Eraser of Repressive mark)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94E03417-BF01-744C-8FD8-A04D34E74CDF}"/>
              </a:ext>
            </a:extLst>
          </p:cNvPr>
          <p:cNvSpPr txBox="1"/>
          <p:nvPr/>
        </p:nvSpPr>
        <p:spPr>
          <a:xfrm>
            <a:off x="2212617" y="4553355"/>
            <a:ext cx="2783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10 “</a:t>
            </a:r>
            <a:r>
              <a:rPr lang="en-US" b="1" dirty="0" err="1"/>
              <a:t>wr</a:t>
            </a:r>
            <a:r>
              <a:rPr lang="en-US" b="1" dirty="0"/>
              <a:t>” cases</a:t>
            </a:r>
          </a:p>
          <a:p>
            <a:pPr algn="ctr"/>
            <a:r>
              <a:rPr lang="en-US" dirty="0"/>
              <a:t>(Writer of Repressive mark)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11E34F76-8E9D-E041-8B2D-49D705681C6A}"/>
              </a:ext>
            </a:extLst>
          </p:cNvPr>
          <p:cNvSpPr txBox="1"/>
          <p:nvPr/>
        </p:nvSpPr>
        <p:spPr>
          <a:xfrm>
            <a:off x="7717820" y="4553355"/>
            <a:ext cx="233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20 “</a:t>
            </a:r>
            <a:r>
              <a:rPr lang="en-US" b="1" dirty="0" err="1"/>
              <a:t>ea</a:t>
            </a:r>
            <a:r>
              <a:rPr lang="en-US" b="1" dirty="0"/>
              <a:t>” cases</a:t>
            </a:r>
          </a:p>
          <a:p>
            <a:pPr algn="ctr"/>
            <a:r>
              <a:rPr lang="en-US" dirty="0"/>
              <a:t>(Eraser of Active mark)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4ECF677E-C6BA-FB49-BEFB-6BF0773BCD3A}"/>
              </a:ext>
            </a:extLst>
          </p:cNvPr>
          <p:cNvCxnSpPr/>
          <p:nvPr/>
        </p:nvCxnSpPr>
        <p:spPr>
          <a:xfrm>
            <a:off x="1093368" y="5312248"/>
            <a:ext cx="0" cy="5627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B2035A51-665B-3649-87F3-AB7F03FF387F}"/>
              </a:ext>
            </a:extLst>
          </p:cNvPr>
          <p:cNvCxnSpPr/>
          <p:nvPr/>
        </p:nvCxnSpPr>
        <p:spPr>
          <a:xfrm>
            <a:off x="3607968" y="5312248"/>
            <a:ext cx="0" cy="5627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48E226DB-BE4C-204C-8B8C-174EEA893E4B}"/>
              </a:ext>
            </a:extLst>
          </p:cNvPr>
          <p:cNvCxnSpPr/>
          <p:nvPr/>
        </p:nvCxnSpPr>
        <p:spPr>
          <a:xfrm>
            <a:off x="6198768" y="5312248"/>
            <a:ext cx="0" cy="5627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AABB9E82-DECA-424E-8078-645290E3D916}"/>
              </a:ext>
            </a:extLst>
          </p:cNvPr>
          <p:cNvCxnSpPr/>
          <p:nvPr/>
        </p:nvCxnSpPr>
        <p:spPr>
          <a:xfrm>
            <a:off x="8881008" y="5312248"/>
            <a:ext cx="0" cy="5627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E046B8BB-35F5-524C-BD72-8F5AEA6AC14B}"/>
              </a:ext>
            </a:extLst>
          </p:cNvPr>
          <p:cNvSpPr txBox="1"/>
          <p:nvPr/>
        </p:nvSpPr>
        <p:spPr>
          <a:xfrm>
            <a:off x="-131599" y="9521720"/>
            <a:ext cx="245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adj p-value = 6.4*10</a:t>
            </a:r>
            <a:r>
              <a:rPr lang="en-US" b="1" baseline="30000" dirty="0"/>
              <a:t>-5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974B4FC1-99A4-CA4A-9631-C8B006933160}"/>
              </a:ext>
            </a:extLst>
          </p:cNvPr>
          <p:cNvSpPr txBox="1"/>
          <p:nvPr/>
        </p:nvSpPr>
        <p:spPr>
          <a:xfrm>
            <a:off x="4931934" y="9517707"/>
            <a:ext cx="278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adj p-value = 0.3</a:t>
            </a:r>
            <a:endParaRPr lang="en-US" baseline="30000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5D607BE-53B7-A14C-BE2E-96B7A2E14D96}"/>
              </a:ext>
            </a:extLst>
          </p:cNvPr>
          <p:cNvSpPr txBox="1"/>
          <p:nvPr/>
        </p:nvSpPr>
        <p:spPr>
          <a:xfrm>
            <a:off x="2212617" y="9521720"/>
            <a:ext cx="278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adj p-value = 0.82</a:t>
            </a:r>
            <a:endParaRPr lang="en-US" baseline="30000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FA22D94F-D19E-414B-8FFB-75AE470D727A}"/>
              </a:ext>
            </a:extLst>
          </p:cNvPr>
          <p:cNvSpPr txBox="1"/>
          <p:nvPr/>
        </p:nvSpPr>
        <p:spPr>
          <a:xfrm>
            <a:off x="7717820" y="9521720"/>
            <a:ext cx="233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adj p-value = 0.071</a:t>
            </a:r>
            <a:endParaRPr lang="en-US" baseline="30000" dirty="0"/>
          </a:p>
        </p:txBody>
      </p:sp>
      <p:graphicFrame>
        <p:nvGraphicFramePr>
          <p:cNvPr id="205" name="Table 2">
            <a:extLst>
              <a:ext uri="{FF2B5EF4-FFF2-40B4-BE49-F238E27FC236}">
                <a16:creationId xmlns:a16="http://schemas.microsoft.com/office/drawing/2014/main" id="{0582C6AC-5BF8-8F4F-ACF9-883BCFE6F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676761"/>
              </p:ext>
            </p:extLst>
          </p:nvPr>
        </p:nvGraphicFramePr>
        <p:xfrm>
          <a:off x="17848214" y="1897880"/>
          <a:ext cx="2965628" cy="987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2814">
                  <a:extLst>
                    <a:ext uri="{9D8B030D-6E8A-4147-A177-3AD203B41FA5}">
                      <a16:colId xmlns:a16="http://schemas.microsoft.com/office/drawing/2014/main" val="1817326449"/>
                    </a:ext>
                  </a:extLst>
                </a:gridCol>
                <a:gridCol w="1482814">
                  <a:extLst>
                    <a:ext uri="{9D8B030D-6E8A-4147-A177-3AD203B41FA5}">
                      <a16:colId xmlns:a16="http://schemas.microsoft.com/office/drawing/2014/main" val="1367557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880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8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23264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02952"/>
                  </a:ext>
                </a:extLst>
              </a:tr>
            </a:tbl>
          </a:graphicData>
        </a:graphic>
      </p:graphicFrame>
      <p:sp>
        <p:nvSpPr>
          <p:cNvPr id="206" name="TextBox 205">
            <a:extLst>
              <a:ext uri="{FF2B5EF4-FFF2-40B4-BE49-F238E27FC236}">
                <a16:creationId xmlns:a16="http://schemas.microsoft.com/office/drawing/2014/main" id="{F812734C-C25E-004E-974D-CAF61A4DD584}"/>
              </a:ext>
            </a:extLst>
          </p:cNvPr>
          <p:cNvSpPr txBox="1"/>
          <p:nvPr/>
        </p:nvSpPr>
        <p:spPr>
          <a:xfrm>
            <a:off x="16528810" y="641675"/>
            <a:ext cx="5795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Gene has associated </a:t>
            </a:r>
            <a:r>
              <a:rPr lang="en-US" b="1" dirty="0" err="1"/>
              <a:t>Himorna</a:t>
            </a:r>
            <a:r>
              <a:rPr lang="en-US" b="1" dirty="0"/>
              <a:t> peak with </a:t>
            </a:r>
            <a:r>
              <a:rPr lang="en-US" b="1" dirty="0" err="1"/>
              <a:t>postive</a:t>
            </a:r>
            <a:r>
              <a:rPr lang="en-US" b="1" dirty="0"/>
              <a:t> correlation between </a:t>
            </a:r>
            <a:r>
              <a:rPr lang="en-US" dirty="0"/>
              <a:t>lncRNA RP11-398K22.12  and H3K27ac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408B074E-A6A2-2644-B152-3BC84FBF6BFE}"/>
              </a:ext>
            </a:extLst>
          </p:cNvPr>
          <p:cNvSpPr txBox="1"/>
          <p:nvPr/>
        </p:nvSpPr>
        <p:spPr>
          <a:xfrm>
            <a:off x="13631692" y="1812937"/>
            <a:ext cx="2686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 </a:t>
            </a:r>
            <a:r>
              <a:rPr lang="en-US" b="1" dirty="0"/>
              <a:t>downregulated</a:t>
            </a:r>
            <a:r>
              <a:rPr lang="en-US" dirty="0"/>
              <a:t> after lncRNA RP11-398K22.12 knockdown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92A85038-AA3B-5142-9A2C-2F2AE3D20A3F}"/>
              </a:ext>
            </a:extLst>
          </p:cNvPr>
          <p:cNvSpPr txBox="1"/>
          <p:nvPr/>
        </p:nvSpPr>
        <p:spPr>
          <a:xfrm>
            <a:off x="16528810" y="1812937"/>
            <a:ext cx="1076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YES (596)</a:t>
            </a:r>
            <a:endParaRPr lang="en-US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25EE85B6-FACE-0F41-8C7C-343C59E5AC20}"/>
              </a:ext>
            </a:extLst>
          </p:cNvPr>
          <p:cNvSpPr txBox="1"/>
          <p:nvPr/>
        </p:nvSpPr>
        <p:spPr>
          <a:xfrm>
            <a:off x="16490710" y="2346337"/>
            <a:ext cx="1272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 (</a:t>
            </a:r>
            <a:r>
              <a:rPr lang="en-US" dirty="0"/>
              <a:t>24105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C05D3D9E-15E2-5143-98E6-02ECB9ABCB23}"/>
              </a:ext>
            </a:extLst>
          </p:cNvPr>
          <p:cNvSpPr txBox="1"/>
          <p:nvPr/>
        </p:nvSpPr>
        <p:spPr>
          <a:xfrm>
            <a:off x="17925810" y="1343037"/>
            <a:ext cx="1076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YES (884)</a:t>
            </a:r>
            <a:endParaRPr lang="en-US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4E2C865-FE74-CE4F-8000-5416904E7A88}"/>
              </a:ext>
            </a:extLst>
          </p:cNvPr>
          <p:cNvSpPr txBox="1"/>
          <p:nvPr/>
        </p:nvSpPr>
        <p:spPr>
          <a:xfrm>
            <a:off x="19437109" y="1330337"/>
            <a:ext cx="1268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 (</a:t>
            </a:r>
            <a:r>
              <a:rPr lang="en-US" dirty="0"/>
              <a:t>23817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7F4D2EC9-02BF-C74B-9128-00AEC8ED6C07}"/>
              </a:ext>
            </a:extLst>
          </p:cNvPr>
          <p:cNvSpPr txBox="1"/>
          <p:nvPr/>
        </p:nvSpPr>
        <p:spPr>
          <a:xfrm>
            <a:off x="-131599" y="8708920"/>
            <a:ext cx="245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raw p-value = 1.57*10</a:t>
            </a:r>
            <a:r>
              <a:rPr lang="en-US" b="1" baseline="30000" dirty="0"/>
              <a:t>-5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61DE9436-748F-A74B-93B7-7F00E8B9E7CC}"/>
              </a:ext>
            </a:extLst>
          </p:cNvPr>
          <p:cNvSpPr txBox="1"/>
          <p:nvPr/>
        </p:nvSpPr>
        <p:spPr>
          <a:xfrm>
            <a:off x="4931934" y="8704907"/>
            <a:ext cx="278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raw p-value =</a:t>
            </a:r>
            <a:endParaRPr lang="en-US" baseline="30000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2115D15F-229A-F14B-B2DA-FB12CFB59B85}"/>
              </a:ext>
            </a:extLst>
          </p:cNvPr>
          <p:cNvSpPr txBox="1"/>
          <p:nvPr/>
        </p:nvSpPr>
        <p:spPr>
          <a:xfrm>
            <a:off x="2212617" y="8708920"/>
            <a:ext cx="278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raw p-value = 0.19</a:t>
            </a:r>
            <a:endParaRPr lang="en-US" baseline="30000" dirty="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76E805C2-7BB8-AA4A-8E30-1B3EACB82DF0}"/>
              </a:ext>
            </a:extLst>
          </p:cNvPr>
          <p:cNvSpPr txBox="1"/>
          <p:nvPr/>
        </p:nvSpPr>
        <p:spPr>
          <a:xfrm>
            <a:off x="7717820" y="8708920"/>
            <a:ext cx="233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raw p-value =</a:t>
            </a:r>
            <a:endParaRPr lang="en-US" baseline="30000" dirty="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14538AEF-6864-7B4C-A63C-D6BA865CDC2F}"/>
              </a:ext>
            </a:extLst>
          </p:cNvPr>
          <p:cNvSpPr txBox="1"/>
          <p:nvPr/>
        </p:nvSpPr>
        <p:spPr>
          <a:xfrm>
            <a:off x="13613430" y="460326"/>
            <a:ext cx="245940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Matrix for ”</a:t>
            </a:r>
            <a:r>
              <a:rPr lang="en-US" b="1" dirty="0" err="1"/>
              <a:t>wa</a:t>
            </a:r>
            <a:r>
              <a:rPr lang="en-US" b="1" dirty="0"/>
              <a:t>”</a:t>
            </a:r>
          </a:p>
          <a:p>
            <a:pPr algn="ctr"/>
            <a:r>
              <a:rPr lang="en-US" dirty="0"/>
              <a:t>(Writer of Active mark)</a:t>
            </a:r>
          </a:p>
        </p:txBody>
      </p:sp>
      <p:graphicFrame>
        <p:nvGraphicFramePr>
          <p:cNvPr id="262" name="Table 2">
            <a:extLst>
              <a:ext uri="{FF2B5EF4-FFF2-40B4-BE49-F238E27FC236}">
                <a16:creationId xmlns:a16="http://schemas.microsoft.com/office/drawing/2014/main" id="{1283A5B9-88DB-CD44-8059-4EA20AFCF4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229678"/>
              </p:ext>
            </p:extLst>
          </p:nvPr>
        </p:nvGraphicFramePr>
        <p:xfrm>
          <a:off x="17848214" y="6150566"/>
          <a:ext cx="2965628" cy="987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2814">
                  <a:extLst>
                    <a:ext uri="{9D8B030D-6E8A-4147-A177-3AD203B41FA5}">
                      <a16:colId xmlns:a16="http://schemas.microsoft.com/office/drawing/2014/main" val="1817326449"/>
                    </a:ext>
                  </a:extLst>
                </a:gridCol>
                <a:gridCol w="1482814">
                  <a:extLst>
                    <a:ext uri="{9D8B030D-6E8A-4147-A177-3AD203B41FA5}">
                      <a16:colId xmlns:a16="http://schemas.microsoft.com/office/drawing/2014/main" val="1367557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880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4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23395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02952"/>
                  </a:ext>
                </a:extLst>
              </a:tr>
            </a:tbl>
          </a:graphicData>
        </a:graphic>
      </p:graphicFrame>
      <p:sp>
        <p:nvSpPr>
          <p:cNvPr id="263" name="TextBox 262">
            <a:extLst>
              <a:ext uri="{FF2B5EF4-FFF2-40B4-BE49-F238E27FC236}">
                <a16:creationId xmlns:a16="http://schemas.microsoft.com/office/drawing/2014/main" id="{9E368AB4-C4C3-EA4B-A1A1-2F74D6ABA336}"/>
              </a:ext>
            </a:extLst>
          </p:cNvPr>
          <p:cNvSpPr txBox="1"/>
          <p:nvPr/>
        </p:nvSpPr>
        <p:spPr>
          <a:xfrm>
            <a:off x="16528810" y="4894361"/>
            <a:ext cx="5795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 has associated </a:t>
            </a:r>
            <a:r>
              <a:rPr lang="en-US" dirty="0" err="1"/>
              <a:t>Himorna</a:t>
            </a:r>
            <a:r>
              <a:rPr lang="en-US" dirty="0"/>
              <a:t> peak with</a:t>
            </a:r>
            <a:r>
              <a:rPr lang="en-US" b="1" dirty="0"/>
              <a:t> positive correlation </a:t>
            </a:r>
            <a:r>
              <a:rPr lang="en-US" dirty="0"/>
              <a:t>between lncRNA RP11-398K22.12  and H3K27ac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48E14256-D839-AC4A-BF20-1E07E4FE790E}"/>
              </a:ext>
            </a:extLst>
          </p:cNvPr>
          <p:cNvSpPr txBox="1"/>
          <p:nvPr/>
        </p:nvSpPr>
        <p:spPr>
          <a:xfrm>
            <a:off x="13631692" y="6065623"/>
            <a:ext cx="2686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 </a:t>
            </a:r>
            <a:r>
              <a:rPr lang="en-US" b="1" dirty="0"/>
              <a:t>upregulated</a:t>
            </a:r>
            <a:r>
              <a:rPr lang="en-US" dirty="0"/>
              <a:t> after lncRNA RP11-398K22.12 knockdown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B59BF7A6-6DE7-A64B-B0B9-53112830182A}"/>
              </a:ext>
            </a:extLst>
          </p:cNvPr>
          <p:cNvSpPr txBox="1"/>
          <p:nvPr/>
        </p:nvSpPr>
        <p:spPr>
          <a:xfrm>
            <a:off x="16528810" y="6065623"/>
            <a:ext cx="1076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YES (432)</a:t>
            </a:r>
            <a:endParaRPr lang="en-US" dirty="0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CCB50463-5A8C-B842-B75B-70070823BF17}"/>
              </a:ext>
            </a:extLst>
          </p:cNvPr>
          <p:cNvSpPr txBox="1"/>
          <p:nvPr/>
        </p:nvSpPr>
        <p:spPr>
          <a:xfrm>
            <a:off x="16490710" y="6599023"/>
            <a:ext cx="1272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 (</a:t>
            </a:r>
            <a:r>
              <a:rPr lang="en-US" dirty="0"/>
              <a:t>24269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47D4E0CF-FB64-EC43-B867-F95B9D94E63D}"/>
              </a:ext>
            </a:extLst>
          </p:cNvPr>
          <p:cNvSpPr txBox="1"/>
          <p:nvPr/>
        </p:nvSpPr>
        <p:spPr>
          <a:xfrm>
            <a:off x="17925810" y="5595723"/>
            <a:ext cx="1076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YES (884)</a:t>
            </a:r>
            <a:endParaRPr lang="en-US" dirty="0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5AF04E45-C764-1F48-8C46-4141178357BB}"/>
              </a:ext>
            </a:extLst>
          </p:cNvPr>
          <p:cNvSpPr txBox="1"/>
          <p:nvPr/>
        </p:nvSpPr>
        <p:spPr>
          <a:xfrm>
            <a:off x="19437109" y="5583023"/>
            <a:ext cx="1268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 (</a:t>
            </a:r>
            <a:r>
              <a:rPr lang="en-US" dirty="0"/>
              <a:t>23817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8F6B35DF-62F6-7544-8933-57A9F62A66EC}"/>
              </a:ext>
            </a:extLst>
          </p:cNvPr>
          <p:cNvSpPr txBox="1"/>
          <p:nvPr/>
        </p:nvSpPr>
        <p:spPr>
          <a:xfrm>
            <a:off x="13613430" y="4713012"/>
            <a:ext cx="245940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Matrix for ”</a:t>
            </a:r>
            <a:r>
              <a:rPr lang="en-US" b="1" dirty="0" err="1"/>
              <a:t>wr</a:t>
            </a:r>
            <a:r>
              <a:rPr lang="en-US" b="1" dirty="0"/>
              <a:t>”</a:t>
            </a:r>
          </a:p>
          <a:p>
            <a:pPr algn="ctr"/>
            <a:r>
              <a:rPr lang="en-US" dirty="0"/>
              <a:t>(Writer of Repressive mark)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04DAEDA3-39C8-3740-8A3F-E575388D6ADE}"/>
              </a:ext>
            </a:extLst>
          </p:cNvPr>
          <p:cNvSpPr txBox="1"/>
          <p:nvPr/>
        </p:nvSpPr>
        <p:spPr>
          <a:xfrm>
            <a:off x="22950" y="5957427"/>
            <a:ext cx="218966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Confusion matrix</a:t>
            </a:r>
          </a:p>
          <a:p>
            <a:pPr algn="ctr"/>
            <a:r>
              <a:rPr lang="en-US" b="1" dirty="0"/>
              <a:t> for ”</a:t>
            </a:r>
            <a:r>
              <a:rPr lang="en-US" b="1" dirty="0" err="1"/>
              <a:t>wa</a:t>
            </a:r>
            <a:r>
              <a:rPr lang="en-US" b="1" dirty="0"/>
              <a:t>”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480ED370-5CF8-6D47-9B9A-7E9DEFA0AE5C}"/>
              </a:ext>
            </a:extLst>
          </p:cNvPr>
          <p:cNvSpPr txBox="1"/>
          <p:nvPr/>
        </p:nvSpPr>
        <p:spPr>
          <a:xfrm>
            <a:off x="2342229" y="5957427"/>
            <a:ext cx="245940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Confusion matrix</a:t>
            </a:r>
          </a:p>
          <a:p>
            <a:pPr algn="ctr"/>
            <a:r>
              <a:rPr lang="en-US" b="1" dirty="0"/>
              <a:t>for ”</a:t>
            </a:r>
            <a:r>
              <a:rPr lang="en-US" b="1" dirty="0" err="1"/>
              <a:t>wr</a:t>
            </a:r>
            <a:r>
              <a:rPr lang="en-US" b="1" dirty="0"/>
              <a:t>”</a:t>
            </a:r>
          </a:p>
        </p:txBody>
      </p: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2B297C96-044A-F34C-929A-8025A4FC8169}"/>
              </a:ext>
            </a:extLst>
          </p:cNvPr>
          <p:cNvGrpSpPr/>
          <p:nvPr/>
        </p:nvGrpSpPr>
        <p:grpSpPr>
          <a:xfrm>
            <a:off x="10165106" y="1468114"/>
            <a:ext cx="1202724" cy="444766"/>
            <a:chOff x="226259" y="4616649"/>
            <a:chExt cx="1202724" cy="444766"/>
          </a:xfrm>
        </p:grpSpPr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35B41200-29C8-814E-8559-EE7B08B7A78C}"/>
                </a:ext>
              </a:extLst>
            </p:cNvPr>
            <p:cNvCxnSpPr>
              <a:cxnSpLocks/>
            </p:cNvCxnSpPr>
            <p:nvPr/>
          </p:nvCxnSpPr>
          <p:spPr>
            <a:xfrm>
              <a:off x="226259" y="4839032"/>
              <a:ext cx="12027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" name="Right Arrow 273">
              <a:extLst>
                <a:ext uri="{FF2B5EF4-FFF2-40B4-BE49-F238E27FC236}">
                  <a16:creationId xmlns:a16="http://schemas.microsoft.com/office/drawing/2014/main" id="{FD2C4C05-9A37-3043-82B9-40C84B4466CF}"/>
                </a:ext>
              </a:extLst>
            </p:cNvPr>
            <p:cNvSpPr/>
            <p:nvPr/>
          </p:nvSpPr>
          <p:spPr>
            <a:xfrm>
              <a:off x="693755" y="4616649"/>
              <a:ext cx="601362" cy="444766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0E376932-555F-F549-A93F-78F01ECCD506}"/>
                </a:ext>
              </a:extLst>
            </p:cNvPr>
            <p:cNvSpPr/>
            <p:nvPr/>
          </p:nvSpPr>
          <p:spPr>
            <a:xfrm>
              <a:off x="389237" y="4716815"/>
              <a:ext cx="158016" cy="24508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3539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</TotalTime>
  <Words>228</Words>
  <Application>Microsoft Macintosh PowerPoint</Application>
  <PresentationFormat>Custom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36</cp:revision>
  <dcterms:created xsi:type="dcterms:W3CDTF">2021-07-01T09:03:46Z</dcterms:created>
  <dcterms:modified xsi:type="dcterms:W3CDTF">2023-10-02T15:17:11Z</dcterms:modified>
</cp:coreProperties>
</file>