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12801600" cy="8229600"/>
  <p:notesSz cx="6858000" cy="9144000"/>
  <p:defaultTextStyle>
    <a:defPPr>
      <a:defRPr lang="en-US"/>
    </a:defPPr>
    <a:lvl1pPr marL="0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1pPr>
    <a:lvl2pPr marL="369253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2pPr>
    <a:lvl3pPr marL="738506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3pPr>
    <a:lvl4pPr marL="1107758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4pPr>
    <a:lvl5pPr marL="1477011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5pPr>
    <a:lvl6pPr marL="1846265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6pPr>
    <a:lvl7pPr marL="2215518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7pPr>
    <a:lvl8pPr marL="2584771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8pPr>
    <a:lvl9pPr marL="2954023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 autoAdjust="0"/>
  </p:normalViewPr>
  <p:slideViewPr>
    <p:cSldViewPr snapToGrid="0">
      <p:cViewPr>
        <p:scale>
          <a:sx n="70" d="100"/>
          <a:sy n="70" d="100"/>
        </p:scale>
        <p:origin x="256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D146-947A-4640-AB28-9C382723D282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D9912-7266-4F11-8A05-521322747C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67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9253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8506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7758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7011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6265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5518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4771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54023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1143000"/>
            <a:ext cx="4800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0DC2B-CD3D-4531-9483-D486A343BD7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1"/>
          </a:xfrm>
        </p:spPr>
        <p:txBody>
          <a:bodyPr anchor="b"/>
          <a:lstStyle>
            <a:lvl1pPr algn="ctr"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7840"/>
            </a:lvl1pPr>
            <a:lvl2pPr marL="1493497" indent="0" algn="ctr">
              <a:buNone/>
              <a:defRPr sz="6535"/>
            </a:lvl2pPr>
            <a:lvl3pPr marL="2986995" indent="0" algn="ctr">
              <a:buNone/>
              <a:defRPr sz="5880"/>
            </a:lvl3pPr>
            <a:lvl4pPr marL="4480490" indent="0" algn="ctr">
              <a:buNone/>
              <a:defRPr sz="5226"/>
            </a:lvl4pPr>
            <a:lvl5pPr marL="5973987" indent="0" algn="ctr">
              <a:buNone/>
              <a:defRPr sz="5226"/>
            </a:lvl5pPr>
            <a:lvl6pPr marL="7467485" indent="0" algn="ctr">
              <a:buNone/>
              <a:defRPr sz="5226"/>
            </a:lvl6pPr>
            <a:lvl7pPr marL="8960980" indent="0" algn="ctr">
              <a:buNone/>
              <a:defRPr sz="5226"/>
            </a:lvl7pPr>
            <a:lvl8pPr marL="10454476" indent="0" algn="ctr">
              <a:buNone/>
              <a:defRPr sz="5226"/>
            </a:lvl8pPr>
            <a:lvl9pPr marL="11947973" indent="0" algn="ctr">
              <a:buNone/>
              <a:defRPr sz="5226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89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4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3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556514"/>
            <a:ext cx="10881360" cy="1764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663440"/>
            <a:ext cx="89611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9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8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8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7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6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6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1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5288282"/>
            <a:ext cx="10881360" cy="1634490"/>
          </a:xfrm>
        </p:spPr>
        <p:txBody>
          <a:bodyPr anchor="t"/>
          <a:lstStyle>
            <a:lvl1pPr algn="l">
              <a:defRPr sz="13066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3488060"/>
            <a:ext cx="10881360" cy="1800224"/>
          </a:xfrm>
        </p:spPr>
        <p:txBody>
          <a:bodyPr anchor="b"/>
          <a:lstStyle>
            <a:lvl1pPr marL="0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920243"/>
            <a:ext cx="5654040" cy="5431156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920243"/>
            <a:ext cx="5654040" cy="5431156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4" y="1842136"/>
            <a:ext cx="5656263" cy="767715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4" y="2609851"/>
            <a:ext cx="5656263" cy="4741545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1842136"/>
            <a:ext cx="5658485" cy="767715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2609851"/>
            <a:ext cx="5658485" cy="4741545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59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5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6" y="327661"/>
            <a:ext cx="4211639" cy="1394460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3" y="327664"/>
            <a:ext cx="7156452" cy="7023736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6" y="1722124"/>
            <a:ext cx="4211639" cy="5629276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471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760722"/>
            <a:ext cx="7680960" cy="680086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735329"/>
            <a:ext cx="7680960" cy="4937760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440808"/>
            <a:ext cx="7680960" cy="965834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6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29570"/>
            <a:ext cx="2880360" cy="7021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29570"/>
            <a:ext cx="8427720" cy="7021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7"/>
            <a:ext cx="11041380" cy="3423284"/>
          </a:xfrm>
        </p:spPr>
        <p:txBody>
          <a:bodyPr anchor="b"/>
          <a:lstStyle>
            <a:lvl1pPr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8"/>
            <a:ext cx="11041380" cy="1800224"/>
          </a:xfrm>
        </p:spPr>
        <p:txBody>
          <a:bodyPr/>
          <a:lstStyle>
            <a:lvl1pPr marL="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41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3"/>
            <a:ext cx="5440680" cy="5221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3"/>
            <a:ext cx="5440680" cy="5221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5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017397"/>
            <a:ext cx="5415676" cy="988694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006091"/>
            <a:ext cx="5415676" cy="44215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017397"/>
            <a:ext cx="5442348" cy="988694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006091"/>
            <a:ext cx="5442348" cy="44215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2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5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7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548640"/>
            <a:ext cx="4128849" cy="192024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184911"/>
            <a:ext cx="6480810" cy="5848351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468881"/>
            <a:ext cx="4128849" cy="4573906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32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548640"/>
            <a:ext cx="4128849" cy="192024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2348" y="1184911"/>
            <a:ext cx="6480810" cy="5848351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468881"/>
            <a:ext cx="4128849" cy="4573906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6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3"/>
            <a:ext cx="11041380" cy="5221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2"/>
            <a:ext cx="288036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A582-90CC-4FCC-844F-FB93A505CA4F}" type="datetimeFigureOut">
              <a:rPr lang="en-IE" smtClean="0"/>
              <a:t>14/09/2022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2"/>
            <a:ext cx="432054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2"/>
            <a:ext cx="288036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9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86995" rtl="0" eaLnBrk="1" latinLnBrk="0" hangingPunct="1">
        <a:lnSpc>
          <a:spcPct val="90000"/>
        </a:lnSpc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6748" indent="-746748" algn="l" defTabSz="2986995" rtl="0" eaLnBrk="1" latinLnBrk="0" hangingPunct="1">
        <a:lnSpc>
          <a:spcPct val="90000"/>
        </a:lnSpc>
        <a:spcBef>
          <a:spcPts val="3266"/>
        </a:spcBef>
        <a:buFont typeface="Arial" panose="020B0604020202020204" pitchFamily="34" charset="0"/>
        <a:buChar char="•"/>
        <a:defRPr sz="9146" kern="1200">
          <a:solidFill>
            <a:schemeClr val="tx1"/>
          </a:solidFill>
          <a:latin typeface="+mn-lt"/>
          <a:ea typeface="+mn-ea"/>
          <a:cs typeface="+mn-cs"/>
        </a:defRPr>
      </a:lvl1pPr>
      <a:lvl2pPr marL="224024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29565"/>
            <a:ext cx="115214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920243"/>
            <a:ext cx="115214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7627624"/>
            <a:ext cx="298704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7627624"/>
            <a:ext cx="405384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7627624"/>
            <a:ext cx="2987040" cy="438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86995" rtl="0" eaLnBrk="1" latinLnBrk="0" hangingPunct="1"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0123" indent="-1120123" algn="l" defTabSz="2986995" rtl="0" eaLnBrk="1" latinLnBrk="0" hangingPunct="1">
        <a:spcBef>
          <a:spcPct val="20000"/>
        </a:spcBef>
        <a:buFont typeface="Arial" pitchFamily="34" charset="0"/>
        <a:buChar char="•"/>
        <a:defRPr sz="10455" kern="1200">
          <a:solidFill>
            <a:schemeClr val="tx1"/>
          </a:solidFill>
          <a:latin typeface="+mn-lt"/>
          <a:ea typeface="+mn-ea"/>
          <a:cs typeface="+mn-cs"/>
        </a:defRPr>
      </a:lvl1pPr>
      <a:lvl2pPr marL="2426932" indent="-933434" algn="l" defTabSz="2986995" rtl="0" eaLnBrk="1" latinLnBrk="0" hangingPunct="1">
        <a:spcBef>
          <a:spcPct val="20000"/>
        </a:spcBef>
        <a:buFont typeface="Arial" pitchFamily="34" charset="0"/>
        <a:buChar char="–"/>
        <a:defRPr sz="9146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spcBef>
          <a:spcPct val="20000"/>
        </a:spcBef>
        <a:buFont typeface="Arial" pitchFamily="34" charset="0"/>
        <a:buChar char="–"/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spcBef>
          <a:spcPct val="20000"/>
        </a:spcBef>
        <a:buFont typeface="Arial" pitchFamily="34" charset="0"/>
        <a:buChar char="»"/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1B169937-D645-9949-9933-A4D9A0D11A6A}"/>
              </a:ext>
            </a:extLst>
          </p:cNvPr>
          <p:cNvCxnSpPr/>
          <p:nvPr/>
        </p:nvCxnSpPr>
        <p:spPr>
          <a:xfrm flipV="1">
            <a:off x="1479202" y="3006561"/>
            <a:ext cx="3600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0A3715D-70F7-404B-921F-5A0AEB55F87E}"/>
              </a:ext>
            </a:extLst>
          </p:cNvPr>
          <p:cNvSpPr/>
          <p:nvPr/>
        </p:nvSpPr>
        <p:spPr>
          <a:xfrm>
            <a:off x="4143497" y="2868016"/>
            <a:ext cx="79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9169198-2993-524E-8050-67CF98267C58}"/>
              </a:ext>
            </a:extLst>
          </p:cNvPr>
          <p:cNvSpPr txBox="1"/>
          <p:nvPr/>
        </p:nvSpPr>
        <p:spPr>
          <a:xfrm>
            <a:off x="4071491" y="2861278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SNAP/Ha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4E1D0B1-2764-5D42-90A0-D6AFBD817E94}"/>
              </a:ext>
            </a:extLst>
          </p:cNvPr>
          <p:cNvCxnSpPr/>
          <p:nvPr/>
        </p:nvCxnSpPr>
        <p:spPr>
          <a:xfrm flipV="1">
            <a:off x="975146" y="1665536"/>
            <a:ext cx="1872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3ECC446B-AAEB-2349-84AE-749D8E065ADB}"/>
              </a:ext>
            </a:extLst>
          </p:cNvPr>
          <p:cNvCxnSpPr/>
          <p:nvPr/>
        </p:nvCxnSpPr>
        <p:spPr>
          <a:xfrm flipV="1">
            <a:off x="975146" y="613466"/>
            <a:ext cx="1116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" name="Picture 12">
            <a:extLst>
              <a:ext uri="{FF2B5EF4-FFF2-40B4-BE49-F238E27FC236}">
                <a16:creationId xmlns:a16="http://schemas.microsoft.com/office/drawing/2014/main" id="{26DDD54C-0772-2747-A11A-20FA16476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0"/>
                    </a14:imgEffect>
                    <a14:imgEffect>
                      <a14:brightnessContrast bright="2000" contrast="-17000"/>
                    </a14:imgEffect>
                  </a14:imgLayer>
                </a14:imgProps>
              </a:ext>
            </a:extLst>
          </a:blip>
          <a:srcRect l="2895" t="7579" r="19406" b="20658"/>
          <a:stretch/>
        </p:blipFill>
        <p:spPr bwMode="auto">
          <a:xfrm>
            <a:off x="6639141" y="5944562"/>
            <a:ext cx="3564536" cy="2050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1" name="Picture 14">
            <a:extLst>
              <a:ext uri="{FF2B5EF4-FFF2-40B4-BE49-F238E27FC236}">
                <a16:creationId xmlns:a16="http://schemas.microsoft.com/office/drawing/2014/main" id="{5BC55CA0-D718-8249-9E36-10884361BAA5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8000" contrast="20000"/>
                    </a14:imgEffect>
                  </a14:imgLayer>
                </a14:imgProps>
              </a:ext>
            </a:extLst>
          </a:blip>
          <a:srcRect l="9977" t="8498" r="20181" b="16033"/>
          <a:stretch/>
        </p:blipFill>
        <p:spPr bwMode="auto">
          <a:xfrm>
            <a:off x="6639677" y="1591235"/>
            <a:ext cx="3564000" cy="2215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194C2D98-29A8-DB49-9DD3-E27C720E933D}"/>
              </a:ext>
            </a:extLst>
          </p:cNvPr>
          <p:cNvSpPr txBox="1"/>
          <p:nvPr/>
        </p:nvSpPr>
        <p:spPr>
          <a:xfrm>
            <a:off x="6099221" y="637171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100kDa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EECC82E-2303-A141-89A7-F72E0BBE9ABA}"/>
              </a:ext>
            </a:extLst>
          </p:cNvPr>
          <p:cNvSpPr txBox="1"/>
          <p:nvPr/>
        </p:nvSpPr>
        <p:spPr>
          <a:xfrm>
            <a:off x="6099221" y="595447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250kDa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13AC799-822C-5044-8A46-CBFE36BA0B08}"/>
              </a:ext>
            </a:extLst>
          </p:cNvPr>
          <p:cNvSpPr txBox="1"/>
          <p:nvPr/>
        </p:nvSpPr>
        <p:spPr>
          <a:xfrm>
            <a:off x="6099221" y="615569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150kDa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D9AD3A8-0FD0-7F48-9187-FDB021892313}"/>
              </a:ext>
            </a:extLst>
          </p:cNvPr>
          <p:cNvSpPr txBox="1"/>
          <p:nvPr/>
        </p:nvSpPr>
        <p:spPr>
          <a:xfrm>
            <a:off x="6098645" y="6587743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75kDa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5AC5FD4A-BA85-044C-B065-FBDF195C3537}"/>
              </a:ext>
            </a:extLst>
          </p:cNvPr>
          <p:cNvSpPr txBox="1"/>
          <p:nvPr/>
        </p:nvSpPr>
        <p:spPr>
          <a:xfrm>
            <a:off x="6098645" y="6965943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50kDa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DA43F0C9-96E2-5748-9399-337A9A2BE42E}"/>
              </a:ext>
            </a:extLst>
          </p:cNvPr>
          <p:cNvSpPr txBox="1"/>
          <p:nvPr/>
        </p:nvSpPr>
        <p:spPr>
          <a:xfrm>
            <a:off x="6098645" y="7367794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37kDa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E545EAF9-E393-FD4F-8B85-2DC0E054E1F6}"/>
              </a:ext>
            </a:extLst>
          </p:cNvPr>
          <p:cNvSpPr txBox="1"/>
          <p:nvPr/>
        </p:nvSpPr>
        <p:spPr>
          <a:xfrm>
            <a:off x="6098645" y="7758031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 25kDa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27543194-7A85-EF45-8B03-AA9FE522CD80}"/>
              </a:ext>
            </a:extLst>
          </p:cNvPr>
          <p:cNvSpPr txBox="1"/>
          <p:nvPr/>
        </p:nvSpPr>
        <p:spPr>
          <a:xfrm rot="18055418">
            <a:off x="6252884" y="813979"/>
            <a:ext cx="155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1E28B413-3BFC-1941-A17A-896F73135CB9}"/>
              </a:ext>
            </a:extLst>
          </p:cNvPr>
          <p:cNvSpPr txBox="1"/>
          <p:nvPr/>
        </p:nvSpPr>
        <p:spPr>
          <a:xfrm rot="18055418">
            <a:off x="6570850" y="866819"/>
            <a:ext cx="142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Pellet following lysis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2C23CE7E-1FDD-F941-9DA3-ECF8BD264A03}"/>
              </a:ext>
            </a:extLst>
          </p:cNvPr>
          <p:cNvSpPr txBox="1"/>
          <p:nvPr/>
        </p:nvSpPr>
        <p:spPr>
          <a:xfrm rot="18055418">
            <a:off x="6818729" y="92302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Pre-lysis sample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E16E9D01-D483-3342-A004-3F35A31304B0}"/>
              </a:ext>
            </a:extLst>
          </p:cNvPr>
          <p:cNvSpPr txBox="1"/>
          <p:nvPr/>
        </p:nvSpPr>
        <p:spPr>
          <a:xfrm rot="18055418">
            <a:off x="7027948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GFP beads - FT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19285BF6-D2DC-784A-A408-50D8BFF9FC26}"/>
              </a:ext>
            </a:extLst>
          </p:cNvPr>
          <p:cNvSpPr txBox="1"/>
          <p:nvPr/>
        </p:nvSpPr>
        <p:spPr>
          <a:xfrm rot="18055418">
            <a:off x="7820036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GFP beads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8FDD28D3-2AC4-BE41-98A7-13B0ED82BD84}"/>
              </a:ext>
            </a:extLst>
          </p:cNvPr>
          <p:cNvSpPr txBox="1"/>
          <p:nvPr/>
        </p:nvSpPr>
        <p:spPr>
          <a:xfrm rot="18055418">
            <a:off x="8933187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SNAP  beads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E88AF760-24AC-7C47-9F32-35BF6F57A634}"/>
              </a:ext>
            </a:extLst>
          </p:cNvPr>
          <p:cNvSpPr txBox="1"/>
          <p:nvPr/>
        </p:nvSpPr>
        <p:spPr>
          <a:xfrm rot="18055418">
            <a:off x="9476220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Pure Lysate  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6FD23658-807B-6340-A319-18FD7B8E3DB2}"/>
              </a:ext>
            </a:extLst>
          </p:cNvPr>
          <p:cNvSpPr txBox="1"/>
          <p:nvPr/>
        </p:nvSpPr>
        <p:spPr>
          <a:xfrm rot="18055418">
            <a:off x="8357123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SNAP beads - FT 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CAF45B9B-8639-2040-85A5-41942653AD0A}"/>
              </a:ext>
            </a:extLst>
          </p:cNvPr>
          <p:cNvSpPr txBox="1"/>
          <p:nvPr/>
        </p:nvSpPr>
        <p:spPr>
          <a:xfrm>
            <a:off x="6120741" y="219525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75kDa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E8EE774C-DBBE-B046-A577-B1CADE9B3A99}"/>
              </a:ext>
            </a:extLst>
          </p:cNvPr>
          <p:cNvSpPr txBox="1"/>
          <p:nvPr/>
        </p:nvSpPr>
        <p:spPr>
          <a:xfrm>
            <a:off x="6120741" y="343419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25kDa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B264F9B-FA32-EA43-9378-20F9FE15A04F}"/>
              </a:ext>
            </a:extLst>
          </p:cNvPr>
          <p:cNvSpPr/>
          <p:nvPr/>
        </p:nvSpPr>
        <p:spPr>
          <a:xfrm>
            <a:off x="2836526" y="2868016"/>
            <a:ext cx="1326461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B9655427-2BD4-F843-A5C8-6BF478051ACB}"/>
              </a:ext>
            </a:extLst>
          </p:cNvPr>
          <p:cNvSpPr txBox="1"/>
          <p:nvPr/>
        </p:nvSpPr>
        <p:spPr>
          <a:xfrm>
            <a:off x="3358820" y="2860607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g8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1D8592AA-ECB8-C640-B68D-7674423D9B00}"/>
              </a:ext>
            </a:extLst>
          </p:cNvPr>
          <p:cNvSpPr/>
          <p:nvPr/>
        </p:nvSpPr>
        <p:spPr>
          <a:xfrm>
            <a:off x="1479203" y="2868016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E4FC21D-A503-1D4E-9CFF-CC6F388862A4}"/>
              </a:ext>
            </a:extLst>
          </p:cNvPr>
          <p:cNvSpPr txBox="1"/>
          <p:nvPr/>
        </p:nvSpPr>
        <p:spPr>
          <a:xfrm>
            <a:off x="336765" y="2862713"/>
            <a:ext cx="1214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Hau3</a:t>
            </a:r>
            <a:endParaRPr lang="en-IE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E6D85BB0-F6F9-A04E-9CAF-45731F2D4882}"/>
              </a:ext>
            </a:extLst>
          </p:cNvPr>
          <p:cNvSpPr txBox="1"/>
          <p:nvPr/>
        </p:nvSpPr>
        <p:spPr>
          <a:xfrm>
            <a:off x="1479204" y="3111418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9F8F2D3-3324-D549-9BF9-A5F8C04DCBEB}"/>
              </a:ext>
            </a:extLst>
          </p:cNvPr>
          <p:cNvSpPr txBox="1"/>
          <p:nvPr/>
        </p:nvSpPr>
        <p:spPr>
          <a:xfrm>
            <a:off x="2102195" y="3111418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303bp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75946CED-CD01-444F-9F27-AFE4914137E6}"/>
              </a:ext>
            </a:extLst>
          </p:cNvPr>
          <p:cNvSpPr txBox="1"/>
          <p:nvPr/>
        </p:nvSpPr>
        <p:spPr>
          <a:xfrm>
            <a:off x="3254324" y="3111418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1062bp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02A4A64-9BEC-E045-B23B-B0CE181E9C8B}"/>
              </a:ext>
            </a:extLst>
          </p:cNvPr>
          <p:cNvSpPr/>
          <p:nvPr/>
        </p:nvSpPr>
        <p:spPr>
          <a:xfrm>
            <a:off x="2122145" y="2868016"/>
            <a:ext cx="571504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72893E8-3FEF-DE4F-B2F2-15161623FB19}"/>
              </a:ext>
            </a:extLst>
          </p:cNvPr>
          <p:cNvSpPr txBox="1"/>
          <p:nvPr/>
        </p:nvSpPr>
        <p:spPr>
          <a:xfrm>
            <a:off x="1550641" y="2861278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7E10762-B635-AE47-98FA-0349326736DA}"/>
              </a:ext>
            </a:extLst>
          </p:cNvPr>
          <p:cNvSpPr txBox="1"/>
          <p:nvPr/>
        </p:nvSpPr>
        <p:spPr>
          <a:xfrm>
            <a:off x="2246212" y="2860607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9" name="Freeform 488">
            <a:extLst>
              <a:ext uri="{FF2B5EF4-FFF2-40B4-BE49-F238E27FC236}">
                <a16:creationId xmlns:a16="http://schemas.microsoft.com/office/drawing/2014/main" id="{74FA75E1-6CF0-C84A-8443-05EAC65EF6CC}"/>
              </a:ext>
            </a:extLst>
          </p:cNvPr>
          <p:cNvSpPr/>
          <p:nvPr/>
        </p:nvSpPr>
        <p:spPr>
          <a:xfrm>
            <a:off x="1945949" y="2563752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0" name="Freeform 489">
            <a:extLst>
              <a:ext uri="{FF2B5EF4-FFF2-40B4-BE49-F238E27FC236}">
                <a16:creationId xmlns:a16="http://schemas.microsoft.com/office/drawing/2014/main" id="{65BB69DD-70D1-1C4C-8A0B-4630641EE7E0}"/>
              </a:ext>
            </a:extLst>
          </p:cNvPr>
          <p:cNvSpPr/>
          <p:nvPr/>
        </p:nvSpPr>
        <p:spPr>
          <a:xfrm>
            <a:off x="2646025" y="2574855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F9CE0C7A-8EB1-D94E-9A24-181C71F7C120}"/>
              </a:ext>
            </a:extLst>
          </p:cNvPr>
          <p:cNvCxnSpPr/>
          <p:nvPr/>
        </p:nvCxnSpPr>
        <p:spPr>
          <a:xfrm rot="5400000">
            <a:off x="4935932" y="3002688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6C666ABD-74E2-D141-BB05-6646CECE9FB6}"/>
              </a:ext>
            </a:extLst>
          </p:cNvPr>
          <p:cNvSpPr txBox="1"/>
          <p:nvPr/>
        </p:nvSpPr>
        <p:spPr>
          <a:xfrm>
            <a:off x="1764956" y="2289102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6B53667-7781-AB42-B5CD-43EB2DC73652}"/>
              </a:ext>
            </a:extLst>
          </p:cNvPr>
          <p:cNvSpPr txBox="1"/>
          <p:nvPr/>
        </p:nvSpPr>
        <p:spPr>
          <a:xfrm>
            <a:off x="2479336" y="2289102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116F8B4-D0FC-8E4E-98F6-B2ADCF0A1665}"/>
              </a:ext>
            </a:extLst>
          </p:cNvPr>
          <p:cNvSpPr txBox="1"/>
          <p:nvPr/>
        </p:nvSpPr>
        <p:spPr>
          <a:xfrm>
            <a:off x="0" y="0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36C08DCB-6153-4647-9E88-C6517AEACB22}"/>
              </a:ext>
            </a:extLst>
          </p:cNvPr>
          <p:cNvSpPr/>
          <p:nvPr/>
        </p:nvSpPr>
        <p:spPr>
          <a:xfrm>
            <a:off x="975531" y="2868016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FE0BE97-D2B0-3542-A50D-141B6C8FE359}"/>
              </a:ext>
            </a:extLst>
          </p:cNvPr>
          <p:cNvSpPr txBox="1"/>
          <p:nvPr/>
        </p:nvSpPr>
        <p:spPr>
          <a:xfrm>
            <a:off x="975147" y="2861278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BCA89546-600F-1743-9A76-9CA78E913EEC}"/>
              </a:ext>
            </a:extLst>
          </p:cNvPr>
          <p:cNvSpPr txBox="1"/>
          <p:nvPr/>
        </p:nvSpPr>
        <p:spPr>
          <a:xfrm>
            <a:off x="5954629" y="-3576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50CDAB8F-AC80-6441-A527-17D21BE72089}"/>
              </a:ext>
            </a:extLst>
          </p:cNvPr>
          <p:cNvCxnSpPr/>
          <p:nvPr/>
        </p:nvCxnSpPr>
        <p:spPr>
          <a:xfrm flipH="1">
            <a:off x="10203102" y="6444528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8A1367EC-3D8F-D147-81DD-D5E87BAF6272}"/>
              </a:ext>
            </a:extLst>
          </p:cNvPr>
          <p:cNvCxnSpPr/>
          <p:nvPr/>
        </p:nvCxnSpPr>
        <p:spPr>
          <a:xfrm flipH="1">
            <a:off x="10203102" y="7092672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5AD3519-4585-8446-BA6E-ADD62ABEE66D}"/>
              </a:ext>
            </a:extLst>
          </p:cNvPr>
          <p:cNvCxnSpPr/>
          <p:nvPr/>
        </p:nvCxnSpPr>
        <p:spPr>
          <a:xfrm flipH="1">
            <a:off x="10203102" y="7509560"/>
            <a:ext cx="197923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F4644829-416E-F941-B63C-404B6AD37E09}"/>
              </a:ext>
            </a:extLst>
          </p:cNvPr>
          <p:cNvSpPr txBox="1"/>
          <p:nvPr/>
        </p:nvSpPr>
        <p:spPr>
          <a:xfrm>
            <a:off x="10365048" y="7378998"/>
            <a:ext cx="242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Termination product (g6)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3C1DDD37-3358-3B41-8B1D-1770B514D720}"/>
              </a:ext>
            </a:extLst>
          </p:cNvPr>
          <p:cNvSpPr txBox="1"/>
          <p:nvPr/>
        </p:nvSpPr>
        <p:spPr>
          <a:xfrm>
            <a:off x="10365046" y="6946998"/>
            <a:ext cx="2508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 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3602DF9-F90D-1948-81D6-8FBC91CA3297}"/>
              </a:ext>
            </a:extLst>
          </p:cNvPr>
          <p:cNvSpPr txBox="1"/>
          <p:nvPr/>
        </p:nvSpPr>
        <p:spPr>
          <a:xfrm>
            <a:off x="10365048" y="6298998"/>
            <a:ext cx="227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g6-7-8 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A49EAA2C-7894-0A41-8972-72FD6370F69F}"/>
              </a:ext>
            </a:extLst>
          </p:cNvPr>
          <p:cNvSpPr/>
          <p:nvPr/>
        </p:nvSpPr>
        <p:spPr>
          <a:xfrm>
            <a:off x="7795629" y="85377"/>
            <a:ext cx="1111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Anti - GFP blot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F528287-3238-E045-B609-2121F89EF817}"/>
              </a:ext>
            </a:extLst>
          </p:cNvPr>
          <p:cNvSpPr/>
          <p:nvPr/>
        </p:nvSpPr>
        <p:spPr>
          <a:xfrm>
            <a:off x="7726571" y="5547697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Composite blot </a:t>
            </a:r>
          </a:p>
        </p:txBody>
      </p:sp>
      <p:pic>
        <p:nvPicPr>
          <p:cNvPr id="506" name="Picture 15">
            <a:extLst>
              <a:ext uri="{FF2B5EF4-FFF2-40B4-BE49-F238E27FC236}">
                <a16:creationId xmlns:a16="http://schemas.microsoft.com/office/drawing/2014/main" id="{6A8DE2FE-F2AD-7B48-BF45-2A575583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" contrast="20000"/>
                    </a14:imgEffect>
                  </a14:imgLayer>
                </a14:imgProps>
              </a:ext>
            </a:extLst>
          </a:blip>
          <a:srcRect l="8014" t="16183" r="19765" b="44515"/>
          <a:stretch>
            <a:fillRect/>
          </a:stretch>
        </p:blipFill>
        <p:spPr bwMode="auto">
          <a:xfrm>
            <a:off x="6639677" y="4432395"/>
            <a:ext cx="3564000" cy="97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07" name="Rectangle 506">
            <a:extLst>
              <a:ext uri="{FF2B5EF4-FFF2-40B4-BE49-F238E27FC236}">
                <a16:creationId xmlns:a16="http://schemas.microsoft.com/office/drawing/2014/main" id="{D30BA397-AE65-A449-8B76-324ED4165673}"/>
              </a:ext>
            </a:extLst>
          </p:cNvPr>
          <p:cNvSpPr/>
          <p:nvPr/>
        </p:nvSpPr>
        <p:spPr>
          <a:xfrm>
            <a:off x="7898845" y="4010264"/>
            <a:ext cx="1034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Anti - Ha blot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5FB7EF7F-B569-F44B-B833-81CE3F5ECB13}"/>
              </a:ext>
            </a:extLst>
          </p:cNvPr>
          <p:cNvSpPr txBox="1"/>
          <p:nvPr/>
        </p:nvSpPr>
        <p:spPr>
          <a:xfrm>
            <a:off x="6084741" y="4397287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150kDa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FDA4586C-4534-0647-9F9A-21DC3DB9800C}"/>
              </a:ext>
            </a:extLst>
          </p:cNvPr>
          <p:cNvSpPr txBox="1"/>
          <p:nvPr/>
        </p:nvSpPr>
        <p:spPr>
          <a:xfrm>
            <a:off x="6084741" y="460330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100kDa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47AB98-15CC-F04D-8C06-06DD2DF33051}"/>
              </a:ext>
            </a:extLst>
          </p:cNvPr>
          <p:cNvSpPr txBox="1"/>
          <p:nvPr/>
        </p:nvSpPr>
        <p:spPr>
          <a:xfrm>
            <a:off x="6120741" y="477762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75kDa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71B45FC6-F579-9E40-9F52-4BFAFBBF6C35}"/>
              </a:ext>
            </a:extLst>
          </p:cNvPr>
          <p:cNvSpPr txBox="1"/>
          <p:nvPr/>
        </p:nvSpPr>
        <p:spPr>
          <a:xfrm>
            <a:off x="6120741" y="516718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50kDa</a:t>
            </a: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2845F7E3-A86C-6A45-8610-C4BBC253B92D}"/>
              </a:ext>
            </a:extLst>
          </p:cNvPr>
          <p:cNvCxnSpPr/>
          <p:nvPr/>
        </p:nvCxnSpPr>
        <p:spPr>
          <a:xfrm flipH="1">
            <a:off x="10203102" y="2109240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F8F9213-EDB4-BF47-A261-0A844156C31E}"/>
              </a:ext>
            </a:extLst>
          </p:cNvPr>
          <p:cNvCxnSpPr/>
          <p:nvPr/>
        </p:nvCxnSpPr>
        <p:spPr>
          <a:xfrm flipH="1">
            <a:off x="10203102" y="2829392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55A15413-BACD-FB43-B3B6-916A4FD04FCA}"/>
              </a:ext>
            </a:extLst>
          </p:cNvPr>
          <p:cNvCxnSpPr/>
          <p:nvPr/>
        </p:nvCxnSpPr>
        <p:spPr>
          <a:xfrm flipH="1">
            <a:off x="10203102" y="3189080"/>
            <a:ext cx="197923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9AF93EA7-5375-3A4D-8FFF-09F1CD801C67}"/>
              </a:ext>
            </a:extLst>
          </p:cNvPr>
          <p:cNvSpPr txBox="1"/>
          <p:nvPr/>
        </p:nvSpPr>
        <p:spPr>
          <a:xfrm>
            <a:off x="10365046" y="3058998"/>
            <a:ext cx="2375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Termination product (g6) - 36.9kDa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76F89F7D-3F78-2D45-AE7F-46E075C8432B}"/>
              </a:ext>
            </a:extLst>
          </p:cNvPr>
          <p:cNvSpPr txBox="1"/>
          <p:nvPr/>
        </p:nvSpPr>
        <p:spPr>
          <a:xfrm>
            <a:off x="10365048" y="2698998"/>
            <a:ext cx="208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g6_7 - 52.4 kDa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0E023629-DFBB-5947-98A4-D349391A2B5B}"/>
              </a:ext>
            </a:extLst>
          </p:cNvPr>
          <p:cNvSpPr txBox="1"/>
          <p:nvPr/>
        </p:nvSpPr>
        <p:spPr>
          <a:xfrm>
            <a:off x="10365048" y="1978998"/>
            <a:ext cx="242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g6_7_8 - 113.2 kDa</a:t>
            </a:r>
          </a:p>
        </p:txBody>
      </p: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575E4CC9-99F2-DB48-956A-2FAF2C9DCE34}"/>
              </a:ext>
            </a:extLst>
          </p:cNvPr>
          <p:cNvCxnSpPr/>
          <p:nvPr/>
        </p:nvCxnSpPr>
        <p:spPr>
          <a:xfrm flipH="1">
            <a:off x="10203102" y="4629520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AC361765-E0D2-514D-8F49-B60B11FEE050}"/>
              </a:ext>
            </a:extLst>
          </p:cNvPr>
          <p:cNvSpPr txBox="1"/>
          <p:nvPr/>
        </p:nvSpPr>
        <p:spPr>
          <a:xfrm>
            <a:off x="10365047" y="4498998"/>
            <a:ext cx="2641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g6-7-8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3C77AA11-8221-024C-9CA9-CF13D57B0752}"/>
              </a:ext>
            </a:extLst>
          </p:cNvPr>
          <p:cNvSpPr/>
          <p:nvPr/>
        </p:nvSpPr>
        <p:spPr>
          <a:xfrm>
            <a:off x="1469513" y="476385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E36DF92B-3DD8-B844-A0FD-F0F5946D913F}"/>
              </a:ext>
            </a:extLst>
          </p:cNvPr>
          <p:cNvSpPr/>
          <p:nvPr/>
        </p:nvSpPr>
        <p:spPr>
          <a:xfrm>
            <a:off x="965841" y="476385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950A9DF4-9B3A-5340-A8B4-2D273AC7922B}"/>
              </a:ext>
            </a:extLst>
          </p:cNvPr>
          <p:cNvSpPr txBox="1"/>
          <p:nvPr/>
        </p:nvSpPr>
        <p:spPr>
          <a:xfrm>
            <a:off x="965457" y="469647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4E9B2830-B889-254A-9A3A-6EDBE7464F78}"/>
              </a:ext>
            </a:extLst>
          </p:cNvPr>
          <p:cNvSpPr txBox="1"/>
          <p:nvPr/>
        </p:nvSpPr>
        <p:spPr>
          <a:xfrm>
            <a:off x="1551211" y="452923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838114E-55DF-0A4D-AAC7-63CEA5B65D0A}"/>
              </a:ext>
            </a:extLst>
          </p:cNvPr>
          <p:cNvSpPr/>
          <p:nvPr/>
        </p:nvSpPr>
        <p:spPr>
          <a:xfrm>
            <a:off x="1479203" y="1528748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65286E52-5DA3-7F45-9E4E-FFB63984A4A9}"/>
              </a:ext>
            </a:extLst>
          </p:cNvPr>
          <p:cNvSpPr txBox="1"/>
          <p:nvPr/>
        </p:nvSpPr>
        <p:spPr>
          <a:xfrm>
            <a:off x="1479204" y="1772150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82BFA9A0-D9DC-0441-8F40-E4D66EBF9754}"/>
              </a:ext>
            </a:extLst>
          </p:cNvPr>
          <p:cNvSpPr txBox="1"/>
          <p:nvPr/>
        </p:nvSpPr>
        <p:spPr>
          <a:xfrm>
            <a:off x="2127275" y="1772150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303bp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517AE873-3813-E04E-9F7E-0862D5B839DD}"/>
              </a:ext>
            </a:extLst>
          </p:cNvPr>
          <p:cNvSpPr/>
          <p:nvPr/>
        </p:nvSpPr>
        <p:spPr>
          <a:xfrm>
            <a:off x="2122145" y="1528748"/>
            <a:ext cx="571504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B9D1679-3A3D-D74E-84C3-986A8B713F52}"/>
              </a:ext>
            </a:extLst>
          </p:cNvPr>
          <p:cNvSpPr txBox="1"/>
          <p:nvPr/>
        </p:nvSpPr>
        <p:spPr>
          <a:xfrm>
            <a:off x="1550641" y="1522010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DB3146E1-6693-E640-9AE8-685900596257}"/>
              </a:ext>
            </a:extLst>
          </p:cNvPr>
          <p:cNvSpPr txBox="1"/>
          <p:nvPr/>
        </p:nvSpPr>
        <p:spPr>
          <a:xfrm>
            <a:off x="2246212" y="1521339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0" name="Freeform 529">
            <a:extLst>
              <a:ext uri="{FF2B5EF4-FFF2-40B4-BE49-F238E27FC236}">
                <a16:creationId xmlns:a16="http://schemas.microsoft.com/office/drawing/2014/main" id="{EEFCA967-EFB7-6049-A801-C936B2569EC6}"/>
              </a:ext>
            </a:extLst>
          </p:cNvPr>
          <p:cNvSpPr/>
          <p:nvPr/>
        </p:nvSpPr>
        <p:spPr>
          <a:xfrm>
            <a:off x="1945949" y="1224484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3B735C91-4AE8-A74E-A997-EBB82892D99E}"/>
              </a:ext>
            </a:extLst>
          </p:cNvPr>
          <p:cNvSpPr txBox="1"/>
          <p:nvPr/>
        </p:nvSpPr>
        <p:spPr>
          <a:xfrm>
            <a:off x="1764956" y="949834"/>
            <a:ext cx="928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62F64D69-03D6-664A-A894-6C564B3C2AC3}"/>
              </a:ext>
            </a:extLst>
          </p:cNvPr>
          <p:cNvSpPr/>
          <p:nvPr/>
        </p:nvSpPr>
        <p:spPr>
          <a:xfrm>
            <a:off x="975531" y="1528748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673AE45-1A2E-274B-9A6B-9CFB65D06F8E}"/>
              </a:ext>
            </a:extLst>
          </p:cNvPr>
          <p:cNvSpPr txBox="1"/>
          <p:nvPr/>
        </p:nvSpPr>
        <p:spPr>
          <a:xfrm>
            <a:off x="975147" y="1522010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51FBB6FF-B783-5048-A53D-91CA351A461E}"/>
              </a:ext>
            </a:extLst>
          </p:cNvPr>
          <p:cNvSpPr txBox="1"/>
          <p:nvPr/>
        </p:nvSpPr>
        <p:spPr>
          <a:xfrm>
            <a:off x="1479203" y="692030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A5610DF1-F950-1340-9617-FDB6E02DBDB5}"/>
              </a:ext>
            </a:extLst>
          </p:cNvPr>
          <p:cNvSpPr txBox="1"/>
          <p:nvPr/>
        </p:nvSpPr>
        <p:spPr>
          <a:xfrm>
            <a:off x="651531" y="469546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EE3496EC-4F21-B642-A63F-05DD58D31A6C}"/>
              </a:ext>
            </a:extLst>
          </p:cNvPr>
          <p:cNvSpPr txBox="1"/>
          <p:nvPr/>
        </p:nvSpPr>
        <p:spPr>
          <a:xfrm>
            <a:off x="507531" y="1525898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g6/7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EB7F44AF-DA9C-1C48-92BA-5A3821619E99}"/>
              </a:ext>
            </a:extLst>
          </p:cNvPr>
          <p:cNvCxnSpPr/>
          <p:nvPr/>
        </p:nvCxnSpPr>
        <p:spPr>
          <a:xfrm rot="5400000">
            <a:off x="1947530" y="613546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CE1959BC-2DD8-F244-A750-99BA87779AA9}"/>
              </a:ext>
            </a:extLst>
          </p:cNvPr>
          <p:cNvCxnSpPr/>
          <p:nvPr/>
        </p:nvCxnSpPr>
        <p:spPr>
          <a:xfrm rot="5400000">
            <a:off x="2705272" y="1679426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>
            <a:extLst>
              <a:ext uri="{FF2B5EF4-FFF2-40B4-BE49-F238E27FC236}">
                <a16:creationId xmlns:a16="http://schemas.microsoft.com/office/drawing/2014/main" id="{0303BF0E-C609-6443-A955-32D8F6616ABC}"/>
              </a:ext>
            </a:extLst>
          </p:cNvPr>
          <p:cNvSpPr txBox="1"/>
          <p:nvPr/>
        </p:nvSpPr>
        <p:spPr>
          <a:xfrm>
            <a:off x="5062352" y="2883690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113.2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65A8A3D-D4AF-9247-8032-59F419C8849E}"/>
              </a:ext>
            </a:extLst>
          </p:cNvPr>
          <p:cNvSpPr txBox="1"/>
          <p:nvPr/>
        </p:nvSpPr>
        <p:spPr>
          <a:xfrm>
            <a:off x="2824974" y="1531571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52.4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06A9DF9-A193-4C4E-AF5B-0000DCE300C4}"/>
              </a:ext>
            </a:extLst>
          </p:cNvPr>
          <p:cNvSpPr txBox="1"/>
          <p:nvPr/>
        </p:nvSpPr>
        <p:spPr>
          <a:xfrm>
            <a:off x="2078164" y="482744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39.6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</TotalTime>
  <Words>130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Sinéad O' L</dc:creator>
  <cp:lastModifiedBy>Microsoft Office User</cp:lastModifiedBy>
  <cp:revision>16</cp:revision>
  <dcterms:created xsi:type="dcterms:W3CDTF">2022-05-05T20:20:19Z</dcterms:created>
  <dcterms:modified xsi:type="dcterms:W3CDTF">2022-09-13T23:51:09Z</dcterms:modified>
</cp:coreProperties>
</file>