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679950" cy="2519363"/>
  <p:notesSz cx="6858000" cy="9144000"/>
  <p:defaultTextStyle>
    <a:defPPr>
      <a:defRPr lang="en-US"/>
    </a:defPPr>
    <a:lvl1pPr marL="0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1pPr>
    <a:lvl2pPr marL="148072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2pPr>
    <a:lvl3pPr marL="296146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3pPr>
    <a:lvl4pPr marL="444217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4pPr>
    <a:lvl5pPr marL="592289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5pPr>
    <a:lvl6pPr marL="740363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6pPr>
    <a:lvl7pPr marL="888436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7pPr>
    <a:lvl8pPr marL="1036509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8pPr>
    <a:lvl9pPr marL="1184582" algn="l" defTabSz="148072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/>
    <p:restoredTop sz="85819" autoAdjust="0"/>
  </p:normalViewPr>
  <p:slideViewPr>
    <p:cSldViewPr snapToGrid="0" snapToObjects="1">
      <p:cViewPr varScale="1">
        <p:scale>
          <a:sx n="305" d="100"/>
          <a:sy n="305" d="100"/>
        </p:scale>
        <p:origin x="1160" y="160"/>
      </p:cViewPr>
      <p:guideLst>
        <p:guide orient="horz" pos="794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143000"/>
            <a:ext cx="5730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1pPr>
    <a:lvl2pPr marL="199967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2pPr>
    <a:lvl3pPr marL="399935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3pPr>
    <a:lvl4pPr marL="599902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4pPr>
    <a:lvl5pPr marL="799869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5pPr>
    <a:lvl6pPr marL="999836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6pPr>
    <a:lvl7pPr marL="1199804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7pPr>
    <a:lvl8pPr marL="1399771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8pPr>
    <a:lvl9pPr marL="1599738" algn="l" defTabSz="399935" rtl="0" eaLnBrk="1" latinLnBrk="0" hangingPunct="1">
      <a:defRPr sz="5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63563" y="1143000"/>
            <a:ext cx="5730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7" y="782642"/>
            <a:ext cx="3977958" cy="540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8" y="1427643"/>
            <a:ext cx="3275966" cy="6438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8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7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5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4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5" y="100893"/>
            <a:ext cx="1052989" cy="2149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000" y="100893"/>
            <a:ext cx="3080967" cy="2149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5" y="1618929"/>
            <a:ext cx="3977958" cy="500375"/>
          </a:xfrm>
        </p:spPr>
        <p:txBody>
          <a:bodyPr anchor="t"/>
          <a:lstStyle>
            <a:lvl1pPr algn="l">
              <a:defRPr sz="32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5" y="1067818"/>
            <a:ext cx="3977958" cy="551110"/>
          </a:xfrm>
        </p:spPr>
        <p:txBody>
          <a:bodyPr anchor="b"/>
          <a:lstStyle>
            <a:lvl1pPr marL="0" indent="0">
              <a:buNone/>
              <a:defRPr sz="1746">
                <a:solidFill>
                  <a:schemeClr val="tx1">
                    <a:tint val="75000"/>
                  </a:schemeClr>
                </a:solidFill>
              </a:defRPr>
            </a:lvl1pPr>
            <a:lvl2pPr marL="369316" indent="0">
              <a:buNone/>
              <a:defRPr sz="1527">
                <a:solidFill>
                  <a:schemeClr val="tx1">
                    <a:tint val="75000"/>
                  </a:schemeClr>
                </a:solidFill>
              </a:defRPr>
            </a:lvl2pPr>
            <a:lvl3pPr marL="738636" indent="0">
              <a:buNone/>
              <a:defRPr sz="1309">
                <a:solidFill>
                  <a:schemeClr val="tx1">
                    <a:tint val="75000"/>
                  </a:schemeClr>
                </a:solidFill>
              </a:defRPr>
            </a:lvl3pPr>
            <a:lvl4pPr marL="1107952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4pPr>
            <a:lvl5pPr marL="1477267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5pPr>
            <a:lvl6pPr marL="1846588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6pPr>
            <a:lvl7pPr marL="2215904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7pPr>
            <a:lvl8pPr marL="2585223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8pPr>
            <a:lvl9pPr marL="2954542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001" y="587857"/>
            <a:ext cx="2066979" cy="1662663"/>
          </a:xfrm>
        </p:spPr>
        <p:txBody>
          <a:bodyPr/>
          <a:lstStyle>
            <a:lvl1pPr>
              <a:defRPr sz="2400"/>
            </a:lvl1pPr>
            <a:lvl2pPr>
              <a:defRPr sz="1964"/>
            </a:lvl2pPr>
            <a:lvl3pPr>
              <a:defRPr sz="1746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8" y="587857"/>
            <a:ext cx="2066979" cy="1662663"/>
          </a:xfrm>
        </p:spPr>
        <p:txBody>
          <a:bodyPr/>
          <a:lstStyle>
            <a:lvl1pPr>
              <a:defRPr sz="2400"/>
            </a:lvl1pPr>
            <a:lvl2pPr>
              <a:defRPr sz="1964"/>
            </a:lvl2pPr>
            <a:lvl3pPr>
              <a:defRPr sz="1746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003" y="563945"/>
            <a:ext cx="2067792" cy="235023"/>
          </a:xfrm>
        </p:spPr>
        <p:txBody>
          <a:bodyPr anchor="b"/>
          <a:lstStyle>
            <a:lvl1pPr marL="0" indent="0">
              <a:buNone/>
              <a:defRPr sz="1964" b="1"/>
            </a:lvl1pPr>
            <a:lvl2pPr marL="369316" indent="0">
              <a:buNone/>
              <a:defRPr sz="1746" b="1"/>
            </a:lvl2pPr>
            <a:lvl3pPr marL="738636" indent="0">
              <a:buNone/>
              <a:defRPr sz="1527" b="1"/>
            </a:lvl3pPr>
            <a:lvl4pPr marL="1107952" indent="0">
              <a:buNone/>
              <a:defRPr sz="1309" b="1"/>
            </a:lvl4pPr>
            <a:lvl5pPr marL="1477267" indent="0">
              <a:buNone/>
              <a:defRPr sz="1309" b="1"/>
            </a:lvl5pPr>
            <a:lvl6pPr marL="1846588" indent="0">
              <a:buNone/>
              <a:defRPr sz="1309" b="1"/>
            </a:lvl6pPr>
            <a:lvl7pPr marL="2215904" indent="0">
              <a:buNone/>
              <a:defRPr sz="1309" b="1"/>
            </a:lvl7pPr>
            <a:lvl8pPr marL="2585223" indent="0">
              <a:buNone/>
              <a:defRPr sz="1309" b="1"/>
            </a:lvl8pPr>
            <a:lvl9pPr marL="2954542" indent="0">
              <a:buNone/>
              <a:defRPr sz="13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003" y="798965"/>
            <a:ext cx="2067792" cy="1451552"/>
          </a:xfrm>
        </p:spPr>
        <p:txBody>
          <a:bodyPr/>
          <a:lstStyle>
            <a:lvl1pPr>
              <a:defRPr sz="1964"/>
            </a:lvl1pPr>
            <a:lvl2pPr>
              <a:defRPr sz="1746"/>
            </a:lvl2pPr>
            <a:lvl3pPr>
              <a:defRPr sz="1527"/>
            </a:lvl3pPr>
            <a:lvl4pPr>
              <a:defRPr sz="1309"/>
            </a:lvl4pPr>
            <a:lvl5pPr>
              <a:defRPr sz="1309"/>
            </a:lvl5pPr>
            <a:lvl6pPr>
              <a:defRPr sz="1309"/>
            </a:lvl6pPr>
            <a:lvl7pPr>
              <a:defRPr sz="1309"/>
            </a:lvl7pPr>
            <a:lvl8pPr>
              <a:defRPr sz="1309"/>
            </a:lvl8pPr>
            <a:lvl9pPr>
              <a:defRPr sz="13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563945"/>
            <a:ext cx="2068604" cy="235023"/>
          </a:xfrm>
        </p:spPr>
        <p:txBody>
          <a:bodyPr anchor="b"/>
          <a:lstStyle>
            <a:lvl1pPr marL="0" indent="0">
              <a:buNone/>
              <a:defRPr sz="1964" b="1"/>
            </a:lvl1pPr>
            <a:lvl2pPr marL="369316" indent="0">
              <a:buNone/>
              <a:defRPr sz="1746" b="1"/>
            </a:lvl2pPr>
            <a:lvl3pPr marL="738636" indent="0">
              <a:buNone/>
              <a:defRPr sz="1527" b="1"/>
            </a:lvl3pPr>
            <a:lvl4pPr marL="1107952" indent="0">
              <a:buNone/>
              <a:defRPr sz="1309" b="1"/>
            </a:lvl4pPr>
            <a:lvl5pPr marL="1477267" indent="0">
              <a:buNone/>
              <a:defRPr sz="1309" b="1"/>
            </a:lvl5pPr>
            <a:lvl6pPr marL="1846588" indent="0">
              <a:buNone/>
              <a:defRPr sz="1309" b="1"/>
            </a:lvl6pPr>
            <a:lvl7pPr marL="2215904" indent="0">
              <a:buNone/>
              <a:defRPr sz="1309" b="1"/>
            </a:lvl7pPr>
            <a:lvl8pPr marL="2585223" indent="0">
              <a:buNone/>
              <a:defRPr sz="1309" b="1"/>
            </a:lvl8pPr>
            <a:lvl9pPr marL="2954542" indent="0">
              <a:buNone/>
              <a:defRPr sz="13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798965"/>
            <a:ext cx="2068604" cy="1451552"/>
          </a:xfrm>
        </p:spPr>
        <p:txBody>
          <a:bodyPr/>
          <a:lstStyle>
            <a:lvl1pPr>
              <a:defRPr sz="1964"/>
            </a:lvl1pPr>
            <a:lvl2pPr>
              <a:defRPr sz="1746"/>
            </a:lvl2pPr>
            <a:lvl3pPr>
              <a:defRPr sz="1527"/>
            </a:lvl3pPr>
            <a:lvl4pPr>
              <a:defRPr sz="1309"/>
            </a:lvl4pPr>
            <a:lvl5pPr>
              <a:defRPr sz="1309"/>
            </a:lvl5pPr>
            <a:lvl6pPr>
              <a:defRPr sz="1309"/>
            </a:lvl6pPr>
            <a:lvl7pPr>
              <a:defRPr sz="1309"/>
            </a:lvl7pPr>
            <a:lvl8pPr>
              <a:defRPr sz="1309"/>
            </a:lvl8pPr>
            <a:lvl9pPr>
              <a:defRPr sz="13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1" y="100310"/>
            <a:ext cx="1539672" cy="426893"/>
          </a:xfrm>
        </p:spPr>
        <p:txBody>
          <a:bodyPr anchor="b"/>
          <a:lstStyle>
            <a:lvl1pPr algn="l">
              <a:defRPr sz="17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4" y="100312"/>
            <a:ext cx="2616223" cy="2150207"/>
          </a:xfrm>
        </p:spPr>
        <p:txBody>
          <a:bodyPr/>
          <a:lstStyle>
            <a:lvl1pPr>
              <a:defRPr sz="2837"/>
            </a:lvl1pPr>
            <a:lvl2pPr>
              <a:defRPr sz="2400"/>
            </a:lvl2pPr>
            <a:lvl3pPr>
              <a:defRPr sz="1964"/>
            </a:lvl3pPr>
            <a:lvl4pPr>
              <a:defRPr sz="1746"/>
            </a:lvl4pPr>
            <a:lvl5pPr>
              <a:defRPr sz="1746"/>
            </a:lvl5pPr>
            <a:lvl6pPr>
              <a:defRPr sz="1746"/>
            </a:lvl6pPr>
            <a:lvl7pPr>
              <a:defRPr sz="1746"/>
            </a:lvl7pPr>
            <a:lvl8pPr>
              <a:defRPr sz="1746"/>
            </a:lvl8pPr>
            <a:lvl9pPr>
              <a:defRPr sz="17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4001" y="527205"/>
            <a:ext cx="1539672" cy="1723315"/>
          </a:xfrm>
        </p:spPr>
        <p:txBody>
          <a:bodyPr/>
          <a:lstStyle>
            <a:lvl1pPr marL="0" indent="0">
              <a:buNone/>
              <a:defRPr sz="1091"/>
            </a:lvl1pPr>
            <a:lvl2pPr marL="369316" indent="0">
              <a:buNone/>
              <a:defRPr sz="872"/>
            </a:lvl2pPr>
            <a:lvl3pPr marL="738636" indent="0">
              <a:buNone/>
              <a:defRPr sz="655"/>
            </a:lvl3pPr>
            <a:lvl4pPr marL="1107952" indent="0">
              <a:buNone/>
              <a:defRPr sz="655"/>
            </a:lvl4pPr>
            <a:lvl5pPr marL="1477267" indent="0">
              <a:buNone/>
              <a:defRPr sz="655"/>
            </a:lvl5pPr>
            <a:lvl6pPr marL="1846588" indent="0">
              <a:buNone/>
              <a:defRPr sz="655"/>
            </a:lvl6pPr>
            <a:lvl7pPr marL="2215904" indent="0">
              <a:buNone/>
              <a:defRPr sz="655"/>
            </a:lvl7pPr>
            <a:lvl8pPr marL="2585223" indent="0">
              <a:buNone/>
              <a:defRPr sz="655"/>
            </a:lvl8pPr>
            <a:lvl9pPr marL="2954542" indent="0">
              <a:buNone/>
              <a:defRPr sz="6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5" y="1763559"/>
            <a:ext cx="2807970" cy="208196"/>
          </a:xfrm>
        </p:spPr>
        <p:txBody>
          <a:bodyPr anchor="b"/>
          <a:lstStyle>
            <a:lvl1pPr algn="l">
              <a:defRPr sz="174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5" y="225110"/>
            <a:ext cx="2807970" cy="1511618"/>
          </a:xfrm>
        </p:spPr>
        <p:txBody>
          <a:bodyPr/>
          <a:lstStyle>
            <a:lvl1pPr marL="0" indent="0">
              <a:buNone/>
              <a:defRPr sz="2837"/>
            </a:lvl1pPr>
            <a:lvl2pPr marL="369316" indent="0">
              <a:buNone/>
              <a:defRPr sz="2400"/>
            </a:lvl2pPr>
            <a:lvl3pPr marL="738636" indent="0">
              <a:buNone/>
              <a:defRPr sz="1964"/>
            </a:lvl3pPr>
            <a:lvl4pPr marL="1107952" indent="0">
              <a:buNone/>
              <a:defRPr sz="1746"/>
            </a:lvl4pPr>
            <a:lvl5pPr marL="1477267" indent="0">
              <a:buNone/>
              <a:defRPr sz="1746"/>
            </a:lvl5pPr>
            <a:lvl6pPr marL="1846588" indent="0">
              <a:buNone/>
              <a:defRPr sz="1746"/>
            </a:lvl6pPr>
            <a:lvl7pPr marL="2215904" indent="0">
              <a:buNone/>
              <a:defRPr sz="1746"/>
            </a:lvl7pPr>
            <a:lvl8pPr marL="2585223" indent="0">
              <a:buNone/>
              <a:defRPr sz="1746"/>
            </a:lvl8pPr>
            <a:lvl9pPr marL="2954542" indent="0">
              <a:buNone/>
              <a:defRPr sz="174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5" y="1971755"/>
            <a:ext cx="2807970" cy="295676"/>
          </a:xfrm>
        </p:spPr>
        <p:txBody>
          <a:bodyPr/>
          <a:lstStyle>
            <a:lvl1pPr marL="0" indent="0">
              <a:buNone/>
              <a:defRPr sz="1091"/>
            </a:lvl1pPr>
            <a:lvl2pPr marL="369316" indent="0">
              <a:buNone/>
              <a:defRPr sz="872"/>
            </a:lvl2pPr>
            <a:lvl3pPr marL="738636" indent="0">
              <a:buNone/>
              <a:defRPr sz="655"/>
            </a:lvl3pPr>
            <a:lvl4pPr marL="1107952" indent="0">
              <a:buNone/>
              <a:defRPr sz="655"/>
            </a:lvl4pPr>
            <a:lvl5pPr marL="1477267" indent="0">
              <a:buNone/>
              <a:defRPr sz="655"/>
            </a:lvl5pPr>
            <a:lvl6pPr marL="1846588" indent="0">
              <a:buNone/>
              <a:defRPr sz="655"/>
            </a:lvl6pPr>
            <a:lvl7pPr marL="2215904" indent="0">
              <a:buNone/>
              <a:defRPr sz="655"/>
            </a:lvl7pPr>
            <a:lvl8pPr marL="2585223" indent="0">
              <a:buNone/>
              <a:defRPr sz="655"/>
            </a:lvl8pPr>
            <a:lvl9pPr marL="2954542" indent="0">
              <a:buNone/>
              <a:defRPr sz="6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3" y="100894"/>
            <a:ext cx="4211956" cy="419894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003" y="587857"/>
            <a:ext cx="4211956" cy="1662663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2335079"/>
            <a:ext cx="1091988" cy="13413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4" y="2335079"/>
            <a:ext cx="1481985" cy="13413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2335079"/>
            <a:ext cx="1091988" cy="13413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316" rtl="0" eaLnBrk="1" latinLnBrk="0" hangingPunct="1">
        <a:spcBef>
          <a:spcPct val="0"/>
        </a:spcBef>
        <a:buNone/>
        <a:defRPr sz="34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988" indent="-276988" algn="l" defTabSz="369316" rtl="0" eaLnBrk="1" latinLnBrk="0" hangingPunct="1">
        <a:spcBef>
          <a:spcPct val="20000"/>
        </a:spcBef>
        <a:buFont typeface="Arial"/>
        <a:buChar char="•"/>
        <a:defRPr sz="2837" kern="1200">
          <a:solidFill>
            <a:schemeClr val="tx1"/>
          </a:solidFill>
          <a:latin typeface="+mn-lt"/>
          <a:ea typeface="+mn-ea"/>
          <a:cs typeface="+mn-cs"/>
        </a:defRPr>
      </a:lvl1pPr>
      <a:lvl2pPr marL="600142" indent="-230822" algn="l" defTabSz="36931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23294" indent="-184656" algn="l" defTabSz="369316" rtl="0" eaLnBrk="1" latinLnBrk="0" hangingPunct="1">
        <a:spcBef>
          <a:spcPct val="20000"/>
        </a:spcBef>
        <a:buFont typeface="Arial"/>
        <a:buChar char="•"/>
        <a:defRPr sz="1964" kern="1200">
          <a:solidFill>
            <a:schemeClr val="tx1"/>
          </a:solidFill>
          <a:latin typeface="+mn-lt"/>
          <a:ea typeface="+mn-ea"/>
          <a:cs typeface="+mn-cs"/>
        </a:defRPr>
      </a:lvl3pPr>
      <a:lvl4pPr marL="1292610" indent="-184656" algn="l" defTabSz="369316" rtl="0" eaLnBrk="1" latinLnBrk="0" hangingPunct="1">
        <a:spcBef>
          <a:spcPct val="20000"/>
        </a:spcBef>
        <a:buFont typeface="Arial"/>
        <a:buChar char="–"/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661930" indent="-184656" algn="l" defTabSz="369316" rtl="0" eaLnBrk="1" latinLnBrk="0" hangingPunct="1">
        <a:spcBef>
          <a:spcPct val="20000"/>
        </a:spcBef>
        <a:buFont typeface="Arial"/>
        <a:buChar char="»"/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031248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400565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2769880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139200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1pPr>
      <a:lvl2pPr marL="369316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2pPr>
      <a:lvl3pPr marL="738636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3pPr>
      <a:lvl4pPr marL="1107952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4pPr>
      <a:lvl5pPr marL="1477267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5pPr>
      <a:lvl6pPr marL="1846588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6pPr>
      <a:lvl7pPr marL="2215904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7pPr>
      <a:lvl8pPr marL="2585223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8pPr>
      <a:lvl9pPr marL="2954542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32CD2A-AFA2-EC43-B3FB-80FFC5455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70653"/>
              </p:ext>
            </p:extLst>
          </p:nvPr>
        </p:nvGraphicFramePr>
        <p:xfrm>
          <a:off x="30057" y="352342"/>
          <a:ext cx="4579521" cy="1897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825">
                <a:tc rowSpan="2" gridSpan="2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UUA codon inside </a:t>
                      </a:r>
                      <a:r>
                        <a:rPr lang="en-US" sz="1400" b="0" i="1" dirty="0" err="1"/>
                        <a:t>adpA</a:t>
                      </a:r>
                      <a:r>
                        <a:rPr lang="en-US" sz="1400" b="0" dirty="0"/>
                        <a:t> CDS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01">
                <a:tc gridSpan="2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YES (184 genes)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NO (34 genes)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583">
                <a:tc rowSpan="2">
                  <a:txBody>
                    <a:bodyPr/>
                    <a:lstStyle/>
                    <a:p>
                      <a:pPr marL="0" marR="0" indent="0" algn="ctr" defTabSz="8058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Upstream UUA*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177 genes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19 genes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4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7 genes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15 genes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CDB24C7-87C7-2041-AAED-1C59253A4547}"/>
              </a:ext>
            </a:extLst>
          </p:cNvPr>
          <p:cNvSpPr/>
          <p:nvPr/>
        </p:nvSpPr>
        <p:spPr>
          <a:xfrm>
            <a:off x="481941" y="-12297"/>
            <a:ext cx="389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Fisher's Exact Test p-value = </a:t>
            </a:r>
            <a:r>
              <a:rPr lang="en-GB" sz="1800" b="1" dirty="0"/>
              <a:t>3×10</a:t>
            </a:r>
            <a:r>
              <a:rPr lang="en-GB" sz="1800" b="1" baseline="30000" dirty="0"/>
              <a:t>-9</a:t>
            </a:r>
            <a:endParaRPr lang="en-US" sz="1800" b="1" baseline="30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2865B-8145-EB4E-BEB8-DE204CB3C392}"/>
              </a:ext>
            </a:extLst>
          </p:cNvPr>
          <p:cNvSpPr/>
          <p:nvPr/>
        </p:nvSpPr>
        <p:spPr>
          <a:xfrm>
            <a:off x="30056" y="2310917"/>
            <a:ext cx="43434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uORF</a:t>
            </a:r>
            <a:r>
              <a:rPr lang="en-US" sz="1100" dirty="0"/>
              <a:t> UUA located 5 or 6 </a:t>
            </a:r>
            <a:r>
              <a:rPr lang="en-US" sz="1100" dirty="0" err="1"/>
              <a:t>nt</a:t>
            </a:r>
            <a:r>
              <a:rPr lang="en-US" sz="1100" dirty="0"/>
              <a:t> upstream the main ORF start codon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49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83</cp:revision>
  <dcterms:created xsi:type="dcterms:W3CDTF">2017-02-21T13:00:32Z</dcterms:created>
  <dcterms:modified xsi:type="dcterms:W3CDTF">2023-09-07T23:21:16Z</dcterms:modified>
</cp:coreProperties>
</file>