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9" r:id="rId2"/>
  </p:sldIdLst>
  <p:sldSz cx="9144000" cy="4572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39" d="100"/>
          <a:sy n="139" d="100"/>
        </p:scale>
        <p:origin x="176" y="840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2a0790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2a0790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1911867"/>
            <a:ext cx="8520600" cy="748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145082"/>
            <a:ext cx="548700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95578"/>
            <a:ext cx="8520600" cy="5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024422"/>
            <a:ext cx="8520600" cy="3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145082"/>
            <a:ext cx="548700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395578"/>
            <a:ext cx="8520600" cy="5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024422"/>
            <a:ext cx="3999900" cy="3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024422"/>
            <a:ext cx="3999900" cy="3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145082"/>
            <a:ext cx="548700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93867"/>
            <a:ext cx="2808000" cy="6717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235200"/>
            <a:ext cx="2808000" cy="2826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145082"/>
            <a:ext cx="548700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00133"/>
            <a:ext cx="6367800" cy="36362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145082"/>
            <a:ext cx="548700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11"/>
            <a:ext cx="45720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096156"/>
            <a:ext cx="4045200" cy="13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491622"/>
            <a:ext cx="4045200" cy="1097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643622"/>
            <a:ext cx="3837000" cy="3284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145082"/>
            <a:ext cx="548700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3760511"/>
            <a:ext cx="5998800" cy="537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145082"/>
            <a:ext cx="548700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83222"/>
            <a:ext cx="8520600" cy="17453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2801978"/>
            <a:ext cx="8520600" cy="1156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145082"/>
            <a:ext cx="548700" cy="349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5578"/>
            <a:ext cx="8520600" cy="50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024422"/>
            <a:ext cx="8520600" cy="3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145082"/>
            <a:ext cx="548700" cy="34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0;p26">
            <a:extLst>
              <a:ext uri="{FF2B5EF4-FFF2-40B4-BE49-F238E27FC236}">
                <a16:creationId xmlns:a16="http://schemas.microsoft.com/office/drawing/2014/main" id="{F8D72B2D-98D6-E046-9CDE-8E940026F16F}"/>
              </a:ext>
            </a:extLst>
          </p:cNvPr>
          <p:cNvSpPr txBox="1"/>
          <p:nvPr/>
        </p:nvSpPr>
        <p:spPr>
          <a:xfrm>
            <a:off x="6416302" y="1616025"/>
            <a:ext cx="208451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dirty="0"/>
              <a:t>72,744 predicted genes with frameshifts</a:t>
            </a:r>
            <a:endParaRPr dirty="0"/>
          </a:p>
        </p:txBody>
      </p:sp>
      <p:sp>
        <p:nvSpPr>
          <p:cNvPr id="22" name="Google Shape;151;p26">
            <a:extLst>
              <a:ext uri="{FF2B5EF4-FFF2-40B4-BE49-F238E27FC236}">
                <a16:creationId xmlns:a16="http://schemas.microsoft.com/office/drawing/2014/main" id="{739C1A52-41AA-8B47-B5FA-07D7642C4DC5}"/>
              </a:ext>
            </a:extLst>
          </p:cNvPr>
          <p:cNvSpPr txBox="1"/>
          <p:nvPr/>
        </p:nvSpPr>
        <p:spPr>
          <a:xfrm>
            <a:off x="311700" y="1616025"/>
            <a:ext cx="2247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21,487 annotated genes with TTA codons</a:t>
            </a:r>
            <a:endParaRPr dirty="0"/>
          </a:p>
        </p:txBody>
      </p:sp>
      <p:sp>
        <p:nvSpPr>
          <p:cNvPr id="23" name="Google Shape;152;p26">
            <a:extLst>
              <a:ext uri="{FF2B5EF4-FFF2-40B4-BE49-F238E27FC236}">
                <a16:creationId xmlns:a16="http://schemas.microsoft.com/office/drawing/2014/main" id="{B32181DA-34E4-2449-B7A4-89C6A664A148}"/>
              </a:ext>
            </a:extLst>
          </p:cNvPr>
          <p:cNvSpPr txBox="1"/>
          <p:nvPr/>
        </p:nvSpPr>
        <p:spPr>
          <a:xfrm>
            <a:off x="2480700" y="63078"/>
            <a:ext cx="339412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98 Streptomyces 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240 phage genomes</a:t>
            </a:r>
          </a:p>
        </p:txBody>
      </p:sp>
      <p:cxnSp>
        <p:nvCxnSpPr>
          <p:cNvPr id="24" name="Google Shape;153;p26">
            <a:extLst>
              <a:ext uri="{FF2B5EF4-FFF2-40B4-BE49-F238E27FC236}">
                <a16:creationId xmlns:a16="http://schemas.microsoft.com/office/drawing/2014/main" id="{76D4A6F3-18A8-8B42-9673-1DE4DE1A43E0}"/>
              </a:ext>
            </a:extLst>
          </p:cNvPr>
          <p:cNvCxnSpPr>
            <a:cxnSpLocks/>
          </p:cNvCxnSpPr>
          <p:nvPr/>
        </p:nvCxnSpPr>
        <p:spPr>
          <a:xfrm flipH="1">
            <a:off x="1706851" y="660970"/>
            <a:ext cx="2004993" cy="9550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154;p26">
            <a:extLst>
              <a:ext uri="{FF2B5EF4-FFF2-40B4-BE49-F238E27FC236}">
                <a16:creationId xmlns:a16="http://schemas.microsoft.com/office/drawing/2014/main" id="{587F6A52-BE82-C842-B65C-D5546666F800}"/>
              </a:ext>
            </a:extLst>
          </p:cNvPr>
          <p:cNvSpPr txBox="1"/>
          <p:nvPr/>
        </p:nvSpPr>
        <p:spPr>
          <a:xfrm>
            <a:off x="6173559" y="3488895"/>
            <a:ext cx="265874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4,162 clusters (COFs) include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16,092 frameshifted genes</a:t>
            </a:r>
            <a:endParaRPr dirty="0"/>
          </a:p>
        </p:txBody>
      </p:sp>
      <p:cxnSp>
        <p:nvCxnSpPr>
          <p:cNvPr id="26" name="Google Shape;155;p26">
            <a:extLst>
              <a:ext uri="{FF2B5EF4-FFF2-40B4-BE49-F238E27FC236}">
                <a16:creationId xmlns:a16="http://schemas.microsoft.com/office/drawing/2014/main" id="{DE14E691-3024-C649-9FAA-2B82A0ED7CDF}"/>
              </a:ext>
            </a:extLst>
          </p:cNvPr>
          <p:cNvCxnSpPr>
            <a:cxnSpLocks/>
          </p:cNvCxnSpPr>
          <p:nvPr/>
        </p:nvCxnSpPr>
        <p:spPr>
          <a:xfrm>
            <a:off x="4819973" y="643338"/>
            <a:ext cx="1939502" cy="95738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56;p26">
            <a:extLst>
              <a:ext uri="{FF2B5EF4-FFF2-40B4-BE49-F238E27FC236}">
                <a16:creationId xmlns:a16="http://schemas.microsoft.com/office/drawing/2014/main" id="{53D5B6C0-E1BE-694A-A1CB-624FE9EAC59E}"/>
              </a:ext>
            </a:extLst>
          </p:cNvPr>
          <p:cNvCxnSpPr>
            <a:cxnSpLocks/>
          </p:cNvCxnSpPr>
          <p:nvPr/>
        </p:nvCxnSpPr>
        <p:spPr>
          <a:xfrm>
            <a:off x="7301503" y="2231548"/>
            <a:ext cx="0" cy="12727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57;p26">
            <a:extLst>
              <a:ext uri="{FF2B5EF4-FFF2-40B4-BE49-F238E27FC236}">
                <a16:creationId xmlns:a16="http://schemas.microsoft.com/office/drawing/2014/main" id="{BE8D005B-522C-B541-A3D0-77DE2CF34C9B}"/>
              </a:ext>
            </a:extLst>
          </p:cNvPr>
          <p:cNvSpPr txBox="1"/>
          <p:nvPr/>
        </p:nvSpPr>
        <p:spPr>
          <a:xfrm>
            <a:off x="311699" y="3504300"/>
            <a:ext cx="275879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/>
              <a:t>6061 TTA-genes have similarity with 1077 identified clusters</a:t>
            </a:r>
            <a:endParaRPr dirty="0"/>
          </a:p>
        </p:txBody>
      </p:sp>
      <p:cxnSp>
        <p:nvCxnSpPr>
          <p:cNvPr id="29" name="Google Shape;158;p26">
            <a:extLst>
              <a:ext uri="{FF2B5EF4-FFF2-40B4-BE49-F238E27FC236}">
                <a16:creationId xmlns:a16="http://schemas.microsoft.com/office/drawing/2014/main" id="{9EAE3134-D914-B344-8D03-78258DCD29AD}"/>
              </a:ext>
            </a:extLst>
          </p:cNvPr>
          <p:cNvCxnSpPr>
            <a:cxnSpLocks/>
          </p:cNvCxnSpPr>
          <p:nvPr/>
        </p:nvCxnSpPr>
        <p:spPr>
          <a:xfrm flipH="1">
            <a:off x="3070498" y="3788256"/>
            <a:ext cx="30162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9;p26">
            <a:extLst>
              <a:ext uri="{FF2B5EF4-FFF2-40B4-BE49-F238E27FC236}">
                <a16:creationId xmlns:a16="http://schemas.microsoft.com/office/drawing/2014/main" id="{73D25B2C-4EA0-4F4A-8EF3-8C43DCAFA004}"/>
              </a:ext>
            </a:extLst>
          </p:cNvPr>
          <p:cNvCxnSpPr>
            <a:cxnSpLocks/>
          </p:cNvCxnSpPr>
          <p:nvPr/>
        </p:nvCxnSpPr>
        <p:spPr>
          <a:xfrm>
            <a:off x="1846492" y="2001594"/>
            <a:ext cx="2158580" cy="16285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152;p26">
            <a:extLst>
              <a:ext uri="{FF2B5EF4-FFF2-40B4-BE49-F238E27FC236}">
                <a16:creationId xmlns:a16="http://schemas.microsoft.com/office/drawing/2014/main" id="{B8D5B513-E56D-7744-9D7E-8799BBC0AEEE}"/>
              </a:ext>
            </a:extLst>
          </p:cNvPr>
          <p:cNvSpPr txBox="1"/>
          <p:nvPr/>
        </p:nvSpPr>
        <p:spPr>
          <a:xfrm>
            <a:off x="5205012" y="921991"/>
            <a:ext cx="1339633" cy="400079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tx1"/>
                </a:solidFill>
              </a:rPr>
              <a:t>GeneTack</a:t>
            </a:r>
            <a:r>
              <a:rPr lang="en" dirty="0">
                <a:solidFill>
                  <a:schemeClr val="tx1"/>
                </a:solidFill>
              </a:rPr>
              <a:t> tool</a:t>
            </a:r>
          </a:p>
        </p:txBody>
      </p:sp>
      <p:sp>
        <p:nvSpPr>
          <p:cNvPr id="32" name="Google Shape;152;p26">
            <a:extLst>
              <a:ext uri="{FF2B5EF4-FFF2-40B4-BE49-F238E27FC236}">
                <a16:creationId xmlns:a16="http://schemas.microsoft.com/office/drawing/2014/main" id="{1F9E1ADE-F76D-124D-A2B3-69681D5BC342}"/>
              </a:ext>
            </a:extLst>
          </p:cNvPr>
          <p:cNvSpPr txBox="1"/>
          <p:nvPr/>
        </p:nvSpPr>
        <p:spPr>
          <a:xfrm>
            <a:off x="6686340" y="2577055"/>
            <a:ext cx="1339633" cy="400079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33" name="Google Shape;152;p26">
            <a:extLst>
              <a:ext uri="{FF2B5EF4-FFF2-40B4-BE49-F238E27FC236}">
                <a16:creationId xmlns:a16="http://schemas.microsoft.com/office/drawing/2014/main" id="{5220B834-E685-EB4F-94EA-8ECC805FCDE7}"/>
              </a:ext>
            </a:extLst>
          </p:cNvPr>
          <p:cNvSpPr txBox="1"/>
          <p:nvPr/>
        </p:nvSpPr>
        <p:spPr>
          <a:xfrm>
            <a:off x="1967316" y="2469332"/>
            <a:ext cx="2064468" cy="615523"/>
          </a:xfrm>
          <a:prstGeom prst="rect">
            <a:avLst/>
          </a:prstGeom>
          <a:solidFill>
            <a:schemeClr val="lt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Adding TTA-containing genes to clusters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Macintosh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9</cp:revision>
  <dcterms:modified xsi:type="dcterms:W3CDTF">2022-03-06T14:44:59Z</dcterms:modified>
</cp:coreProperties>
</file>