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515600" cy="4572000"/>
  <p:notesSz cx="6858000" cy="9144000"/>
  <p:defaultTextStyle>
    <a:defPPr>
      <a:defRPr lang="en-US"/>
    </a:defPPr>
    <a:lvl1pPr marL="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25799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516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9774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032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6290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19548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28061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606411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85885" autoAdjust="0"/>
  </p:normalViewPr>
  <p:slideViewPr>
    <p:cSldViewPr snapToGrid="0" snapToObjects="1">
      <p:cViewPr varScale="1">
        <p:scale>
          <a:sx n="157" d="100"/>
          <a:sy n="157" d="100"/>
        </p:scale>
        <p:origin x="176" y="320"/>
      </p:cViewPr>
      <p:guideLst>
        <p:guide orient="horz" pos="144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063" y="1143000"/>
            <a:ext cx="709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3998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79968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1995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59935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199919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3990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79887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1987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9063" y="1143000"/>
            <a:ext cx="709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6" y="1420293"/>
            <a:ext cx="8938259" cy="9800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50" y="2590805"/>
            <a:ext cx="7360921" cy="116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2" y="183096"/>
            <a:ext cx="2366010" cy="39010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6" y="183096"/>
            <a:ext cx="6922770" cy="39010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6" y="2937941"/>
            <a:ext cx="8938259" cy="908051"/>
          </a:xfrm>
        </p:spPr>
        <p:txBody>
          <a:bodyPr anchor="t"/>
          <a:lstStyle>
            <a:lvl1pPr algn="l">
              <a:defRPr sz="128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6" y="1937816"/>
            <a:ext cx="8938259" cy="1000125"/>
          </a:xfrm>
        </p:spPr>
        <p:txBody>
          <a:bodyPr anchor="b"/>
          <a:lstStyle>
            <a:lvl1pPr marL="0" indent="0">
              <a:buNone/>
              <a:defRPr sz="6855">
                <a:solidFill>
                  <a:schemeClr val="tx1">
                    <a:tint val="75000"/>
                  </a:schemeClr>
                </a:solidFill>
              </a:defRPr>
            </a:lvl1pPr>
            <a:lvl2pPr marL="1450546" indent="0">
              <a:buNone/>
              <a:defRPr sz="5997">
                <a:solidFill>
                  <a:schemeClr val="tx1">
                    <a:tint val="75000"/>
                  </a:schemeClr>
                </a:solidFill>
              </a:defRPr>
            </a:lvl2pPr>
            <a:lvl3pPr marL="2901110" indent="0">
              <a:buNone/>
              <a:defRPr sz="5142">
                <a:solidFill>
                  <a:schemeClr val="tx1">
                    <a:tint val="75000"/>
                  </a:schemeClr>
                </a:solidFill>
              </a:defRPr>
            </a:lvl3pPr>
            <a:lvl4pPr marL="4351656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4pPr>
            <a:lvl5pPr marL="5802201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5pPr>
            <a:lvl6pPr marL="7252767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6pPr>
            <a:lvl7pPr marL="8703313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7" y="1066811"/>
            <a:ext cx="4644391" cy="3017309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7" y="1066811"/>
            <a:ext cx="4644391" cy="3017309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1" y="1023417"/>
            <a:ext cx="4646218" cy="426506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91" y="1449916"/>
            <a:ext cx="4646218" cy="2634196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4" y="1023417"/>
            <a:ext cx="4648042" cy="426506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4" y="1449916"/>
            <a:ext cx="4648042" cy="2634196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4" y="182037"/>
            <a:ext cx="3459560" cy="774701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16" y="182040"/>
            <a:ext cx="5878513" cy="3902075"/>
          </a:xfrm>
        </p:spPr>
        <p:txBody>
          <a:bodyPr/>
          <a:lstStyle>
            <a:lvl1pPr>
              <a:defRPr sz="11141"/>
            </a:lvl1pPr>
            <a:lvl2pPr>
              <a:defRPr sz="9426"/>
            </a:lvl2pPr>
            <a:lvl3pPr>
              <a:defRPr sz="7712"/>
            </a:lvl3pPr>
            <a:lvl4pPr>
              <a:defRPr sz="6855"/>
            </a:lvl4pPr>
            <a:lvl5pPr>
              <a:defRPr sz="6855"/>
            </a:lvl5pPr>
            <a:lvl6pPr>
              <a:defRPr sz="6855"/>
            </a:lvl6pPr>
            <a:lvl7pPr>
              <a:defRPr sz="6855"/>
            </a:lvl7pPr>
            <a:lvl8pPr>
              <a:defRPr sz="6855"/>
            </a:lvl8pPr>
            <a:lvl9pPr>
              <a:defRPr sz="68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4" y="956739"/>
            <a:ext cx="3459560" cy="3127376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6" y="3200409"/>
            <a:ext cx="6309360" cy="377824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6" y="408518"/>
            <a:ext cx="6309360" cy="2743200"/>
          </a:xfrm>
        </p:spPr>
        <p:txBody>
          <a:bodyPr/>
          <a:lstStyle>
            <a:lvl1pPr marL="0" indent="0">
              <a:buNone/>
              <a:defRPr sz="11141"/>
            </a:lvl1pPr>
            <a:lvl2pPr marL="1450546" indent="0">
              <a:buNone/>
              <a:defRPr sz="9426"/>
            </a:lvl2pPr>
            <a:lvl3pPr marL="2901110" indent="0">
              <a:buNone/>
              <a:defRPr sz="7712"/>
            </a:lvl3pPr>
            <a:lvl4pPr marL="4351656" indent="0">
              <a:buNone/>
              <a:defRPr sz="6855"/>
            </a:lvl4pPr>
            <a:lvl5pPr marL="5802201" indent="0">
              <a:buNone/>
              <a:defRPr sz="6855"/>
            </a:lvl5pPr>
            <a:lvl6pPr marL="7252767" indent="0">
              <a:buNone/>
              <a:defRPr sz="6855"/>
            </a:lvl6pPr>
            <a:lvl7pPr marL="8703313" indent="0">
              <a:buNone/>
              <a:defRPr sz="6855"/>
            </a:lvl7pPr>
            <a:lvl8pPr marL="10153875" indent="0">
              <a:buNone/>
              <a:defRPr sz="6855"/>
            </a:lvl8pPr>
            <a:lvl9pPr marL="11604432" indent="0">
              <a:buNone/>
              <a:defRPr sz="68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6" y="3578229"/>
            <a:ext cx="6309360" cy="536576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90" y="183097"/>
            <a:ext cx="9464041" cy="762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0" y="1066811"/>
            <a:ext cx="9464041" cy="301730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4237571"/>
            <a:ext cx="2453640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2" y="4237571"/>
            <a:ext cx="3329942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4237571"/>
            <a:ext cx="2453640" cy="24341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0546" rtl="0" eaLnBrk="1" latinLnBrk="0" hangingPunct="1">
        <a:spcBef>
          <a:spcPct val="0"/>
        </a:spcBef>
        <a:buNone/>
        <a:defRPr sz="13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910" indent="-1087910" algn="l" defTabSz="1450546" rtl="0" eaLnBrk="1" latinLnBrk="0" hangingPunct="1">
        <a:spcBef>
          <a:spcPct val="20000"/>
        </a:spcBef>
        <a:buFont typeface="Arial"/>
        <a:buChar char="•"/>
        <a:defRPr sz="11141" kern="1200">
          <a:solidFill>
            <a:schemeClr val="tx1"/>
          </a:solidFill>
          <a:latin typeface="+mn-lt"/>
          <a:ea typeface="+mn-ea"/>
          <a:cs typeface="+mn-cs"/>
        </a:defRPr>
      </a:lvl1pPr>
      <a:lvl2pPr marL="2357154" indent="-906589" algn="l" defTabSz="1450546" rtl="0" eaLnBrk="1" latinLnBrk="0" hangingPunct="1">
        <a:spcBef>
          <a:spcPct val="20000"/>
        </a:spcBef>
        <a:buFont typeface="Arial"/>
        <a:buChar char="–"/>
        <a:defRPr sz="9426" kern="1200">
          <a:solidFill>
            <a:schemeClr val="tx1"/>
          </a:solidFill>
          <a:latin typeface="+mn-lt"/>
          <a:ea typeface="+mn-ea"/>
          <a:cs typeface="+mn-cs"/>
        </a:defRPr>
      </a:lvl2pPr>
      <a:lvl3pPr marL="3626383" indent="-725264" algn="l" defTabSz="1450546" rtl="0" eaLnBrk="1" latinLnBrk="0" hangingPunct="1">
        <a:spcBef>
          <a:spcPct val="20000"/>
        </a:spcBef>
        <a:buFont typeface="Arial"/>
        <a:buChar char="•"/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076929" indent="-725264" algn="l" defTabSz="1450546" rtl="0" eaLnBrk="1" latinLnBrk="0" hangingPunct="1">
        <a:spcBef>
          <a:spcPct val="20000"/>
        </a:spcBef>
        <a:buFont typeface="Arial"/>
        <a:buChar char="–"/>
        <a:defRPr sz="6855" kern="1200">
          <a:solidFill>
            <a:schemeClr val="tx1"/>
          </a:solidFill>
          <a:latin typeface="+mn-lt"/>
          <a:ea typeface="+mn-ea"/>
          <a:cs typeface="+mn-cs"/>
        </a:defRPr>
      </a:lvl4pPr>
      <a:lvl5pPr marL="6527495" indent="-725264" algn="l" defTabSz="1450546" rtl="0" eaLnBrk="1" latinLnBrk="0" hangingPunct="1">
        <a:spcBef>
          <a:spcPct val="20000"/>
        </a:spcBef>
        <a:buFont typeface="Arial"/>
        <a:buChar char="»"/>
        <a:defRPr sz="6855" kern="1200">
          <a:solidFill>
            <a:schemeClr val="tx1"/>
          </a:solidFill>
          <a:latin typeface="+mn-lt"/>
          <a:ea typeface="+mn-ea"/>
          <a:cs typeface="+mn-cs"/>
        </a:defRPr>
      </a:lvl5pPr>
      <a:lvl6pPr marL="7978049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6pPr>
      <a:lvl7pPr marL="9428603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7pPr>
      <a:lvl8pPr marL="10879150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08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1pPr>
      <a:lvl2pPr marL="145054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2pPr>
      <a:lvl3pPr marL="290111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3pPr>
      <a:lvl4pPr marL="435165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4pPr>
      <a:lvl5pPr marL="5802201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5pPr>
      <a:lvl6pPr marL="7252767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6pPr>
      <a:lvl7pPr marL="8703313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7pPr>
      <a:lvl8pPr marL="10153875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8pPr>
      <a:lvl9pPr marL="11604432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084BD50-178D-6B4D-A3DF-C8A6F808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9189"/>
            <a:ext cx="5257800" cy="1047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F6750C-82AC-0B43-A93E-14A7EE78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9" y="2859189"/>
            <a:ext cx="5257801" cy="10471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C8DF55-034A-C744-9733-42496827A184}"/>
              </a:ext>
            </a:extLst>
          </p:cNvPr>
          <p:cNvSpPr/>
          <p:nvPr/>
        </p:nvSpPr>
        <p:spPr>
          <a:xfrm>
            <a:off x="1087913" y="94309"/>
            <a:ext cx="93340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&gt;</a:t>
            </a:r>
            <a:r>
              <a:rPr lang="en-US" sz="1000" b="1" dirty="0">
                <a:latin typeface="Courier New"/>
                <a:cs typeface="Courier New"/>
              </a:rPr>
              <a:t>phiHau3 </a:t>
            </a:r>
            <a:r>
              <a:rPr lang="en-US" sz="1000" dirty="0">
                <a:latin typeface="Courier New"/>
                <a:cs typeface="Courier New"/>
              </a:rPr>
              <a:t>phage: g6-g7 junction</a:t>
            </a:r>
          </a:p>
          <a:p>
            <a:pPr defTabSz="338548">
              <a:defRPr/>
            </a:pPr>
            <a:r>
              <a:rPr lang="en-US" sz="1000" dirty="0" err="1">
                <a:latin typeface="Courier New"/>
                <a:cs typeface="Courier New"/>
              </a:rPr>
              <a:t>cgc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gtt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ctt</a:t>
            </a:r>
            <a:r>
              <a:rPr lang="en-US" sz="1000" dirty="0">
                <a:latin typeface="Courier New"/>
                <a:cs typeface="Courier New"/>
              </a:rPr>
              <a:t> cag </a:t>
            </a:r>
            <a:r>
              <a:rPr lang="en-US" sz="1000" dirty="0" err="1">
                <a:latin typeface="Courier New"/>
                <a:cs typeface="Courier New"/>
              </a:rPr>
              <a:t>cgg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ctg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ggt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tgg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 </a:t>
            </a:r>
            <a:r>
              <a:rPr lang="en-US" sz="1000" b="1" dirty="0">
                <a:solidFill>
                  <a:srgbClr val="FF0000"/>
                </a:solidFill>
                <a:latin typeface="Courier New"/>
                <a:cs typeface="Courier New"/>
              </a:rPr>
              <a:t>TTA</a:t>
            </a:r>
            <a:r>
              <a:rPr lang="en-US" sz="1000" b="1" dirty="0">
                <a:latin typeface="Courier New"/>
                <a:cs typeface="Courier New"/>
              </a:rPr>
              <a:t>CTCCGGT</a:t>
            </a:r>
            <a:r>
              <a:rPr lang="en-US" sz="1000" dirty="0">
                <a:latin typeface="Courier New"/>
                <a:cs typeface="Courier New"/>
              </a:rPr>
              <a:t> 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gac</a:t>
            </a:r>
            <a:r>
              <a:rPr lang="en-US" sz="1000" dirty="0">
                <a:latin typeface="Courier New"/>
                <a:cs typeface="Courier New"/>
              </a:rPr>
              <a:t> ccc 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ctt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gca</a:t>
            </a:r>
            <a:r>
              <a:rPr lang="en-US" sz="1000" dirty="0">
                <a:latin typeface="Courier New"/>
                <a:cs typeface="Courier New"/>
              </a:rPr>
              <a:t> gtg 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tgc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atg</a:t>
            </a:r>
            <a:r>
              <a:rPr lang="en-US" sz="1000" dirty="0">
                <a:latin typeface="Courier New"/>
                <a:cs typeface="Courier New"/>
              </a:rPr>
              <a:t> 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 gag 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 gtg </a:t>
            </a:r>
            <a:r>
              <a:rPr lang="en-US" sz="1000" dirty="0" err="1">
                <a:latin typeface="Courier New"/>
                <a:cs typeface="Courier New"/>
              </a:rPr>
              <a:t>ggg</a:t>
            </a:r>
            <a:endParaRPr lang="en-US" sz="1000" dirty="0">
              <a:latin typeface="Courier New"/>
              <a:cs typeface="Courier New"/>
            </a:endParaRP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 R   K   G   V   L   Q   R   L   K   G   W   G   </a:t>
            </a:r>
            <a:r>
              <a:rPr lang="en-US" sz="1000" b="1" dirty="0">
                <a:latin typeface="Courier New"/>
                <a:cs typeface="Courier New"/>
              </a:rPr>
              <a:t>+10 </a:t>
            </a:r>
            <a:r>
              <a:rPr lang="en-US" sz="1000" b="1" dirty="0" err="1">
                <a:latin typeface="Courier New"/>
                <a:cs typeface="Courier New"/>
              </a:rPr>
              <a:t>nt</a:t>
            </a:r>
            <a:r>
              <a:rPr lang="en-US" sz="1000" dirty="0">
                <a:latin typeface="Courier New"/>
                <a:cs typeface="Courier New"/>
              </a:rPr>
              <a:t>       K   D   P   L   L   A   V   V   C   M   V   E   F   V   G </a:t>
            </a: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&gt;</a:t>
            </a:r>
            <a:r>
              <a:rPr lang="en-US" sz="1000" b="1" dirty="0">
                <a:latin typeface="Courier New"/>
                <a:cs typeface="Courier New"/>
              </a:rPr>
              <a:t>StrepC1</a:t>
            </a:r>
            <a:r>
              <a:rPr lang="en-US" sz="1000" dirty="0">
                <a:latin typeface="Courier New"/>
                <a:cs typeface="Courier New"/>
              </a:rPr>
              <a:t> prophage: g6-g7 junction</a:t>
            </a:r>
          </a:p>
          <a:p>
            <a:pPr defTabSz="338548">
              <a:defRPr/>
            </a:pPr>
            <a:r>
              <a:rPr lang="en-US" sz="1000" dirty="0" err="1">
                <a:latin typeface="Courier New"/>
                <a:cs typeface="Courier New"/>
              </a:rPr>
              <a:t>cgc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cag </a:t>
            </a:r>
            <a:r>
              <a:rPr lang="en-US" sz="1000" dirty="0" err="1">
                <a:latin typeface="Courier New"/>
                <a:cs typeface="Courier New"/>
              </a:rPr>
              <a:t>cgc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ttg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 </a:t>
            </a:r>
            <a:r>
              <a:rPr lang="en-US" sz="1000" b="1" dirty="0">
                <a:solidFill>
                  <a:srgbClr val="FF0000"/>
                </a:solidFill>
                <a:latin typeface="Courier New"/>
                <a:cs typeface="Courier New"/>
              </a:rPr>
              <a:t>TTA</a:t>
            </a:r>
            <a:r>
              <a:rPr lang="en-US" sz="1000" b="1" dirty="0">
                <a:latin typeface="Courier New"/>
                <a:cs typeface="Courier New"/>
              </a:rPr>
              <a:t>CCGGC   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cct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gag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endParaRPr lang="en-US" sz="1000" dirty="0">
              <a:latin typeface="Courier New"/>
              <a:cs typeface="Courier New"/>
            </a:endParaRP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 R   K   G   V   L   Q   R   L   K   G   W   G   </a:t>
            </a:r>
            <a:r>
              <a:rPr lang="en-US" sz="1000" b="1" dirty="0">
                <a:latin typeface="Courier New"/>
                <a:cs typeface="Courier New"/>
              </a:rPr>
              <a:t>+8 </a:t>
            </a:r>
            <a:r>
              <a:rPr lang="en-US" sz="1000" b="1" dirty="0" err="1">
                <a:latin typeface="Courier New"/>
                <a:cs typeface="Courier New"/>
              </a:rPr>
              <a:t>nt</a:t>
            </a:r>
            <a:r>
              <a:rPr lang="en-US" sz="1000" b="1" dirty="0">
                <a:latin typeface="Courier New"/>
                <a:cs typeface="Courier New"/>
              </a:rPr>
              <a:t>       </a:t>
            </a:r>
            <a:r>
              <a:rPr lang="en-US" sz="1000" dirty="0">
                <a:latin typeface="Courier New"/>
                <a:cs typeface="Courier New"/>
              </a:rPr>
              <a:t> K   D   P   L   L   A   V   V   S   L   V   E   F   V   G </a:t>
            </a: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&gt;</a:t>
            </a:r>
            <a:r>
              <a:rPr lang="en-US" sz="1000" b="1" dirty="0">
                <a:latin typeface="Courier New"/>
                <a:cs typeface="Courier New"/>
              </a:rPr>
              <a:t>Streptomyces </a:t>
            </a:r>
            <a:r>
              <a:rPr lang="en-US" sz="1000" b="1" dirty="0" err="1">
                <a:latin typeface="Courier New"/>
                <a:cs typeface="Courier New"/>
              </a:rPr>
              <a:t>catenulae</a:t>
            </a:r>
            <a:r>
              <a:rPr lang="en-US" sz="1000" dirty="0">
                <a:latin typeface="Courier New"/>
                <a:cs typeface="Courier New"/>
              </a:rPr>
              <a:t> prophage: g6-g7 junction</a:t>
            </a:r>
          </a:p>
          <a:p>
            <a:pPr defTabSz="338548">
              <a:defRPr/>
            </a:pPr>
            <a:r>
              <a:rPr lang="en-US" sz="1000" dirty="0" err="1">
                <a:latin typeface="Courier New"/>
                <a:cs typeface="Courier New"/>
              </a:rPr>
              <a:t>cgc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ttg</a:t>
            </a:r>
            <a:r>
              <a:rPr lang="en-US" sz="1000" dirty="0">
                <a:latin typeface="Courier New"/>
                <a:cs typeface="Courier New"/>
              </a:rPr>
              <a:t> cag </a:t>
            </a:r>
            <a:r>
              <a:rPr lang="en-US" sz="1000" dirty="0" err="1">
                <a:latin typeface="Courier New"/>
                <a:cs typeface="Courier New"/>
              </a:rPr>
              <a:t>cgt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 </a:t>
            </a:r>
            <a:r>
              <a:rPr lang="en-US" sz="1000" b="1" dirty="0">
                <a:solidFill>
                  <a:srgbClr val="FF0000"/>
                </a:solidFill>
                <a:latin typeface="Courier New"/>
                <a:cs typeface="Courier New"/>
              </a:rPr>
              <a:t>TTA</a:t>
            </a:r>
            <a:r>
              <a:rPr lang="en-US" sz="1000" b="1" dirty="0">
                <a:latin typeface="Courier New"/>
                <a:cs typeface="Courier New"/>
              </a:rPr>
              <a:t>TAGC    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cct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ata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agc</a:t>
            </a:r>
            <a:r>
              <a:rPr lang="en-US" sz="1000" dirty="0">
                <a:latin typeface="Courier New"/>
                <a:cs typeface="Courier New"/>
              </a:rPr>
              <a:t> gtg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gag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gtg </a:t>
            </a:r>
            <a:r>
              <a:rPr lang="en-US" sz="1000" dirty="0" err="1">
                <a:latin typeface="Courier New"/>
                <a:cs typeface="Courier New"/>
              </a:rPr>
              <a:t>ggg</a:t>
            </a:r>
            <a:endParaRPr lang="en-US" sz="1000" dirty="0">
              <a:latin typeface="Courier New"/>
              <a:cs typeface="Courier New"/>
            </a:endParaRP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 R   K   G   V   L   Q   R   L   K   G   W   G   </a:t>
            </a:r>
            <a:r>
              <a:rPr lang="en-US" sz="1000" b="1" dirty="0">
                <a:latin typeface="Courier New"/>
                <a:cs typeface="Courier New"/>
              </a:rPr>
              <a:t>+7 </a:t>
            </a:r>
            <a:r>
              <a:rPr lang="en-US" sz="1000" b="1" dirty="0" err="1">
                <a:latin typeface="Courier New"/>
                <a:cs typeface="Courier New"/>
              </a:rPr>
              <a:t>nt</a:t>
            </a:r>
            <a:r>
              <a:rPr lang="en-US" sz="1000" b="1" dirty="0">
                <a:latin typeface="Courier New"/>
                <a:cs typeface="Courier New"/>
              </a:rPr>
              <a:t>       </a:t>
            </a:r>
            <a:r>
              <a:rPr lang="en-US" sz="1000" dirty="0">
                <a:latin typeface="Courier New"/>
                <a:cs typeface="Courier New"/>
              </a:rPr>
              <a:t> K   D   P   L   L   A   V   I   S   V   V   E   F   V   G</a:t>
            </a: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&gt;</a:t>
            </a:r>
            <a:r>
              <a:rPr lang="en-US" sz="1000" b="1" dirty="0">
                <a:latin typeface="Courier New"/>
                <a:cs typeface="Courier New"/>
              </a:rPr>
              <a:t>R4 </a:t>
            </a:r>
            <a:r>
              <a:rPr lang="en-US" sz="1000" dirty="0">
                <a:latin typeface="Courier New"/>
                <a:cs typeface="Courier New"/>
              </a:rPr>
              <a:t>phage: g6-g7 junction</a:t>
            </a:r>
          </a:p>
          <a:p>
            <a:pPr defTabSz="338548">
              <a:defRPr/>
            </a:pPr>
            <a:r>
              <a:rPr lang="en-US" sz="1000" dirty="0" err="1">
                <a:latin typeface="Courier New"/>
                <a:cs typeface="Courier New"/>
              </a:rPr>
              <a:t>cgg</a:t>
            </a:r>
            <a:r>
              <a:rPr lang="en-US" sz="1000" dirty="0">
                <a:latin typeface="Courier New"/>
                <a:cs typeface="Courier New"/>
              </a:rPr>
              <a:t> acc </a:t>
            </a:r>
            <a:r>
              <a:rPr lang="en-US" sz="1000" dirty="0" err="1">
                <a:latin typeface="Courier New"/>
                <a:cs typeface="Courier New"/>
              </a:rPr>
              <a:t>gga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cag </a:t>
            </a:r>
            <a:r>
              <a:rPr lang="en-US" sz="1000" dirty="0" err="1">
                <a:latin typeface="Courier New"/>
                <a:cs typeface="Courier New"/>
              </a:rPr>
              <a:t>cgc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tgg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ggc</a:t>
            </a:r>
            <a:r>
              <a:rPr lang="en-US" sz="1000" dirty="0">
                <a:latin typeface="Courier New"/>
                <a:cs typeface="Courier New"/>
              </a:rPr>
              <a:t>              </a:t>
            </a:r>
            <a:r>
              <a:rPr lang="en-US" sz="1000" dirty="0" err="1">
                <a:latin typeface="Courier New"/>
                <a:cs typeface="Courier New"/>
              </a:rPr>
              <a:t>aag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gac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ccg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ctg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gcg</a:t>
            </a:r>
            <a:r>
              <a:rPr lang="en-US" sz="1000" dirty="0">
                <a:latin typeface="Courier New"/>
                <a:cs typeface="Courier New"/>
              </a:rPr>
              <a:t> gtg </a:t>
            </a:r>
            <a:r>
              <a:rPr lang="en-US" sz="1000" dirty="0" err="1">
                <a:latin typeface="Courier New"/>
                <a:cs typeface="Courier New"/>
              </a:rPr>
              <a:t>atc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agc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gag </a:t>
            </a:r>
            <a:r>
              <a:rPr lang="en-US" sz="1000" dirty="0" err="1">
                <a:latin typeface="Courier New"/>
                <a:cs typeface="Courier New"/>
              </a:rPr>
              <a:t>ttc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gtc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ggg</a:t>
            </a:r>
            <a:endParaRPr lang="en-US" sz="1000" dirty="0">
              <a:latin typeface="Courier New"/>
              <a:cs typeface="Courier New"/>
            </a:endParaRPr>
          </a:p>
          <a:p>
            <a:pPr defTabSz="338548">
              <a:defRPr/>
            </a:pPr>
            <a:r>
              <a:rPr lang="en-US" sz="1000" dirty="0">
                <a:latin typeface="Courier New"/>
                <a:cs typeface="Courier New"/>
              </a:rPr>
              <a:t> R   T   G   V   L   Q   R   L   K   G   W   G                K   D   P   L   L   A   V   I   S   L   V   E   F   V   G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1EF43B5-ADF1-3D4A-93C3-52D78B894E28}"/>
              </a:ext>
            </a:extLst>
          </p:cNvPr>
          <p:cNvSpPr/>
          <p:nvPr/>
        </p:nvSpPr>
        <p:spPr>
          <a:xfrm rot="16200000">
            <a:off x="2637084" y="1613494"/>
            <a:ext cx="286760" cy="4954672"/>
          </a:xfrm>
          <a:prstGeom prst="leftBrace">
            <a:avLst>
              <a:gd name="adj1" fmla="val 5059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1B5735C-DA56-5744-8190-2215DDBD3F6D}"/>
              </a:ext>
            </a:extLst>
          </p:cNvPr>
          <p:cNvSpPr/>
          <p:nvPr/>
        </p:nvSpPr>
        <p:spPr>
          <a:xfrm rot="16200000">
            <a:off x="7848063" y="1613494"/>
            <a:ext cx="286760" cy="4954672"/>
          </a:xfrm>
          <a:prstGeom prst="leftBrace">
            <a:avLst>
              <a:gd name="adj1" fmla="val 5059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6AECC-E5C3-D345-9895-1E5B860F92E9}"/>
              </a:ext>
            </a:extLst>
          </p:cNvPr>
          <p:cNvSpPr/>
          <p:nvPr/>
        </p:nvSpPr>
        <p:spPr>
          <a:xfrm>
            <a:off x="1875701" y="4273063"/>
            <a:ext cx="2073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38548">
              <a:defRPr/>
            </a:pPr>
            <a:r>
              <a:rPr lang="en-US" sz="1200" b="1" dirty="0">
                <a:latin typeface="Courier New"/>
                <a:cs typeface="Courier New"/>
              </a:rPr>
              <a:t>g6 part (C-terminus)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AB9ED9-6892-8845-8F38-F213F5C34DBA}"/>
              </a:ext>
            </a:extLst>
          </p:cNvPr>
          <p:cNvSpPr/>
          <p:nvPr/>
        </p:nvSpPr>
        <p:spPr>
          <a:xfrm>
            <a:off x="7163799" y="4273063"/>
            <a:ext cx="2073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38548">
              <a:defRPr/>
            </a:pPr>
            <a:r>
              <a:rPr lang="en-US" sz="1200" b="1" dirty="0">
                <a:latin typeface="Courier New"/>
                <a:cs typeface="Courier New"/>
              </a:rPr>
              <a:t>g7 part (N-terminus)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3CC25-600D-1B40-BC86-28DD4C396512}"/>
              </a:ext>
            </a:extLst>
          </p:cNvPr>
          <p:cNvCxnSpPr>
            <a:cxnSpLocks/>
          </p:cNvCxnSpPr>
          <p:nvPr/>
        </p:nvCxnSpPr>
        <p:spPr>
          <a:xfrm flipH="1" flipV="1">
            <a:off x="1244907" y="2088026"/>
            <a:ext cx="2368626" cy="795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721E17-FE2B-2340-A45C-C04ACFBFA0B6}"/>
              </a:ext>
            </a:extLst>
          </p:cNvPr>
          <p:cNvCxnSpPr>
            <a:cxnSpLocks/>
          </p:cNvCxnSpPr>
          <p:nvPr/>
        </p:nvCxnSpPr>
        <p:spPr>
          <a:xfrm flipV="1">
            <a:off x="8240617" y="1986480"/>
            <a:ext cx="2082188" cy="9626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5C24AF-2EA4-4B44-86EF-B9EA1FF263A1}"/>
              </a:ext>
            </a:extLst>
          </p:cNvPr>
          <p:cNvCxnSpPr>
            <a:cxnSpLocks/>
          </p:cNvCxnSpPr>
          <p:nvPr/>
        </p:nvCxnSpPr>
        <p:spPr>
          <a:xfrm flipH="1" flipV="1">
            <a:off x="4781323" y="2021925"/>
            <a:ext cx="341520" cy="837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07F2C0-34D3-8A48-ADA4-E8880A3B739D}"/>
              </a:ext>
            </a:extLst>
          </p:cNvPr>
          <p:cNvCxnSpPr>
            <a:cxnSpLocks/>
          </p:cNvCxnSpPr>
          <p:nvPr/>
        </p:nvCxnSpPr>
        <p:spPr>
          <a:xfrm flipV="1">
            <a:off x="5574536" y="2001266"/>
            <a:ext cx="275421" cy="8579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268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128</cp:revision>
  <dcterms:created xsi:type="dcterms:W3CDTF">2017-02-21T13:00:32Z</dcterms:created>
  <dcterms:modified xsi:type="dcterms:W3CDTF">2022-02-26T22:41:58Z</dcterms:modified>
</cp:coreProperties>
</file>