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4572000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/>
    <p:restoredTop sz="85920" autoAdjust="0"/>
  </p:normalViewPr>
  <p:slideViewPr>
    <p:cSldViewPr snapToGrid="0" snapToObjects="1">
      <p:cViewPr varScale="1">
        <p:scale>
          <a:sx n="196" d="100"/>
          <a:sy n="196" d="100"/>
        </p:scale>
        <p:origin x="168" y="280"/>
      </p:cViewPr>
      <p:guideLst>
        <p:guide orient="horz" pos="144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063" y="1143000"/>
            <a:ext cx="709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9063" y="1143000"/>
            <a:ext cx="709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6" y="1420293"/>
            <a:ext cx="8938259" cy="9800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50" y="2590805"/>
            <a:ext cx="7360921" cy="116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183096"/>
            <a:ext cx="2366010" cy="39010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183096"/>
            <a:ext cx="6922770" cy="39010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6" y="2937941"/>
            <a:ext cx="8938259" cy="908051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6" y="1937816"/>
            <a:ext cx="8938259" cy="1000125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7" y="1066811"/>
            <a:ext cx="464439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7" y="1066811"/>
            <a:ext cx="464439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1023417"/>
            <a:ext cx="4646218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1449916"/>
            <a:ext cx="4646218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1023417"/>
            <a:ext cx="4648042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1449916"/>
            <a:ext cx="4648042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182037"/>
            <a:ext cx="3459560" cy="774701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6" y="182040"/>
            <a:ext cx="5878513" cy="3902075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956739"/>
            <a:ext cx="3459560" cy="31273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3200409"/>
            <a:ext cx="6309360" cy="377824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408518"/>
            <a:ext cx="6309360" cy="2743200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3578229"/>
            <a:ext cx="6309360" cy="5365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0" y="183097"/>
            <a:ext cx="9464041" cy="762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0" y="1066811"/>
            <a:ext cx="9464041" cy="301730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4237571"/>
            <a:ext cx="245364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4237571"/>
            <a:ext cx="3329942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4237571"/>
            <a:ext cx="245364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F5E5FBA-3646-B54E-A96F-0770FA25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3825"/>
            <a:ext cx="5257799" cy="1047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201BB6-20B9-334E-B1A3-35D7E449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8" y="2924742"/>
            <a:ext cx="5257802" cy="10471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CF0AB4-0093-EF4D-A69C-9CC1F08A1387}"/>
              </a:ext>
            </a:extLst>
          </p:cNvPr>
          <p:cNvSpPr/>
          <p:nvPr/>
        </p:nvSpPr>
        <p:spPr>
          <a:xfrm>
            <a:off x="1046794" y="94309"/>
            <a:ext cx="94219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phiHau3 </a:t>
            </a:r>
            <a:r>
              <a:rPr lang="en-US" sz="1000" dirty="0">
                <a:latin typeface="Courier New"/>
                <a:cs typeface="Courier New"/>
              </a:rPr>
              <a:t>phage: g7-g8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agt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agc</a:t>
            </a:r>
            <a:r>
              <a:rPr lang="en-US" sz="1000" dirty="0">
                <a:latin typeface="Courier New"/>
                <a:cs typeface="Courier New"/>
              </a:rPr>
              <a:t> tac </a:t>
            </a: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ctt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ggg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tct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b="1" dirty="0">
                <a:solidFill>
                  <a:srgbClr val="FF0000"/>
                </a:solidFill>
                <a:latin typeface="Courier New"/>
                <a:cs typeface="Courier New"/>
              </a:rPr>
              <a:t>TTA</a:t>
            </a:r>
            <a:r>
              <a:rPr lang="en-US" sz="1000" b="1" dirty="0">
                <a:latin typeface="Courier New"/>
                <a:cs typeface="Courier New"/>
              </a:rPr>
              <a:t>ACGGTCC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dirty="0" err="1">
                <a:latin typeface="Courier New"/>
                <a:cs typeface="Courier New"/>
              </a:rPr>
              <a:t>acg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gta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gaa</a:t>
            </a:r>
            <a:r>
              <a:rPr lang="en-US" sz="1000" dirty="0">
                <a:latin typeface="Courier New"/>
                <a:cs typeface="Courier New"/>
              </a:rPr>
              <a:t> acc cat </a:t>
            </a:r>
            <a:r>
              <a:rPr lang="en-US" sz="1000" dirty="0" err="1">
                <a:latin typeface="Courier New"/>
                <a:cs typeface="Courier New"/>
              </a:rPr>
              <a:t>cac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acg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S   S   Y   R   A   L   E   G   A   R   S   </a:t>
            </a:r>
            <a:r>
              <a:rPr lang="en-US" sz="1000" b="1" dirty="0">
                <a:latin typeface="Courier New"/>
                <a:cs typeface="Courier New"/>
              </a:rPr>
              <a:t>+10 </a:t>
            </a:r>
            <a:r>
              <a:rPr lang="en-US" sz="1000" b="1" dirty="0" err="1">
                <a:latin typeface="Courier New"/>
                <a:cs typeface="Courier New"/>
              </a:rPr>
              <a:t>nt</a:t>
            </a:r>
            <a:r>
              <a:rPr lang="en-US" sz="1000" dirty="0">
                <a:latin typeface="Courier New"/>
                <a:cs typeface="Courier New"/>
              </a:rPr>
              <a:t>       T   F   V   V   L   N   E   T   H   H   W   V   T   G   N   N 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StrepC1</a:t>
            </a:r>
            <a:r>
              <a:rPr lang="en-US" sz="1000" dirty="0">
                <a:latin typeface="Courier New"/>
                <a:cs typeface="Courier New"/>
              </a:rPr>
              <a:t> prophage: g7-g8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agc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             acc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acc gtg 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gtg acc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S   S   F   R   A   L   E   G   G   R   V                T   F   T   V   L   N   E   T   H   H   W   V   T   G   N   N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S. </a:t>
            </a:r>
            <a:r>
              <a:rPr lang="en-US" sz="1000" b="1" dirty="0" err="1">
                <a:latin typeface="Courier New"/>
                <a:cs typeface="Courier New"/>
              </a:rPr>
              <a:t>catenulae</a:t>
            </a:r>
            <a:r>
              <a:rPr lang="en-US" sz="1000" dirty="0">
                <a:latin typeface="Courier New"/>
                <a:cs typeface="Courier New"/>
              </a:rPr>
              <a:t> prophage: g7-g8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tca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ctt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             act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aca gtg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cac</a:t>
            </a:r>
            <a:r>
              <a:rPr lang="en-US" sz="1000" dirty="0">
                <a:latin typeface="Courier New"/>
                <a:cs typeface="Courier New"/>
              </a:rPr>
              <a:t> cat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agt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S   S   F   R   A   L   E   G   G   R   V                T   F   T   V   L   N   E   T   H   H   W   V   S   G   N   N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R4 </a:t>
            </a:r>
            <a:r>
              <a:rPr lang="en-US" sz="1000" dirty="0">
                <a:latin typeface="Courier New"/>
                <a:cs typeface="Courier New"/>
              </a:rPr>
              <a:t>phage: g7-g8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agc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tcg</a:t>
            </a:r>
            <a:r>
              <a:rPr lang="en-US" sz="1000" dirty="0">
                <a:latin typeface="Courier New"/>
                <a:cs typeface="Courier New"/>
              </a:rPr>
              <a:t> tac </a:t>
            </a: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atc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ggt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cga</a:t>
            </a:r>
            <a:r>
              <a:rPr lang="en-US" sz="1000" dirty="0">
                <a:latin typeface="Courier New"/>
                <a:cs typeface="Courier New"/>
              </a:rPr>
              <a:t> acc              acc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acc 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acg</a:t>
            </a:r>
            <a:r>
              <a:rPr lang="en-US" sz="1000" dirty="0">
                <a:latin typeface="Courier New"/>
                <a:cs typeface="Courier New"/>
              </a:rPr>
              <a:t> cat </a:t>
            </a:r>
            <a:r>
              <a:rPr lang="en-US" sz="1000" dirty="0" err="1">
                <a:latin typeface="Courier New"/>
                <a:cs typeface="Courier New"/>
              </a:rPr>
              <a:t>cac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S   S   Y   R   A   I   E   G   K   R   T                T   F   T   L   L   N   E   T   H   H   W   V   A   G   N   G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30415F-E228-2F4B-9151-615109DB0860}"/>
              </a:ext>
            </a:extLst>
          </p:cNvPr>
          <p:cNvSpPr/>
          <p:nvPr/>
        </p:nvSpPr>
        <p:spPr>
          <a:xfrm rot="16200000">
            <a:off x="2637084" y="1613494"/>
            <a:ext cx="286760" cy="4954672"/>
          </a:xfrm>
          <a:prstGeom prst="leftBrace">
            <a:avLst>
              <a:gd name="adj1" fmla="val 5059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5C027DF-E9CD-7A42-AC45-4FC88277AAD3}"/>
              </a:ext>
            </a:extLst>
          </p:cNvPr>
          <p:cNvSpPr/>
          <p:nvPr/>
        </p:nvSpPr>
        <p:spPr>
          <a:xfrm rot="16200000">
            <a:off x="7848063" y="1613494"/>
            <a:ext cx="286760" cy="4954672"/>
          </a:xfrm>
          <a:prstGeom prst="leftBrace">
            <a:avLst>
              <a:gd name="adj1" fmla="val 5059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A5801-3EE8-6946-B410-8F763E7D5B2D}"/>
              </a:ext>
            </a:extLst>
          </p:cNvPr>
          <p:cNvSpPr/>
          <p:nvPr/>
        </p:nvSpPr>
        <p:spPr>
          <a:xfrm>
            <a:off x="1875701" y="4273063"/>
            <a:ext cx="2073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ru-RU" sz="1200" b="1" dirty="0">
                <a:latin typeface="Courier New"/>
                <a:cs typeface="Courier New"/>
              </a:rPr>
              <a:t>7</a:t>
            </a:r>
            <a:r>
              <a:rPr lang="en-US" sz="1200" b="1" dirty="0">
                <a:latin typeface="Courier New"/>
                <a:cs typeface="Courier New"/>
              </a:rPr>
              <a:t> part (C-terminus)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FD7196-C937-6643-B573-E880A4F6CE9C}"/>
              </a:ext>
            </a:extLst>
          </p:cNvPr>
          <p:cNvSpPr/>
          <p:nvPr/>
        </p:nvSpPr>
        <p:spPr>
          <a:xfrm>
            <a:off x="7163799" y="4273063"/>
            <a:ext cx="2073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ru-RU" sz="1200" b="1" dirty="0">
                <a:latin typeface="Courier New"/>
                <a:cs typeface="Courier New"/>
              </a:rPr>
              <a:t>8</a:t>
            </a:r>
            <a:r>
              <a:rPr lang="en-US" sz="1200" b="1" dirty="0">
                <a:latin typeface="Courier New"/>
                <a:cs typeface="Courier New"/>
              </a:rPr>
              <a:t> part (N-terminus)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28B0DE-6E4A-174F-A788-2C2CF25FCE66}"/>
              </a:ext>
            </a:extLst>
          </p:cNvPr>
          <p:cNvCxnSpPr>
            <a:cxnSpLocks/>
          </p:cNvCxnSpPr>
          <p:nvPr/>
        </p:nvCxnSpPr>
        <p:spPr>
          <a:xfrm flipH="1" flipV="1">
            <a:off x="1204111" y="2060663"/>
            <a:ext cx="1023042" cy="8640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901BA-9A13-6942-AFC9-D4A298D87311}"/>
              </a:ext>
            </a:extLst>
          </p:cNvPr>
          <p:cNvCxnSpPr>
            <a:cxnSpLocks/>
          </p:cNvCxnSpPr>
          <p:nvPr/>
        </p:nvCxnSpPr>
        <p:spPr>
          <a:xfrm flipV="1">
            <a:off x="8240617" y="1986480"/>
            <a:ext cx="2082188" cy="962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3051D8-249A-BF49-BEB4-9E5881E95042}"/>
              </a:ext>
            </a:extLst>
          </p:cNvPr>
          <p:cNvCxnSpPr>
            <a:cxnSpLocks/>
          </p:cNvCxnSpPr>
          <p:nvPr/>
        </p:nvCxnSpPr>
        <p:spPr>
          <a:xfrm flipH="1" flipV="1">
            <a:off x="4400122" y="1986480"/>
            <a:ext cx="628859" cy="9382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EF525-5ACF-E743-8102-1F921887242E}"/>
              </a:ext>
            </a:extLst>
          </p:cNvPr>
          <p:cNvCxnSpPr>
            <a:cxnSpLocks/>
          </p:cNvCxnSpPr>
          <p:nvPr/>
        </p:nvCxnSpPr>
        <p:spPr>
          <a:xfrm flipH="1" flipV="1">
            <a:off x="5514107" y="1959413"/>
            <a:ext cx="52165" cy="9080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263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139</cp:revision>
  <dcterms:created xsi:type="dcterms:W3CDTF">2017-02-21T13:00:32Z</dcterms:created>
  <dcterms:modified xsi:type="dcterms:W3CDTF">2022-02-26T22:31:31Z</dcterms:modified>
</cp:coreProperties>
</file>