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1pPr>
    <a:lvl2pPr marL="325799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2pPr>
    <a:lvl3pPr marL="6516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3pPr>
    <a:lvl4pPr marL="9774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4pPr>
    <a:lvl5pPr marL="13032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5pPr>
    <a:lvl6pPr marL="16290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6pPr>
    <a:lvl7pPr marL="19548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7pPr>
    <a:lvl8pPr marL="228061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8pPr>
    <a:lvl9pPr marL="2606411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58402" autoAdjust="0"/>
  </p:normalViewPr>
  <p:slideViewPr>
    <p:cSldViewPr snapToGrid="0" snapToObjects="1">
      <p:cViewPr varScale="1">
        <p:scale>
          <a:sx n="106" d="100"/>
          <a:sy n="106" d="100"/>
        </p:scale>
        <p:origin x="1552" y="176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43998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879968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131995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759935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2199919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263990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3079887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351987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Haug6/7</a:t>
            </a:r>
          </a:p>
          <a:p>
            <a:r>
              <a:rPr lang="en-US" dirty="0"/>
              <a:t>WT	UUCUUCAGCGGCUGAAGGGUUGGGGCUAACUCCGGUAAGGA</a:t>
            </a:r>
          </a:p>
          <a:p>
            <a:r>
              <a:rPr lang="en-US" dirty="0"/>
              <a:t>Mut	UUCGACUUCGGCUCUUCCCUUGGGCCUAACUCCGCGAAGGA</a:t>
            </a:r>
          </a:p>
          <a:p>
            <a:endParaRPr lang="en-US" dirty="0"/>
          </a:p>
          <a:p>
            <a:pPr marL="0" marR="0" lvl="0" indent="0" algn="l" defTabSz="8799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14-19:yellow</a:t>
            </a:r>
          </a:p>
          <a:p>
            <a:r>
              <a:rPr lang="en-US" dirty="0"/>
              <a:t>27-29:red</a:t>
            </a:r>
          </a:p>
          <a:p>
            <a:r>
              <a:rPr lang="en-US" dirty="0"/>
              <a:t>30-36:grey</a:t>
            </a:r>
          </a:p>
          <a:p>
            <a:r>
              <a:rPr lang="en-US" dirty="0"/>
              <a:t>37-39:green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Haug7/8</a:t>
            </a:r>
          </a:p>
          <a:p>
            <a:r>
              <a:rPr lang="en-US" dirty="0" err="1"/>
              <a:t>wt</a:t>
            </a:r>
            <a:r>
              <a:rPr lang="en-US" dirty="0"/>
              <a:t>	ACCGGGCCCUUGAGGGGGCCCGGUCUUUAACGGUCCACGUU</a:t>
            </a:r>
          </a:p>
          <a:p>
            <a:r>
              <a:rPr lang="en-US" dirty="0"/>
              <a:t>Mut	</a:t>
            </a:r>
            <a:r>
              <a:rPr lang="en-US" dirty="0" err="1"/>
              <a:t>acuggguccuucuucccucccggccgUUCACGGUUCACGUU</a:t>
            </a:r>
            <a:endParaRPr lang="en-US" dirty="0"/>
          </a:p>
          <a:p>
            <a:endParaRPr lang="en-US" dirty="0"/>
          </a:p>
          <a:p>
            <a:pPr marL="0" marR="0" lvl="0" indent="0" algn="l" defTabSz="8799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12-18:yellow</a:t>
            </a:r>
          </a:p>
          <a:p>
            <a:r>
              <a:rPr lang="en-US" dirty="0"/>
              <a:t>27-29:red</a:t>
            </a:r>
          </a:p>
          <a:p>
            <a:r>
              <a:rPr lang="en-US" dirty="0"/>
              <a:t>30-36:grey</a:t>
            </a:r>
          </a:p>
          <a:p>
            <a:r>
              <a:rPr lang="en-US" dirty="0"/>
              <a:t>37-39:green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6" y="1420294"/>
            <a:ext cx="7772399" cy="9800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9" y="2590806"/>
            <a:ext cx="6400801" cy="116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3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183096"/>
            <a:ext cx="2057400" cy="39010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5" y="183096"/>
            <a:ext cx="6019800" cy="39010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9" y="2937942"/>
            <a:ext cx="7772399" cy="908051"/>
          </a:xfrm>
        </p:spPr>
        <p:txBody>
          <a:bodyPr anchor="t"/>
          <a:lstStyle>
            <a:lvl1pPr algn="l">
              <a:defRPr sz="128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9" y="1937817"/>
            <a:ext cx="7772399" cy="1000125"/>
          </a:xfrm>
        </p:spPr>
        <p:txBody>
          <a:bodyPr anchor="b"/>
          <a:lstStyle>
            <a:lvl1pPr marL="0" indent="0">
              <a:buNone/>
              <a:defRPr sz="6855">
                <a:solidFill>
                  <a:schemeClr val="tx1">
                    <a:tint val="75000"/>
                  </a:schemeClr>
                </a:solidFill>
              </a:defRPr>
            </a:lvl1pPr>
            <a:lvl2pPr marL="1450546" indent="0">
              <a:buNone/>
              <a:defRPr sz="5997">
                <a:solidFill>
                  <a:schemeClr val="tx1">
                    <a:tint val="75000"/>
                  </a:schemeClr>
                </a:solidFill>
              </a:defRPr>
            </a:lvl2pPr>
            <a:lvl3pPr marL="2901110" indent="0">
              <a:buNone/>
              <a:defRPr sz="5142">
                <a:solidFill>
                  <a:schemeClr val="tx1">
                    <a:tint val="75000"/>
                  </a:schemeClr>
                </a:solidFill>
              </a:defRPr>
            </a:lvl3pPr>
            <a:lvl4pPr marL="4351656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4pPr>
            <a:lvl5pPr marL="5802201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5pPr>
            <a:lvl6pPr marL="7252767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6pPr>
            <a:lvl7pPr marL="8703313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6" y="1066811"/>
            <a:ext cx="4038601" cy="3017309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6" y="1066811"/>
            <a:ext cx="4038601" cy="3017309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9" y="1023417"/>
            <a:ext cx="4040190" cy="426506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9" y="1449916"/>
            <a:ext cx="4040190" cy="2634196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023417"/>
            <a:ext cx="4041776" cy="426506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449916"/>
            <a:ext cx="4041776" cy="2634196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82038"/>
            <a:ext cx="3008313" cy="774701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182041"/>
            <a:ext cx="5111750" cy="3902075"/>
          </a:xfrm>
        </p:spPr>
        <p:txBody>
          <a:bodyPr/>
          <a:lstStyle>
            <a:lvl1pPr>
              <a:defRPr sz="11141"/>
            </a:lvl1pPr>
            <a:lvl2pPr>
              <a:defRPr sz="9426"/>
            </a:lvl2pPr>
            <a:lvl3pPr>
              <a:defRPr sz="7712"/>
            </a:lvl3pPr>
            <a:lvl4pPr>
              <a:defRPr sz="6855"/>
            </a:lvl4pPr>
            <a:lvl5pPr>
              <a:defRPr sz="6855"/>
            </a:lvl5pPr>
            <a:lvl6pPr>
              <a:defRPr sz="6855"/>
            </a:lvl6pPr>
            <a:lvl7pPr>
              <a:defRPr sz="6855"/>
            </a:lvl7pPr>
            <a:lvl8pPr>
              <a:defRPr sz="6855"/>
            </a:lvl8pPr>
            <a:lvl9pPr>
              <a:defRPr sz="68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956739"/>
            <a:ext cx="3008313" cy="3127376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3200409"/>
            <a:ext cx="5486400" cy="377824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408518"/>
            <a:ext cx="5486400" cy="2743200"/>
          </a:xfrm>
        </p:spPr>
        <p:txBody>
          <a:bodyPr/>
          <a:lstStyle>
            <a:lvl1pPr marL="0" indent="0">
              <a:buNone/>
              <a:defRPr sz="11141"/>
            </a:lvl1pPr>
            <a:lvl2pPr marL="1450546" indent="0">
              <a:buNone/>
              <a:defRPr sz="9426"/>
            </a:lvl2pPr>
            <a:lvl3pPr marL="2901110" indent="0">
              <a:buNone/>
              <a:defRPr sz="7712"/>
            </a:lvl3pPr>
            <a:lvl4pPr marL="4351656" indent="0">
              <a:buNone/>
              <a:defRPr sz="6855"/>
            </a:lvl4pPr>
            <a:lvl5pPr marL="5802201" indent="0">
              <a:buNone/>
              <a:defRPr sz="6855"/>
            </a:lvl5pPr>
            <a:lvl6pPr marL="7252767" indent="0">
              <a:buNone/>
              <a:defRPr sz="6855"/>
            </a:lvl6pPr>
            <a:lvl7pPr marL="8703313" indent="0">
              <a:buNone/>
              <a:defRPr sz="6855"/>
            </a:lvl7pPr>
            <a:lvl8pPr marL="10153875" indent="0">
              <a:buNone/>
              <a:defRPr sz="6855"/>
            </a:lvl8pPr>
            <a:lvl9pPr marL="11604432" indent="0">
              <a:buNone/>
              <a:defRPr sz="68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3578229"/>
            <a:ext cx="5486400" cy="536576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9" y="183097"/>
            <a:ext cx="8229601" cy="7620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9" y="1066811"/>
            <a:ext cx="8229601" cy="301730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71"/>
            <a:ext cx="2133600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237571"/>
            <a:ext cx="2895602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71"/>
            <a:ext cx="2133600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0546" rtl="0" eaLnBrk="1" latinLnBrk="0" hangingPunct="1">
        <a:spcBef>
          <a:spcPct val="0"/>
        </a:spcBef>
        <a:buNone/>
        <a:defRPr sz="13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910" indent="-1087910" algn="l" defTabSz="1450546" rtl="0" eaLnBrk="1" latinLnBrk="0" hangingPunct="1">
        <a:spcBef>
          <a:spcPct val="20000"/>
        </a:spcBef>
        <a:buFont typeface="Arial"/>
        <a:buChar char="•"/>
        <a:defRPr sz="11141" kern="1200">
          <a:solidFill>
            <a:schemeClr val="tx1"/>
          </a:solidFill>
          <a:latin typeface="+mn-lt"/>
          <a:ea typeface="+mn-ea"/>
          <a:cs typeface="+mn-cs"/>
        </a:defRPr>
      </a:lvl1pPr>
      <a:lvl2pPr marL="2357154" indent="-906589" algn="l" defTabSz="1450546" rtl="0" eaLnBrk="1" latinLnBrk="0" hangingPunct="1">
        <a:spcBef>
          <a:spcPct val="20000"/>
        </a:spcBef>
        <a:buFont typeface="Arial"/>
        <a:buChar char="–"/>
        <a:defRPr sz="9426" kern="1200">
          <a:solidFill>
            <a:schemeClr val="tx1"/>
          </a:solidFill>
          <a:latin typeface="+mn-lt"/>
          <a:ea typeface="+mn-ea"/>
          <a:cs typeface="+mn-cs"/>
        </a:defRPr>
      </a:lvl2pPr>
      <a:lvl3pPr marL="3626383" indent="-725264" algn="l" defTabSz="1450546" rtl="0" eaLnBrk="1" latinLnBrk="0" hangingPunct="1">
        <a:spcBef>
          <a:spcPct val="20000"/>
        </a:spcBef>
        <a:buFont typeface="Arial"/>
        <a:buChar char="•"/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076929" indent="-725264" algn="l" defTabSz="1450546" rtl="0" eaLnBrk="1" latinLnBrk="0" hangingPunct="1">
        <a:spcBef>
          <a:spcPct val="20000"/>
        </a:spcBef>
        <a:buFont typeface="Arial"/>
        <a:buChar char="–"/>
        <a:defRPr sz="6855" kern="1200">
          <a:solidFill>
            <a:schemeClr val="tx1"/>
          </a:solidFill>
          <a:latin typeface="+mn-lt"/>
          <a:ea typeface="+mn-ea"/>
          <a:cs typeface="+mn-cs"/>
        </a:defRPr>
      </a:lvl4pPr>
      <a:lvl5pPr marL="6527495" indent="-725264" algn="l" defTabSz="1450546" rtl="0" eaLnBrk="1" latinLnBrk="0" hangingPunct="1">
        <a:spcBef>
          <a:spcPct val="20000"/>
        </a:spcBef>
        <a:buFont typeface="Arial"/>
        <a:buChar char="»"/>
        <a:defRPr sz="6855" kern="1200">
          <a:solidFill>
            <a:schemeClr val="tx1"/>
          </a:solidFill>
          <a:latin typeface="+mn-lt"/>
          <a:ea typeface="+mn-ea"/>
          <a:cs typeface="+mn-cs"/>
        </a:defRPr>
      </a:lvl5pPr>
      <a:lvl6pPr marL="7978049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6pPr>
      <a:lvl7pPr marL="9428603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7pPr>
      <a:lvl8pPr marL="10879150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08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1pPr>
      <a:lvl2pPr marL="145054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2pPr>
      <a:lvl3pPr marL="290111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3pPr>
      <a:lvl4pPr marL="435165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4pPr>
      <a:lvl5pPr marL="5802201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5pPr>
      <a:lvl6pPr marL="7252767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6pPr>
      <a:lvl7pPr marL="8703313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7pPr>
      <a:lvl8pPr marL="10153875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8pPr>
      <a:lvl9pPr marL="11604432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BCD7F5-D5C2-F14F-8078-C73C82EC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6740">
            <a:off x="5349475" y="350205"/>
            <a:ext cx="3520643" cy="1769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48C86-7D1F-D94B-94C9-2DAD8B58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30" y="2395475"/>
            <a:ext cx="2522764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EA1CAD-6D7D-B842-B630-0A0DDB350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454678">
            <a:off x="657940" y="1724878"/>
            <a:ext cx="2120156" cy="24933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771A48-73B9-AC4C-99B8-A19DD6657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4333">
            <a:off x="295207" y="-15427"/>
            <a:ext cx="3081873" cy="17508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CF09103-3BBE-FE4F-BB48-A51922547860}"/>
              </a:ext>
            </a:extLst>
          </p:cNvPr>
          <p:cNvSpPr txBox="1"/>
          <p:nvPr/>
        </p:nvSpPr>
        <p:spPr>
          <a:xfrm>
            <a:off x="425513" y="216885"/>
            <a:ext cx="224525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phiHau3 g6/g7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51EA9-01DE-A047-969C-FDE86D09ADED}"/>
              </a:ext>
            </a:extLst>
          </p:cNvPr>
          <p:cNvSpPr txBox="1"/>
          <p:nvPr/>
        </p:nvSpPr>
        <p:spPr>
          <a:xfrm>
            <a:off x="6851909" y="80613"/>
            <a:ext cx="224525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phiHau3 g7/g8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51CEF8-9743-6A4D-A7A6-C85303B2C892}"/>
              </a:ext>
            </a:extLst>
          </p:cNvPr>
          <p:cNvSpPr txBox="1"/>
          <p:nvPr/>
        </p:nvSpPr>
        <p:spPr>
          <a:xfrm>
            <a:off x="5382647" y="4205298"/>
            <a:ext cx="301066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free energy = -8.40 kcal/mol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0ABB9-E220-BF4D-9290-881906C2228F}"/>
              </a:ext>
            </a:extLst>
          </p:cNvPr>
          <p:cNvSpPr txBox="1"/>
          <p:nvPr/>
        </p:nvSpPr>
        <p:spPr>
          <a:xfrm>
            <a:off x="330813" y="1778970"/>
            <a:ext cx="301066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free energy = -</a:t>
            </a:r>
            <a:r>
              <a:rPr lang="ru-RU" dirty="0"/>
              <a:t>10</a:t>
            </a:r>
            <a:r>
              <a:rPr lang="en-US" dirty="0"/>
              <a:t>.</a:t>
            </a:r>
            <a:r>
              <a:rPr lang="ru-RU" dirty="0"/>
              <a:t>7</a:t>
            </a:r>
            <a:r>
              <a:rPr lang="en-US" dirty="0"/>
              <a:t>0 kcal/mol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B5E5B4-48ED-CB4A-B9D5-95DC7D18F483}"/>
              </a:ext>
            </a:extLst>
          </p:cNvPr>
          <p:cNvSpPr txBox="1"/>
          <p:nvPr/>
        </p:nvSpPr>
        <p:spPr>
          <a:xfrm>
            <a:off x="330813" y="4187192"/>
            <a:ext cx="301066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free energy = -</a:t>
            </a:r>
            <a:r>
              <a:rPr lang="ru-RU" dirty="0"/>
              <a:t>9</a:t>
            </a:r>
            <a:r>
              <a:rPr lang="en-US" dirty="0"/>
              <a:t>.</a:t>
            </a:r>
            <a:r>
              <a:rPr lang="ru-RU" dirty="0"/>
              <a:t>7</a:t>
            </a:r>
            <a:r>
              <a:rPr lang="en-US" dirty="0"/>
              <a:t>0 kcal/mol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ED7D4-9C64-8C47-AD21-E2A3C546DF14}"/>
              </a:ext>
            </a:extLst>
          </p:cNvPr>
          <p:cNvSpPr txBox="1"/>
          <p:nvPr/>
        </p:nvSpPr>
        <p:spPr>
          <a:xfrm>
            <a:off x="5268833" y="1796207"/>
            <a:ext cx="301066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free energy = -</a:t>
            </a:r>
            <a:r>
              <a:rPr lang="ru-RU" dirty="0"/>
              <a:t>22</a:t>
            </a:r>
            <a:r>
              <a:rPr lang="en-US" dirty="0"/>
              <a:t>.</a:t>
            </a:r>
            <a:r>
              <a:rPr lang="ru-RU" dirty="0"/>
              <a:t>8</a:t>
            </a:r>
            <a:r>
              <a:rPr lang="en-US" dirty="0"/>
              <a:t>0 kcal/mol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04E1F4-4E8F-554D-B8D6-DECE4886A0AD}"/>
              </a:ext>
            </a:extLst>
          </p:cNvPr>
          <p:cNvCxnSpPr/>
          <p:nvPr/>
        </p:nvCxnSpPr>
        <p:spPr>
          <a:xfrm>
            <a:off x="1680226" y="2095841"/>
            <a:ext cx="0" cy="538717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33E71B-0AFA-4442-B61D-675D55F4249F}"/>
              </a:ext>
            </a:extLst>
          </p:cNvPr>
          <p:cNvCxnSpPr/>
          <p:nvPr/>
        </p:nvCxnSpPr>
        <p:spPr>
          <a:xfrm>
            <a:off x="7060301" y="2095841"/>
            <a:ext cx="0" cy="538717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92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142</cp:revision>
  <dcterms:created xsi:type="dcterms:W3CDTF">2017-02-21T13:00:32Z</dcterms:created>
  <dcterms:modified xsi:type="dcterms:W3CDTF">2022-07-25T16:56:24Z</dcterms:modified>
</cp:coreProperties>
</file>