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402" r:id="rId3"/>
    <p:sldId id="527" r:id="rId4"/>
    <p:sldId id="466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29" r:id="rId18"/>
    <p:sldId id="503" r:id="rId19"/>
    <p:sldId id="504" r:id="rId20"/>
    <p:sldId id="505" r:id="rId21"/>
    <p:sldId id="506" r:id="rId22"/>
    <p:sldId id="507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7" r:id="rId32"/>
    <p:sldId id="518" r:id="rId33"/>
    <p:sldId id="519" r:id="rId34"/>
    <p:sldId id="520" r:id="rId35"/>
    <p:sldId id="521" r:id="rId36"/>
    <p:sldId id="525" r:id="rId37"/>
    <p:sldId id="526" r:id="rId38"/>
    <p:sldId id="464" r:id="rId39"/>
    <p:sldId id="528" r:id="rId40"/>
    <p:sldId id="400" r:id="rId41"/>
    <p:sldId id="399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27"/>
            <p14:sldId id="466"/>
          </p14:sldIdLst>
        </p14:section>
        <p14:section name="Comparison Operators" id="{83CAED28-7812-4FC1-B9D6-4793E43BDB79}">
          <p14:sldIdLst>
            <p14:sldId id="490"/>
            <p14:sldId id="491"/>
            <p14:sldId id="492"/>
          </p14:sldIdLst>
        </p14:section>
        <p14:section name="If / Else Statements" id="{130A4ED5-C7C3-44ED-931F-169C147C932A}">
          <p14:sldIdLst>
            <p14:sldId id="493"/>
            <p14:sldId id="494"/>
            <p14:sldId id="495"/>
            <p14:sldId id="496"/>
            <p14:sldId id="497"/>
            <p14:sldId id="498"/>
          </p14:sldIdLst>
        </p14:section>
        <p14:section name="Switch Statements" id="{B56C13C7-1A79-4B26-9356-BBB72CA7B7B3}">
          <p14:sldIdLst>
            <p14:sldId id="499"/>
            <p14:sldId id="500"/>
            <p14:sldId id="501"/>
          </p14:sldIdLst>
        </p14:section>
        <p14:section name="Logical Operators" id="{43F26E95-5930-4D82-8818-E1D62107F612}">
          <p14:sldIdLst>
            <p14:sldId id="529"/>
            <p14:sldId id="503"/>
            <p14:sldId id="504"/>
            <p14:sldId id="505"/>
            <p14:sldId id="506"/>
            <p14:sldId id="507"/>
          </p14:sldIdLst>
        </p14:section>
        <p14:section name="Loops" id="{767741AE-D679-4CE7-972B-8D3041EEE898}">
          <p14:sldIdLst>
            <p14:sldId id="509"/>
            <p14:sldId id="510"/>
          </p14:sldIdLst>
        </p14:section>
        <p14:section name="For Loops" id="{4045AAF8-D146-4470-91BA-AFFF356EDF9D}">
          <p14:sldIdLst>
            <p14:sldId id="511"/>
            <p14:sldId id="512"/>
            <p14:sldId id="513"/>
            <p14:sldId id="514"/>
            <p14:sldId id="515"/>
          </p14:sldIdLst>
        </p14:section>
        <p14:section name="While Loops" id="{8C375EC3-6FED-4585-B5E9-A2232024BEC7}">
          <p14:sldIdLst>
            <p14:sldId id="516"/>
            <p14:sldId id="517"/>
            <p14:sldId id="518"/>
          </p14:sldIdLst>
        </p14:section>
        <p14:section name="Do-While Loops" id="{B327B4D0-2AFB-40FD-9F61-00361373755F}">
          <p14:sldIdLst>
            <p14:sldId id="519"/>
            <p14:sldId id="520"/>
            <p14:sldId id="521"/>
          </p14:sldIdLst>
        </p14:section>
        <p14:section name="Error Handling" id="{B2FA317E-F735-4A67-B617-A367659E9993}">
          <p14:sldIdLst>
            <p14:sldId id="525"/>
            <p14:sldId id="526"/>
          </p14:sldIdLst>
        </p14:section>
        <p14:section name="Conclusion" id="{10E03AB1-9AA8-4E86-9A64-D741901E50A2}">
          <p14:sldIdLst>
            <p14:sldId id="464"/>
            <p14:sldId id="528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474" y="1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32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4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64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528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B77B9B79-3DD1-435C-A06D-293BA3843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4FE50A-7120-4111-810F-0F6E3D4E8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2D3C0-2398-43EA-A020-EADD323A2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2C202-B846-4E5A-9F70-183DA5625868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B89FA-8EAA-4D1E-BD33-EF71589ECF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F8023C85-4DB9-4984-BD59-58C532CC88FA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36E7B45C-6306-42C6-A106-7AFAC099338D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13552CD6-A76D-4401-B313-2DA69FD0C2E3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7AA4B7CB-C232-4A3A-B998-1F6A9134F2A7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C0EB26FD-1863-4D46-9561-DE710ABDF0AB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C20D2E1E-676D-476D-A8A5-2D75E1B00489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CEF44FF-F85B-4472-B296-F62F51F56852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hlinkClick r:id="rId5" tooltip="Software University Foundaton"/>
            <a:extLst>
              <a:ext uri="{FF2B5EF4-FFF2-40B4-BE49-F238E27FC236}">
                <a16:creationId xmlns:a16="http://schemas.microsoft.com/office/drawing/2014/main" id="{8203D78B-1551-4563-A480-CDE89719BDD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4C9F20-ACC3-48C1-942C-0D079125E041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4434FB42-069B-4E24-9985-7A9B74485F31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AC30AE-6134-41CB-A96B-0CF95601F75B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hlinkClick r:id="rId5" tooltip="Software University Foundaton"/>
            <a:extLst>
              <a:ext uri="{FF2B5EF4-FFF2-40B4-BE49-F238E27FC236}">
                <a16:creationId xmlns:a16="http://schemas.microsoft.com/office/drawing/2014/main" id="{8A86AF2D-C043-4500-8383-0A0CC8A349CB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D7FEFD2B-104C-4C4F-A78E-4727BB795D5F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C976C315-3BBA-423B-874F-CC2488B7D287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DDD043A1-58F2-4445-8D84-F11350C295E8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FE4667FB-0988-4D3E-9958-E8DA9205A1FD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00CA8125-F75A-493C-AAE0-FBB8ADC28E42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529EE192-8C44-4C1B-9FBA-D1D962D2B8C9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30EDB410-EC1E-4D8A-B422-B1FCF8B8FCB2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1E7AC9E7-AF5C-477E-BA9D-F11E4FC67829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45D98824-742F-42CA-8644-50584CE3FF04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283534F5-5EFA-4904-9954-AA793C69FD0A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211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dge.softuni.bg/Contests/563/CSharp-Conditional-Statements-and-Loops-Lab" TargetMode="Externa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457200"/>
            <a:ext cx="9891499" cy="788071"/>
          </a:xfrm>
        </p:spPr>
        <p:txBody>
          <a:bodyPr>
            <a:normAutofit fontScale="90000"/>
          </a:bodyPr>
          <a:lstStyle/>
          <a:p>
            <a:r>
              <a:rPr lang="en-US" dirty="0"/>
              <a:t>C#: Conditional Statements and Loops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11890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Implementing Control-Flow Logic, Conditions and Loops in C#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286969">
            <a:off x="4438436" y="3435065"/>
            <a:ext cx="269203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Conditions</a:t>
            </a:r>
          </a:p>
          <a:p>
            <a:pPr algn="ctr">
              <a:lnSpc>
                <a:spcPct val="85000"/>
              </a:lnSpc>
            </a:pPr>
            <a:r>
              <a:rPr lang="en-US" sz="28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and</a:t>
            </a:r>
            <a:r>
              <a:rPr lang="en-US" sz="28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Loops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9233" y="4259988"/>
            <a:ext cx="1707219" cy="17218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503665-F907-4F05-ACCA-2ADF1C6909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3228737"/>
            <a:ext cx="1647279" cy="29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US" sz="3200" dirty="0"/>
              <a:t> from the console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calculates</a:t>
            </a:r>
            <a:r>
              <a:rPr lang="en-US" sz="3200" dirty="0"/>
              <a:t> the time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sz="3000" dirty="0"/>
              <a:t> and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minutes </a:t>
            </a:r>
            <a:r>
              <a:rPr lang="en-US" sz="3000" dirty="0"/>
              <a:t>come on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2639" y="3850812"/>
            <a:ext cx="1201716" cy="4919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4751" y="3956118"/>
            <a:ext cx="253113" cy="232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29205" y="3823228"/>
            <a:ext cx="1246581" cy="4919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59707" y="3829688"/>
            <a:ext cx="1168528" cy="4919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71315" y="538971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2639" y="5282299"/>
            <a:ext cx="1201831" cy="4919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09962" y="5397474"/>
            <a:ext cx="253113" cy="232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29205" y="5254715"/>
            <a:ext cx="1246581" cy="4919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59706" y="5261175"/>
            <a:ext cx="1168529" cy="4919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13:19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1223" y="6241342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371600"/>
            <a:ext cx="102870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int.Parse(Console.ReadLine())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(minutes &gt; 59)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(2)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674812" y="1221644"/>
            <a:ext cx="8610599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(hours &gt; 23)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(minutes &lt;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{0}:{1:D2}", hours, minutes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Console.WriteLine("{0}:{1}", hours, minutes);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82138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The Switch-Case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675600"/>
            <a:ext cx="9832319" cy="719034"/>
          </a:xfrm>
        </p:spPr>
        <p:txBody>
          <a:bodyPr/>
          <a:lstStyle/>
          <a:p>
            <a:r>
              <a:rPr lang="en-US" dirty="0"/>
              <a:t>Simplified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277" y="1432293"/>
            <a:ext cx="5680364" cy="33097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dirty="0"/>
              <a:t>Works as sequence of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300" dirty="0"/>
              <a:t> statements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Example: read input a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3300" dirty="0"/>
              <a:t> and print its corresponding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sz="3300" dirty="0"/>
              <a:t>:</a:t>
            </a:r>
            <a:endParaRPr lang="en-US" sz="3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8411" y="2456872"/>
            <a:ext cx="9082201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month = int.Parse(Console.ReadLine());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(month)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Console.WriteLine("January");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Console.WriteLine("February");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the other cases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12: Console.WriteLine("December");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12813" y="6252889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18857" y="1006034"/>
            <a:ext cx="11804822" cy="1708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English</a:t>
            </a:r>
            <a:r>
              <a:rPr lang="en-US" sz="3200" dirty="0"/>
              <a:t> -&gt; England, USA;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Spanish</a:t>
            </a:r>
            <a:r>
              <a:rPr lang="en-US" sz="3200" dirty="0"/>
              <a:t> -&gt; Spain, Argentina, Mexico;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3200" dirty="0"/>
              <a:t> -&gt; unknown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894368" y="2246744"/>
            <a:ext cx="10453800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(country)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"USA":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"England": Console.WriteLine("English");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"Spain":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"Argentina":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"Mexico": Console.WriteLine("Spanish");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49757" y="623441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806766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Logical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642510"/>
            <a:ext cx="9832319" cy="719034"/>
          </a:xfrm>
        </p:spPr>
        <p:txBody>
          <a:bodyPr/>
          <a:lstStyle/>
          <a:p>
            <a:r>
              <a:rPr lang="en-US" dirty="0"/>
              <a:t>Writing More Complex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2D59F-E1F8-4E5E-B289-011B4CF55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53" y="1980645"/>
            <a:ext cx="9299113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1C3D1A-477E-4E98-9ADC-CA326E80BADB}"/>
              </a:ext>
            </a:extLst>
          </p:cNvPr>
          <p:cNvSpPr txBox="1"/>
          <p:nvPr/>
        </p:nvSpPr>
        <p:spPr>
          <a:xfrm>
            <a:off x="2208212" y="1523445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AND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2F11A-A3DF-4B54-8B77-6AF0375D533F}"/>
              </a:ext>
            </a:extLst>
          </p:cNvPr>
          <p:cNvSpPr txBox="1"/>
          <p:nvPr/>
        </p:nvSpPr>
        <p:spPr>
          <a:xfrm>
            <a:off x="5484812" y="1490435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OR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4DBB0-4BB1-460C-9EB9-B69BDD4C2A7D}"/>
              </a:ext>
            </a:extLst>
          </p:cNvPr>
          <p:cNvSpPr txBox="1"/>
          <p:nvPr/>
        </p:nvSpPr>
        <p:spPr>
          <a:xfrm>
            <a:off x="8685212" y="1523445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NOT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D73584-833E-45EF-8CB5-F4C6463E6348}"/>
              </a:ext>
            </a:extLst>
          </p:cNvPr>
          <p:cNvSpPr txBox="1"/>
          <p:nvPr/>
        </p:nvSpPr>
        <p:spPr>
          <a:xfrm>
            <a:off x="2055812" y="394650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BOTH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6668D-F6FF-46B5-B5BD-56CE7100A71D}"/>
              </a:ext>
            </a:extLst>
          </p:cNvPr>
          <p:cNvSpPr txBox="1"/>
          <p:nvPr/>
        </p:nvSpPr>
        <p:spPr>
          <a:xfrm>
            <a:off x="5256212" y="39725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EITHER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A601A-BDA5-4B37-AAA3-372FF730E258}"/>
              </a:ext>
            </a:extLst>
          </p:cNvPr>
          <p:cNvSpPr txBox="1"/>
          <p:nvPr/>
        </p:nvSpPr>
        <p:spPr>
          <a:xfrm>
            <a:off x="8685212" y="395164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ONE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3810000"/>
            <a:ext cx="11804822" cy="28171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sz="3600" dirty="0"/>
              <a:t> conditions in one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return </a:t>
            </a:r>
            <a:r>
              <a:rPr lang="en-US" sz="3600" dirty="0"/>
              <a:t>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boolean </a:t>
            </a:r>
            <a:r>
              <a:rPr lang="en-US" sz="3600" dirty="0"/>
              <a:t>value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compare boolean values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1692"/>
              </p:ext>
            </p:extLst>
          </p:nvPr>
        </p:nvGraphicFramePr>
        <p:xfrm>
          <a:off x="608012" y="1447800"/>
          <a:ext cx="10210800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4105604141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617255575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949283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Operator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Notation in C#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Example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8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NOT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!false -&gt; true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3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AND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&amp;&amp;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&amp;&amp; false -&gt; false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6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OR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||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|| false -&gt; true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57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84212" y="2281383"/>
          <a:ext cx="10820400" cy="218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78323180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1053857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79340103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4039281507"/>
                    </a:ext>
                  </a:extLst>
                </a:gridCol>
              </a:tblGrid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Day / Age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&lt;= age &lt;= 18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 &lt; age &lt;= 64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 &lt; age &lt;= 122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93537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Weekday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18$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4419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Weekend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768400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Holiday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58569"/>
                  </a:ext>
                </a:extLst>
              </a:tr>
            </a:tbl>
          </a:graphicData>
        </a:graphic>
      </p:graphicFrame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1056813"/>
            <a:ext cx="11804822" cy="1457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theatre has the following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ticket prices </a:t>
            </a:r>
            <a:r>
              <a:rPr lang="en-US" sz="3200" dirty="0"/>
              <a:t>according to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sz="3200" dirty="0"/>
              <a:t> of the visitor and the type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If the age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&lt; 0 </a:t>
            </a:r>
            <a:r>
              <a:rPr lang="en-US" sz="3200" dirty="0"/>
              <a:t>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&gt; 122,</a:t>
            </a:r>
            <a:r>
              <a:rPr lang="en-US" sz="3200" dirty="0"/>
              <a:t> print 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Error!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en-US" sz="3200" dirty="0"/>
              <a:t>: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303212" y="4553528"/>
            <a:ext cx="11263200" cy="60799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Write a program to calculate the price for a single customer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605734" y="525892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4195849" y="5591775"/>
            <a:ext cx="381000" cy="24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719164" y="5423608"/>
            <a:ext cx="766769" cy="5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60074" y="525836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361238" y="5423048"/>
            <a:ext cx="1266442" cy="5742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Error!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821761" y="5591775"/>
            <a:ext cx="381000" cy="24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912813" y="626090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 animBg="1"/>
      <p:bldP spid="35" grpId="0" animBg="1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day = Console.ReadLine().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"weekday")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&gt; 64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122))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Add else statement for the other group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Comparison operators</a:t>
            </a:r>
          </a:p>
          <a:p>
            <a:r>
              <a:rPr lang="en-GB" sz="3200" dirty="0"/>
              <a:t>The if-else Statements</a:t>
            </a:r>
          </a:p>
          <a:p>
            <a:r>
              <a:rPr lang="en-US" sz="3200" dirty="0"/>
              <a:t>The Switch-Case Statement</a:t>
            </a:r>
          </a:p>
          <a:p>
            <a:r>
              <a:rPr lang="en-GB" sz="3200" dirty="0"/>
              <a:t>Logical Operators</a:t>
            </a:r>
            <a:endParaRPr lang="en-US" sz="3200" dirty="0"/>
          </a:p>
          <a:p>
            <a:r>
              <a:rPr lang="en-GB" sz="3200" dirty="0"/>
              <a:t>Loops</a:t>
            </a:r>
          </a:p>
          <a:p>
            <a:r>
              <a:rPr lang="en-GB" sz="3200" dirty="0"/>
              <a:t>For-Loops</a:t>
            </a:r>
          </a:p>
          <a:p>
            <a:r>
              <a:rPr lang="en-GB" sz="3200" dirty="0"/>
              <a:t>Do … While Loop</a:t>
            </a:r>
          </a:p>
          <a:p>
            <a:r>
              <a:rPr lang="en-GB" sz="3200" dirty="0"/>
              <a:t>While Loop</a:t>
            </a:r>
            <a:endParaRPr lang="en-US" sz="3200" dirty="0"/>
          </a:p>
          <a:p>
            <a:endParaRPr lang="en-US" sz="3600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(2)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"weekend")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&gt; 64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122))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(age &gt; 18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64)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(3)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"holiday")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the statements for the other cases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(price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Console.WriteLine(price + "$");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Console.WriteLine("Error!");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4787717"/>
            <a:ext cx="10515600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6613" y="5636344"/>
            <a:ext cx="10515600" cy="719034"/>
          </a:xfrm>
        </p:spPr>
        <p:txBody>
          <a:bodyPr/>
          <a:lstStyle/>
          <a:p>
            <a:r>
              <a:rPr lang="en-US" dirty="0"/>
              <a:t>Repeating a Piece of Code Multiple Times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992" y="1408544"/>
            <a:ext cx="2998735" cy="29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control statement that repeats 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Execute a code block while a given condition returns true</a:t>
            </a:r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kumimoji="0" lang="en-US" dirty="0"/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en-US" dirty="0"/>
              <a:t>we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of the above </a:t>
            </a:r>
            <a:r>
              <a:rPr lang="en-US" dirty="0"/>
              <a:t>types of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8375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For-Loops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615560"/>
            <a:ext cx="9832319" cy="688256"/>
          </a:xfrm>
        </p:spPr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64774" y="1093806"/>
            <a:ext cx="4659276" cy="3801328"/>
            <a:chOff x="3764775" y="1056862"/>
            <a:chExt cx="4659276" cy="3801328"/>
          </a:xfrm>
        </p:grpSpPr>
        <p:pic>
          <p:nvPicPr>
            <p:cNvPr id="7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28718" y="4270861"/>
            <a:ext cx="60960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108420"/>
            <a:ext cx="9577597" cy="1110780"/>
          </a:xfrm>
        </p:spPr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65130" y="3276600"/>
            <a:ext cx="9930104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41263" y="4391882"/>
            <a:ext cx="1791104" cy="2008592"/>
          </a:xfrm>
          <a:prstGeom prst="wedgeRoundRectCallout">
            <a:avLst>
              <a:gd name="adj1" fmla="val 56862"/>
              <a:gd name="adj2" fmla="val -601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bracket is again at the new line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70462" y="2180943"/>
            <a:ext cx="1981200" cy="735891"/>
          </a:xfrm>
          <a:prstGeom prst="wedgeRoundRectCallout">
            <a:avLst>
              <a:gd name="adj1" fmla="val 28904"/>
              <a:gd name="adj2" fmla="val 111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39570" y="2180943"/>
            <a:ext cx="1865948" cy="735890"/>
          </a:xfrm>
          <a:prstGeom prst="wedgeRoundRectCallout">
            <a:avLst>
              <a:gd name="adj1" fmla="val -18401"/>
              <a:gd name="adj2" fmla="val 113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702636" y="3678593"/>
            <a:ext cx="2057400" cy="735889"/>
          </a:xfrm>
          <a:prstGeom prst="wedgeRoundRectCallout">
            <a:avLst>
              <a:gd name="adj1" fmla="val -76915"/>
              <a:gd name="adj2" fmla="val 519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09112" y="5275759"/>
            <a:ext cx="2514600" cy="1042395"/>
          </a:xfrm>
          <a:prstGeom prst="wedgeRoundRectCallout">
            <a:avLst>
              <a:gd name="adj1" fmla="val -52231"/>
              <a:gd name="adj2" fmla="val -883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Executed at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iteration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208191" y="2379299"/>
            <a:ext cx="1865948" cy="735890"/>
          </a:xfrm>
          <a:prstGeom prst="wedgeRoundRectCallout">
            <a:avLst>
              <a:gd name="adj1" fmla="val -88195"/>
              <a:gd name="adj2" fmla="val 87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7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052885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-loop"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en-US" sz="3600" dirty="0"/>
              <a:t>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08839"/>
            <a:ext cx="6898844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+= 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4841273"/>
            <a:ext cx="6898844" cy="11318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467" y="4818338"/>
            <a:ext cx="3715230" cy="1131849"/>
          </a:xfrm>
          <a:prstGeom prst="rect">
            <a:avLst/>
          </a:prstGeom>
        </p:spPr>
      </p:pic>
      <p:sp>
        <p:nvSpPr>
          <p:cNvPr id="14" name="Right Arrow 12"/>
          <p:cNvSpPr/>
          <p:nvPr/>
        </p:nvSpPr>
        <p:spPr>
          <a:xfrm>
            <a:off x="7514361" y="5209732"/>
            <a:ext cx="533400" cy="39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1522412" y="4571906"/>
            <a:ext cx="2660901" cy="538732"/>
          </a:xfrm>
          <a:prstGeom prst="wedgeRoundRectCallout">
            <a:avLst>
              <a:gd name="adj1" fmla="val -62047"/>
              <a:gd name="adj2" fmla="val 32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</a:t>
            </a:r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twice</a:t>
            </a:r>
            <a:endParaRPr lang="bg-BG" sz="2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5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300034" y="1139538"/>
            <a:ext cx="11585578" cy="6130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200" dirty="0"/>
              <a:t> numbers and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sum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824443" y="3721929"/>
            <a:ext cx="712775" cy="3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06461" y="2286000"/>
            <a:ext cx="2029179" cy="3273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Sum: 25 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Right Arrow 14"/>
          <p:cNvSpPr/>
          <p:nvPr/>
        </p:nvSpPr>
        <p:spPr>
          <a:xfrm>
            <a:off x="7200328" y="3729783"/>
            <a:ext cx="712775" cy="3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82346" y="2286000"/>
            <a:ext cx="2029179" cy="3273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en-US" sz="28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anose="020B0604020202020204" pitchFamily="34" charset="0"/>
              </a:rPr>
              <a:t>Sum: 9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167735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7" grpId="0" animBg="1"/>
      <p:bldP spid="18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2012" y="1268482"/>
            <a:ext cx="7772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Console.WriteLine("{0}", 2 * i - 1);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2 * i - 1;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Console.WriteLine($"Sum:{sum}");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899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While-Loops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67960"/>
            <a:ext cx="9832319" cy="688256"/>
          </a:xfrm>
        </p:spPr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81892" y="417944"/>
            <a:ext cx="3171045" cy="4229258"/>
            <a:chOff x="5209367" y="381000"/>
            <a:chExt cx="3171045" cy="4229258"/>
          </a:xfrm>
        </p:grpSpPr>
        <p:sp>
          <p:nvSpPr>
            <p:cNvPr id="11" name="Rectangle 10"/>
            <p:cNvSpPr/>
            <p:nvPr/>
          </p:nvSpPr>
          <p:spPr>
            <a:xfrm>
              <a:off x="5209367" y="31908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352367" y="3810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Decision 12"/>
            <p:cNvSpPr/>
            <p:nvPr/>
          </p:nvSpPr>
          <p:spPr>
            <a:xfrm>
              <a:off x="5209367" y="9610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352367" y="22860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53979" y="1488274"/>
              <a:ext cx="159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6799" y="3398236"/>
              <a:ext cx="18147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5411" y="2514600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true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3952" y="122014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false</a:t>
              </a:r>
            </a:p>
          </p:txBody>
        </p:sp>
        <p:cxnSp>
          <p:nvCxnSpPr>
            <p:cNvPr id="10" name="Elbow Connector 23"/>
            <p:cNvCxnSpPr/>
            <p:nvPr/>
          </p:nvCxnSpPr>
          <p:spPr>
            <a:xfrm rot="16200000" flipH="1">
              <a:off x="6457781" y="26876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17"/>
            <p:cNvCxnSpPr/>
            <p:nvPr/>
          </p:nvCxnSpPr>
          <p:spPr>
            <a:xfrm rot="5400000" flipH="1">
              <a:off x="4599767" y="23651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tech-softuni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285456" y="4546641"/>
            <a:ext cx="4332956" cy="1066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3715" y="2949281"/>
            <a:ext cx="63246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&lt;= 10</a:t>
            </a: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n++;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211507"/>
            <a:ext cx="11804822" cy="5509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Executes commands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US" dirty="0"/>
              <a:t> the condition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true</a:t>
            </a:r>
            <a:r>
              <a:rPr lang="en-US" dirty="0"/>
              <a:t>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12810" y="3608289"/>
            <a:ext cx="2211204" cy="712442"/>
          </a:xfrm>
          <a:prstGeom prst="wedgeRoundRectCallout">
            <a:avLst>
              <a:gd name="adj1" fmla="val -67623"/>
              <a:gd name="adj2" fmla="val 629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89612" y="2661576"/>
            <a:ext cx="1828800" cy="695444"/>
          </a:xfrm>
          <a:prstGeom prst="wedgeRoundRectCallout">
            <a:avLst>
              <a:gd name="adj1" fmla="val -81415"/>
              <a:gd name="adj2" fmla="val 73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037266" y="1976559"/>
            <a:ext cx="2116206" cy="703660"/>
          </a:xfrm>
          <a:prstGeom prst="wedgeRoundRectCallout">
            <a:avLst>
              <a:gd name="adj1" fmla="val 25825"/>
              <a:gd name="adj2" fmla="val 1035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955357" y="5298435"/>
            <a:ext cx="3729855" cy="686832"/>
          </a:xfrm>
          <a:prstGeom prst="wedgeRoundRectCallout">
            <a:avLst>
              <a:gd name="adj1" fmla="val -66323"/>
              <a:gd name="adj2" fmla="val -391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0" grpId="0" animBg="1"/>
      <p:bldP spid="9" grpId="0" animBg="1"/>
      <p:bldP spid="7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300034" y="1029856"/>
            <a:ext cx="11585578" cy="695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Print a table holding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number*1, number*2, …, number*10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00380" y="1701445"/>
            <a:ext cx="7966032" cy="42534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times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(times &lt;= 10)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$"{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times++;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70142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0412" y="2140636"/>
            <a:ext cx="2132012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1 =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2 =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3 =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4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5 = 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6 =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7 = 21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8 = 24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9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10 = 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412" y="1697008"/>
            <a:ext cx="213201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6" name="Arrow: Curved Left 5"/>
          <p:cNvSpPr/>
          <p:nvPr/>
        </p:nvSpPr>
        <p:spPr>
          <a:xfrm>
            <a:off x="2955761" y="1873935"/>
            <a:ext cx="319200" cy="5368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137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Do…While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23115"/>
            <a:ext cx="10815551" cy="719034"/>
          </a:xfrm>
        </p:spPr>
        <p:txBody>
          <a:bodyPr/>
          <a:lstStyle/>
          <a:p>
            <a:r>
              <a:rPr lang="en-US" dirty="0"/>
              <a:t>Execute a Piece of Code One or More Times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2468" y="575424"/>
            <a:ext cx="4134550" cy="4013708"/>
            <a:chOff x="4093462" y="609600"/>
            <a:chExt cx="4134550" cy="401370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018212" y="6096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4875212" y="3034134"/>
              <a:ext cx="2286000" cy="1589174"/>
              <a:chOff x="4875212" y="3186534"/>
              <a:chExt cx="2286000" cy="1589174"/>
            </a:xfrm>
          </p:grpSpPr>
          <p:sp>
            <p:nvSpPr>
              <p:cNvPr id="30" name="Flowchart: Decision 29"/>
              <p:cNvSpPr/>
              <p:nvPr/>
            </p:nvSpPr>
            <p:spPr>
              <a:xfrm>
                <a:off x="4875212" y="3186534"/>
                <a:ext cx="2286000" cy="158917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29586" y="3694221"/>
                <a:ext cx="1596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condition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875212" y="1219200"/>
              <a:ext cx="2286000" cy="926910"/>
              <a:chOff x="2586252" y="1101100"/>
              <a:chExt cx="2286000" cy="92691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586252" y="1101100"/>
                <a:ext cx="2286000" cy="926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21857" y="1309897"/>
                <a:ext cx="18147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commands</a:t>
                </a:r>
              </a:p>
            </p:txBody>
          </p:sp>
        </p:grpSp>
        <p:cxnSp>
          <p:nvCxnSpPr>
            <p:cNvPr id="35" name="Elbow Connector 17"/>
            <p:cNvCxnSpPr>
              <a:endCxn id="33" idx="1"/>
            </p:cNvCxnSpPr>
            <p:nvPr/>
          </p:nvCxnSpPr>
          <p:spPr>
            <a:xfrm rot="16200000" flipV="1">
              <a:off x="3950677" y="2607191"/>
              <a:ext cx="2158041" cy="308969"/>
            </a:xfrm>
            <a:prstGeom prst="bentConnector4">
              <a:avLst>
                <a:gd name="adj1" fmla="val 52"/>
                <a:gd name="adj2" fmla="val 394847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254606" y="330907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false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93462" y="330907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true</a:t>
              </a:r>
            </a:p>
          </p:txBody>
        </p:sp>
        <p:cxnSp>
          <p:nvCxnSpPr>
            <p:cNvPr id="38" name="Elbow Connector 23"/>
            <p:cNvCxnSpPr/>
            <p:nvPr/>
          </p:nvCxnSpPr>
          <p:spPr>
            <a:xfrm>
              <a:off x="7008812" y="3828721"/>
              <a:ext cx="1219200" cy="585956"/>
            </a:xfrm>
            <a:prstGeom prst="bentConnector3">
              <a:avLst>
                <a:gd name="adj1" fmla="val 100374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endCxn id="30" idx="0"/>
            </p:cNvCxnSpPr>
            <p:nvPr/>
          </p:nvCxnSpPr>
          <p:spPr>
            <a:xfrm>
              <a:off x="6018212" y="2146110"/>
              <a:ext cx="0" cy="8880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708674" y="4092001"/>
            <a:ext cx="4332956" cy="861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211507"/>
            <a:ext cx="11804822" cy="5509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loop</a:t>
            </a:r>
            <a:r>
              <a:rPr lang="en-US" dirty="0"/>
              <a:t>,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/>
              <a:t> executes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least once</a:t>
            </a:r>
            <a:r>
              <a:rPr lang="en-US" dirty="0"/>
              <a:t>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2622731"/>
            <a:ext cx="7659256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i++;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06160" y="3585840"/>
            <a:ext cx="1981200" cy="666938"/>
          </a:xfrm>
          <a:prstGeom prst="wedgeRoundRectCallout">
            <a:avLst>
              <a:gd name="adj1" fmla="val -75644"/>
              <a:gd name="adj2" fmla="val 472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805014" y="5919478"/>
            <a:ext cx="1799145" cy="604352"/>
          </a:xfrm>
          <a:prstGeom prst="wedgeRoundRectCallout">
            <a:avLst>
              <a:gd name="adj1" fmla="val -69963"/>
              <a:gd name="adj2" fmla="val -651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26381" y="2345466"/>
            <a:ext cx="2086455" cy="612576"/>
          </a:xfrm>
          <a:prstGeom prst="wedgeRoundRectCallout">
            <a:avLst>
              <a:gd name="adj1" fmla="val -77209"/>
              <a:gd name="adj2" fmla="val 392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44830" y="4526742"/>
            <a:ext cx="1943197" cy="1392736"/>
          </a:xfrm>
          <a:prstGeom prst="wedgeRoundRectCallout">
            <a:avLst>
              <a:gd name="adj1" fmla="val 75528"/>
              <a:gd name="adj2" fmla="val -33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0" grpId="0" animBg="1"/>
      <p:bldP spid="9" grpId="0" animBg="1"/>
      <p:bldP spid="7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13053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Upgrade your program and take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 times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result at least for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000" dirty="0"/>
              <a:t> calculation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4723" y="2178697"/>
            <a:ext cx="7696200" cy="40811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times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$"{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X {times} = {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* times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times++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 &lt;= 10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1223" y="6259814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 with Try-Catch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066801"/>
            <a:ext cx="11804822" cy="55784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In C# we can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catch errors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handle them </a:t>
            </a:r>
            <a:r>
              <a:rPr lang="en-US" sz="3200" dirty="0"/>
              <a:t>using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custom logic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Write a program to read input from the console and prints its type</a:t>
            </a:r>
            <a:endParaRPr lang="it-IT" sz="3000" noProof="1"/>
          </a:p>
          <a:p>
            <a:pPr lvl="1">
              <a:lnSpc>
                <a:spcPct val="110000"/>
              </a:lnSpc>
            </a:pPr>
            <a:r>
              <a:rPr lang="it-IT" sz="3000" noProof="1"/>
              <a:t>Print 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is a number.</a:t>
            </a:r>
            <a:r>
              <a:rPr lang="it-IT" sz="3000" noProof="1"/>
              <a:t>"</a:t>
            </a:r>
            <a:r>
              <a:rPr lang="it-IT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it-IT" sz="3000" noProof="1"/>
              <a:t>if it’s a number</a:t>
            </a:r>
          </a:p>
          <a:p>
            <a:pPr lvl="1">
              <a:lnSpc>
                <a:spcPct val="110000"/>
              </a:lnSpc>
            </a:pPr>
            <a:r>
              <a:rPr lang="it-IT" sz="3000" noProof="1"/>
              <a:t>Print 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</a:rPr>
              <a:t>Invalid input!</a:t>
            </a:r>
            <a:r>
              <a:rPr lang="it-IT" sz="3000" noProof="1"/>
              <a:t>" otherwise</a:t>
            </a: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79812" y="4077066"/>
            <a:ext cx="1075765" cy="555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42603" y="4158232"/>
            <a:ext cx="608370" cy="3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626578" y="4061739"/>
            <a:ext cx="3134834" cy="5711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It is a number.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79812" y="5103527"/>
            <a:ext cx="1075765" cy="5711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five</a:t>
            </a:r>
            <a:endParaRPr lang="it-IT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624990" y="5103527"/>
            <a:ext cx="2920215" cy="5711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Invalid input!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4842603" y="5200020"/>
            <a:ext cx="608370" cy="3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53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14" grpId="0" animBg="1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Checker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55110" y="1151121"/>
            <a:ext cx="902550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Console.WriteLine("It is a number.");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(NumberFormatException)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Console.WriteLine("Invalid input!");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7135338" y="3357066"/>
            <a:ext cx="2667000" cy="685389"/>
          </a:xfrm>
          <a:prstGeom prst="wedgeRoundRectCallout">
            <a:avLst>
              <a:gd name="adj1" fmla="val -64576"/>
              <a:gd name="adj2" fmla="val 380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42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If-statements</a:t>
            </a:r>
            <a:r>
              <a:rPr lang="en-US" sz="3200" dirty="0"/>
              <a:t> in C# are like in Java, JS, C++, …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sz="3200" dirty="0"/>
              <a:t> in C# are like in Java, JS, C++, …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bracket</a:t>
            </a:r>
            <a:r>
              <a:rPr lang="en-US" sz="3200" dirty="0"/>
              <a:t> in C# stays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30000"/>
              </a:lnSpc>
            </a:pPr>
            <a:r>
              <a:rPr lang="en-US" sz="3200" dirty="0"/>
              <a:t>The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keyword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exits</a:t>
            </a:r>
            <a:r>
              <a:rPr lang="en-US" sz="3200" dirty="0"/>
              <a:t> the innermost loop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200" dirty="0"/>
              <a:t> are runtime errors</a:t>
            </a:r>
          </a:p>
          <a:p>
            <a:pPr lvl="1">
              <a:lnSpc>
                <a:spcPct val="13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  <a:r>
              <a:rPr lang="en-US" sz="3000" dirty="0"/>
              <a:t>-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catch</a:t>
            </a:r>
            <a:r>
              <a:rPr lang="en-US" sz="3000" dirty="0"/>
              <a:t> statement catches exceptions and executes custom logic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36" y="955617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33637" y="1881767"/>
            <a:ext cx="2108746" cy="22821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648" y="3363153"/>
            <a:ext cx="1136576" cy="114629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637" y="4343400"/>
            <a:ext cx="1943502" cy="171274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– Conditional Statements and Loops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E38A4DA-95BF-413B-AC27-60F051FAF1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1925E0E-B306-4081-BB32-DB9CBA0E7E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BC1C899-B466-4A92-9769-6D6AA4F191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893B504-84FF-4573-8527-E148E2A6CD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AEC2248-4283-41DE-8ADC-EBA109C635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27FB243-1553-465A-A99C-FC2158A0F09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632BBC3-D009-4145-BCA1-96F68A75A93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5473517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Comparison Operators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044" y="1676400"/>
            <a:ext cx="7000736" cy="32766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90056" y="403433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6955" y="5406189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56" y="2714315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14" y="53003"/>
            <a:ext cx="9690396" cy="1110780"/>
          </a:xfrm>
        </p:spPr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Values can be compared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like in any other language: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11224" y="201350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08282" y="2289609"/>
            <a:ext cx="3662730" cy="640708"/>
          </a:xfrm>
          <a:prstGeom prst="wedgeRoundRectCallout">
            <a:avLst>
              <a:gd name="adj1" fmla="val -64419"/>
              <a:gd name="adj2" fmla="val 605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56417" y="3044361"/>
            <a:ext cx="2504715" cy="1088840"/>
          </a:xfrm>
          <a:prstGeom prst="wedgeRoundRectCallout">
            <a:avLst>
              <a:gd name="adj1" fmla="val -76559"/>
              <a:gd name="adj2" fmla="val 14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 than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56417" y="4357220"/>
            <a:ext cx="2504715" cy="1251411"/>
          </a:xfrm>
          <a:prstGeom prst="wedgeRoundRectCallout">
            <a:avLst>
              <a:gd name="adj1" fmla="val -75606"/>
              <a:gd name="adj2" fmla="val 137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or equal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765579" y="5857617"/>
            <a:ext cx="3548135" cy="578882"/>
          </a:xfrm>
          <a:prstGeom prst="wedgeRoundRectCallout">
            <a:avLst>
              <a:gd name="adj1" fmla="val -66537"/>
              <a:gd name="adj2" fmla="val -62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1000238" y="1143000"/>
          <a:ext cx="9970974" cy="3674491"/>
        </p:xfrm>
        <a:graphic>
          <a:graphicData uri="http://schemas.openxmlformats.org/drawingml/2006/table">
            <a:tbl>
              <a:tblPr/>
              <a:tblGrid>
                <a:gridCol w="3722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Applicable for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strings / numbers / dates / most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 / dates / comparable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5648647"/>
            <a:ext cx="9982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53000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9665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9899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The if-else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749488"/>
            <a:ext cx="9832319" cy="688256"/>
          </a:xfrm>
        </p:spPr>
        <p:txBody>
          <a:bodyPr/>
          <a:lstStyle/>
          <a:p>
            <a:r>
              <a:rPr lang="en-US" dirty="0"/>
              <a:t>Implementing Control-Flow Logic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48" y="990600"/>
            <a:ext cx="2085330" cy="37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2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/>
              <a:t> conditional statement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for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take as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a grade and check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dirty="0"/>
              <a:t> the student passed the exam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grade &gt;= 3.00</a:t>
            </a:r>
            <a:r>
              <a:rPr lang="en-US" dirty="0"/>
              <a:t>):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89224" y="3657600"/>
            <a:ext cx="8991599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88815" y="4400324"/>
            <a:ext cx="2438400" cy="1676400"/>
          </a:xfrm>
          <a:prstGeom prst="wedgeRoundRectCallout">
            <a:avLst>
              <a:gd name="adj1" fmla="val 57229"/>
              <a:gd name="adj2" fmla="val -218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C# the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bracket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stays on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Executes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one branch </a:t>
            </a:r>
            <a:r>
              <a:rPr lang="en-US" sz="3200" dirty="0"/>
              <a:t>if the condition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another</a:t>
            </a:r>
            <a:r>
              <a:rPr lang="en-US" sz="3200" dirty="0"/>
              <a:t>, if it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Failed!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", if the</a:t>
            </a:r>
            <a:r>
              <a:rPr lang="en-US" sz="3200" dirty="0"/>
              <a:t> mark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lower than 3.00</a:t>
            </a:r>
            <a:r>
              <a:rPr lang="en-US" sz="3200" dirty="0"/>
              <a:t>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2970212" y="2875501"/>
            <a:ext cx="8596201" cy="32855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1112" y="4484616"/>
            <a:ext cx="2438400" cy="1676400"/>
          </a:xfrm>
          <a:prstGeom prst="wedgeRoundRectCallout">
            <a:avLst>
              <a:gd name="adj1" fmla="val 57887"/>
              <a:gd name="adj2" fmla="val -323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stays on 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new line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9" grpId="0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2006</TotalTime>
  <Words>2663</Words>
  <Application>Microsoft Office PowerPoint</Application>
  <PresentationFormat>Custom</PresentationFormat>
  <Paragraphs>508</Paragraphs>
  <Slides>40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 16x9</vt:lpstr>
      <vt:lpstr>C#: Conditional Statements and Loops</vt:lpstr>
      <vt:lpstr>Table of Contents</vt:lpstr>
      <vt:lpstr>Have a Question?</vt:lpstr>
      <vt:lpstr>Comparison Operators</vt:lpstr>
      <vt:lpstr>Comparing Numbers</vt:lpstr>
      <vt:lpstr>Comparison Operators</vt:lpstr>
      <vt:lpstr>The if-else Statements</vt:lpstr>
      <vt:lpstr>The if Statement</vt:lpstr>
      <vt:lpstr>The if-else Statement</vt:lpstr>
      <vt:lpstr>Problem: I Will be Back in 30 Minutes</vt:lpstr>
      <vt:lpstr>Solution: I Will be Back in 30 Minutes</vt:lpstr>
      <vt:lpstr>Solution: I Will be Back in 30 Minutes (2)</vt:lpstr>
      <vt:lpstr>The Switch-Case Statement</vt:lpstr>
      <vt:lpstr>The switch-case Statement</vt:lpstr>
      <vt:lpstr>Problem: Foreign Languages</vt:lpstr>
      <vt:lpstr>Logical Operators</vt:lpstr>
      <vt:lpstr>Logical Operators</vt:lpstr>
      <vt:lpstr>Problem: Theatre Promotions</vt:lpstr>
      <vt:lpstr>Solution: Theatre Promotion</vt:lpstr>
      <vt:lpstr>Solution: Theatre Promotion (2)</vt:lpstr>
      <vt:lpstr>Solution: Theatre Promotion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While-Loops</vt:lpstr>
      <vt:lpstr>While Loops</vt:lpstr>
      <vt:lpstr>Problem: Multiplication Table</vt:lpstr>
      <vt:lpstr>Do…While Loop</vt:lpstr>
      <vt:lpstr>Do ... While Loop</vt:lpstr>
      <vt:lpstr>Problem: Multiplication Table 2.0</vt:lpstr>
      <vt:lpstr>Handling Errors with Try-Catch</vt:lpstr>
      <vt:lpstr>Solution: Number Checker</vt:lpstr>
      <vt:lpstr>Summary</vt:lpstr>
      <vt:lpstr>Programming Fundamentals – Conditional Statements and Loops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148</cp:revision>
  <dcterms:created xsi:type="dcterms:W3CDTF">2014-01-02T17:00:34Z</dcterms:created>
  <dcterms:modified xsi:type="dcterms:W3CDTF">2018-05-17T06:10:03Z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