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F4D1D-A200-4630-B831-02D17769DE22}" v="7" dt="2024-04-29T21:37:08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Arcinio Vanzei" userId="5b358b392262729b" providerId="LiveId" clId="{A1EF4D1D-A200-4630-B831-02D17769DE22}"/>
    <pc:docChg chg="custSel addSld modSld">
      <pc:chgData name="Leonardo Arcinio Vanzei" userId="5b358b392262729b" providerId="LiveId" clId="{A1EF4D1D-A200-4630-B831-02D17769DE22}" dt="2024-04-29T21:39:52.317" v="20" actId="20577"/>
      <pc:docMkLst>
        <pc:docMk/>
      </pc:docMkLst>
      <pc:sldChg chg="modSp mod">
        <pc:chgData name="Leonardo Arcinio Vanzei" userId="5b358b392262729b" providerId="LiveId" clId="{A1EF4D1D-A200-4630-B831-02D17769DE22}" dt="2024-04-29T21:39:52.317" v="20" actId="20577"/>
        <pc:sldMkLst>
          <pc:docMk/>
          <pc:sldMk cId="0" sldId="256"/>
        </pc:sldMkLst>
        <pc:spChg chg="mod">
          <ac:chgData name="Leonardo Arcinio Vanzei" userId="5b358b392262729b" providerId="LiveId" clId="{A1EF4D1D-A200-4630-B831-02D17769DE22}" dt="2024-04-29T21:39:52.317" v="20" actId="20577"/>
          <ac:spMkLst>
            <pc:docMk/>
            <pc:sldMk cId="0" sldId="256"/>
            <ac:spMk id="96" creationId="{00000000-0000-0000-0000-000000000000}"/>
          </ac:spMkLst>
        </pc:spChg>
      </pc:sldChg>
      <pc:sldChg chg="modSp mod">
        <pc:chgData name="Leonardo Arcinio Vanzei" userId="5b358b392262729b" providerId="LiveId" clId="{A1EF4D1D-A200-4630-B831-02D17769DE22}" dt="2024-04-29T21:32:44.713" v="1" actId="27636"/>
        <pc:sldMkLst>
          <pc:docMk/>
          <pc:sldMk cId="0" sldId="257"/>
        </pc:sldMkLst>
        <pc:spChg chg="mod">
          <ac:chgData name="Leonardo Arcinio Vanzei" userId="5b358b392262729b" providerId="LiveId" clId="{A1EF4D1D-A200-4630-B831-02D17769DE22}" dt="2024-04-29T21:32:44.713" v="1" actId="27636"/>
          <ac:spMkLst>
            <pc:docMk/>
            <pc:sldMk cId="0" sldId="257"/>
            <ac:spMk id="100" creationId="{00000000-0000-0000-0000-000000000000}"/>
          </ac:spMkLst>
        </pc:spChg>
      </pc:sldChg>
      <pc:sldChg chg="modSp mod">
        <pc:chgData name="Leonardo Arcinio Vanzei" userId="5b358b392262729b" providerId="LiveId" clId="{A1EF4D1D-A200-4630-B831-02D17769DE22}" dt="2024-04-29T21:34:15.155" v="3" actId="13926"/>
        <pc:sldMkLst>
          <pc:docMk/>
          <pc:sldMk cId="0" sldId="259"/>
        </pc:sldMkLst>
        <pc:spChg chg="mod">
          <ac:chgData name="Leonardo Arcinio Vanzei" userId="5b358b392262729b" providerId="LiveId" clId="{A1EF4D1D-A200-4630-B831-02D17769DE22}" dt="2024-04-29T21:34:15.155" v="3" actId="13926"/>
          <ac:spMkLst>
            <pc:docMk/>
            <pc:sldMk cId="0" sldId="259"/>
            <ac:spMk id="105" creationId="{00000000-0000-0000-0000-000000000000}"/>
          </ac:spMkLst>
        </pc:spChg>
      </pc:sldChg>
      <pc:sldChg chg="modSp add mod">
        <pc:chgData name="Leonardo Arcinio Vanzei" userId="5b358b392262729b" providerId="LiveId" clId="{A1EF4D1D-A200-4630-B831-02D17769DE22}" dt="2024-04-29T21:37:08.399" v="18" actId="20577"/>
        <pc:sldMkLst>
          <pc:docMk/>
          <pc:sldMk cId="0" sldId="260"/>
        </pc:sldMkLst>
        <pc:spChg chg="mod">
          <ac:chgData name="Leonardo Arcinio Vanzei" userId="5b358b392262729b" providerId="LiveId" clId="{A1EF4D1D-A200-4630-B831-02D17769DE22}" dt="2024-04-29T21:37:08.399" v="18" actId="20577"/>
          <ac:spMkLst>
            <pc:docMk/>
            <pc:sldMk cId="0" sldId="260"/>
            <ac:spMk id="107" creationId="{00000000-0000-0000-0000-000000000000}"/>
          </ac:spMkLst>
        </pc:spChg>
      </pc:sldChg>
    </pc:docChg>
  </pc:docChgLst>
  <pc:docChgLst>
    <pc:chgData name="Leonardo Arcinio Vanzei" userId="5b358b392262729b" providerId="LiveId" clId="{672CE3DD-F96B-47CF-B9B8-FC37D102BD6A}"/>
    <pc:docChg chg="custSel delSld modSld">
      <pc:chgData name="Leonardo Arcinio Vanzei" userId="5b358b392262729b" providerId="LiveId" clId="{672CE3DD-F96B-47CF-B9B8-FC37D102BD6A}" dt="2024-04-21T19:41:52.356" v="7" actId="27636"/>
      <pc:docMkLst>
        <pc:docMk/>
      </pc:docMkLst>
      <pc:sldChg chg="del">
        <pc:chgData name="Leonardo Arcinio Vanzei" userId="5b358b392262729b" providerId="LiveId" clId="{672CE3DD-F96B-47CF-B9B8-FC37D102BD6A}" dt="2024-04-20T21:07:18.003" v="3" actId="47"/>
        <pc:sldMkLst>
          <pc:docMk/>
          <pc:sldMk cId="0" sldId="258"/>
        </pc:sldMkLst>
      </pc:sldChg>
      <pc:sldChg chg="modSp mod">
        <pc:chgData name="Leonardo Arcinio Vanzei" userId="5b358b392262729b" providerId="LiveId" clId="{672CE3DD-F96B-47CF-B9B8-FC37D102BD6A}" dt="2024-04-21T19:41:52.356" v="7" actId="27636"/>
        <pc:sldMkLst>
          <pc:docMk/>
          <pc:sldMk cId="0" sldId="259"/>
        </pc:sldMkLst>
        <pc:spChg chg="mod">
          <ac:chgData name="Leonardo Arcinio Vanzei" userId="5b358b392262729b" providerId="LiveId" clId="{672CE3DD-F96B-47CF-B9B8-FC37D102BD6A}" dt="2024-04-21T19:41:52.356" v="7" actId="27636"/>
          <ac:spMkLst>
            <pc:docMk/>
            <pc:sldMk cId="0" sldId="259"/>
            <ac:spMk id="105" creationId="{00000000-0000-0000-0000-000000000000}"/>
          </ac:spMkLst>
        </pc:spChg>
      </pc:sldChg>
      <pc:sldChg chg="del">
        <pc:chgData name="Leonardo Arcinio Vanzei" userId="5b358b392262729b" providerId="LiveId" clId="{672CE3DD-F96B-47CF-B9B8-FC37D102BD6A}" dt="2024-04-20T21:06:56.784" v="0" actId="47"/>
        <pc:sldMkLst>
          <pc:docMk/>
          <pc:sldMk cId="0" sldId="260"/>
        </pc:sldMkLst>
      </pc:sldChg>
      <pc:sldChg chg="del">
        <pc:chgData name="Leonardo Arcinio Vanzei" userId="5b358b392262729b" providerId="LiveId" clId="{672CE3DD-F96B-47CF-B9B8-FC37D102BD6A}" dt="2024-04-20T21:06:58.237" v="1" actId="47"/>
        <pc:sldMkLst>
          <pc:docMk/>
          <pc:sldMk cId="0" sldId="261"/>
        </pc:sldMkLst>
      </pc:sldChg>
      <pc:sldChg chg="del">
        <pc:chgData name="Leonardo Arcinio Vanzei" userId="5b358b392262729b" providerId="LiveId" clId="{672CE3DD-F96B-47CF-B9B8-FC37D102BD6A}" dt="2024-04-20T21:07:12.083" v="2" actId="47"/>
        <pc:sldMkLst>
          <pc:docMk/>
          <pc:sldMk cId="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1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2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1502C2FA-4651-4C72-B3C3-1A64821CF5C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955979-9992-4193-8982-0CC2C09397A3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B008AD-9BE3-4AA9-BEA3-A687C185E92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8471D6-EC52-4C8E-850F-B57356D34C0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FCAA78-002B-4DE2-862E-E0AF4512BD8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BCA688E-AC7A-47F5-8033-11FFF3CE8D1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92639AF-3AB2-43C6-9F3F-81742D956B8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4E1F2F2-AE9F-47C9-A8A3-42B8DD63FB8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D1523E4-BA9B-4B5D-B98A-F2BC7205CC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2031037-3437-4160-9C06-B92CED2E989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2FCB1AE-C6E4-48B8-A821-2AD159A0864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DD9357B-AE92-482C-A775-5834E2E9335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D4BE0F4-3DCF-445B-B31B-1394F0E8E3A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4AF79E-7E67-43A0-BCC7-7B2DB6527EC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E26B950-70BA-48CC-A4AD-429AFBB6F57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1850E3C-5F8E-4F46-BB43-3E43C10C52E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F0514-1B29-4F45-B2DC-D4CC073C145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411CDC4-68E9-40D4-AC38-662DC80FC03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733624F-CA76-4516-BA28-73C4F59D7F4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A7D3ABE-9779-4CFC-988C-EE7525ECD4C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4131E9D-9DA1-4654-B37F-223F87CF670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DD27274-2316-481C-A688-86502479310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530279-8D90-45BB-8576-0C63C135E1F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7175CA-423B-4263-AE5F-2D4321DA26A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14FFB38-B924-4583-8FCB-ADFF5A1E32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E887E98-B946-4140-A9BA-4BE7F7AC827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/>
        </p:nvSpPr>
        <p:spPr>
          <a:xfrm>
            <a:off x="478080" y="360"/>
            <a:ext cx="22716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" name="Group 6"/>
          <p:cNvGrpSpPr/>
          <p:nvPr/>
        </p:nvGrpSpPr>
        <p:grpSpPr>
          <a:xfrm>
            <a:off x="750600" y="743040"/>
            <a:ext cx="10674720" cy="5349600"/>
            <a:chOff x="750600" y="743040"/>
            <a:chExt cx="10674720" cy="5349600"/>
          </a:xfrm>
        </p:grpSpPr>
        <p:sp>
          <p:nvSpPr>
            <p:cNvPr id="2" name="Freeform 6"/>
            <p:cNvSpPr/>
            <p:nvPr/>
          </p:nvSpPr>
          <p:spPr>
            <a:xfrm>
              <a:off x="8151840" y="1685520"/>
              <a:ext cx="3273480" cy="4407120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Freeform 6"/>
            <p:cNvSpPr/>
            <p:nvPr/>
          </p:nvSpPr>
          <p:spPr>
            <a:xfrm flipH="1" flipV="1">
              <a:off x="749880" y="743040"/>
              <a:ext cx="3274200" cy="4407120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2584080" y="6453360"/>
            <a:ext cx="702180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9830520" y="6453360"/>
            <a:ext cx="159480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191B0E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4258D7-3C49-46DA-A3C5-363D4F190037}" type="slidenum">
              <a:rPr lang="en-US" sz="1200" b="0" strike="noStrike" spc="-1">
                <a:solidFill>
                  <a:srgbClr val="191B0E"/>
                </a:solidFill>
                <a:latin typeface="Franklin Gothic Book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752760" y="6453360"/>
            <a:ext cx="160668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78080" y="360"/>
            <a:ext cx="22716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ftr" idx="4"/>
          </p:nvPr>
        </p:nvSpPr>
        <p:spPr>
          <a:xfrm>
            <a:off x="2893680" y="6453360"/>
            <a:ext cx="627948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sldNum" idx="5"/>
          </p:nvPr>
        </p:nvSpPr>
        <p:spPr>
          <a:xfrm>
            <a:off x="9472680" y="6453360"/>
            <a:ext cx="159480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191B0E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E3EC49-667A-477E-A482-79DD286FADDF}" type="slidenum">
              <a:rPr lang="en-US" sz="1200" b="0" strike="noStrike" spc="-1">
                <a:solidFill>
                  <a:srgbClr val="191B0E"/>
                </a:solidFill>
                <a:latin typeface="Franklin Gothic Book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6"/>
          </p:nvPr>
        </p:nvSpPr>
        <p:spPr>
          <a:xfrm>
            <a:off x="1390680" y="6453360"/>
            <a:ext cx="1203120" cy="40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interviewhandbook.org/grind75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www.youtube.com/watch?v=Tt08KmFfIYQ" TargetMode="External"/><Relationship Id="rId7" Type="http://schemas.openxmlformats.org/officeDocument/2006/relationships/hyperlink" Target="https://www.techinterviewhandbook.org/algorithms/study-cheatsheet/" TargetMode="External"/><Relationship Id="rId12" Type="http://schemas.openxmlformats.org/officeDocument/2006/relationships/hyperlink" Target="https://www.youtube.com/@SDFC" TargetMode="External"/><Relationship Id="rId2" Type="http://schemas.openxmlformats.org/officeDocument/2006/relationships/hyperlink" Target="https://www.techinterviewhandbook.org/resume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rontendmasters.com/courses/algorithms/" TargetMode="External"/><Relationship Id="rId11" Type="http://schemas.openxmlformats.org/officeDocument/2006/relationships/hyperlink" Target="https://www.youtube.com/watch?v=o-k7h2G3Gco" TargetMode="External"/><Relationship Id="rId5" Type="http://schemas.openxmlformats.org/officeDocument/2006/relationships/hyperlink" Target="https://www.youtube.com/@DanCroitor/videos" TargetMode="External"/><Relationship Id="rId10" Type="http://schemas.openxmlformats.org/officeDocument/2006/relationships/hyperlink" Target="https://leetcode.com/problems/" TargetMode="External"/><Relationship Id="rId4" Type="http://schemas.openxmlformats.org/officeDocument/2006/relationships/hyperlink" Target="https://www.techinterviewhandbook.org/behavioral-interview/" TargetMode="External"/><Relationship Id="rId9" Type="http://schemas.openxmlformats.org/officeDocument/2006/relationships/hyperlink" Target="https://neetcode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ytebytego.com/courses/system-design-interview/scale-from-zero-to-millions-of-users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ystem-Design-Interview-Insiders-Guide/dp/1736049119/ref=sr_1_1?crid=211VKBB1UFFOR&amp;dib=eyJ2IjoiMSJ9.vB8dMUpzM0-gK_atwbVVgR4YeeXQS3L4V3OyTJeL8fRm_HsFZrltu77sIEYGvbF79MatzvrM1DtJ9hT__HPOMCSM_dj02pbC4M4cIYXSX_6ok8KsuRTOl2TD3HP5AmHfTKHiJmoVjqJBWjL87kpviwe6GYbMeTFwFu_BO8MzLNEIlcCtMQ4jpRHOIUfl1qDzJKCyc78jmsDTeeYmmO9AloWfz50jCBghOs3t23B4Dx0.78BzC1u2V9KMQDDnL8WhMD44rN5weVPYaye5JazvQa0&amp;dib_tag=se&amp;keywords=system+design+interview+volume+2&amp;qid=1715003346&amp;sprefix=system+de%2Caps%2C86&amp;sr=8-1" TargetMode="External"/><Relationship Id="rId2" Type="http://schemas.openxmlformats.org/officeDocument/2006/relationships/hyperlink" Target="https://www.amazon.com/System-Design-Interview-insiders-Second/dp/B08CMF2CQF/ref=sr_1_1?crid=266MQYB1SHBUR&amp;dib=eyJ2IjoiMSJ9.CZwZ7txhICEtME2JuLCqj9Bkde4opffmKt_uE1rHfEIuU3pvlwtooDoI4dbsE_L6z7WRjHA16oRp6OhS9-KbfWBlysOoIhpAkXgXxerMRix9U_xxI4bLvg-ClFE6-oecioJTS1Qqdt9xu-AUtFX_Lf6rmUAXcc3XP5ihJbVmoJNsnwawYcKs9TM9biO4aMT6sWpWHHKbR8a_ppan9Fjq-m1ySqFVnhdUpHET67QghGI.T-8PAMl2gm4zoDDiEHZ1rZuUvS0wR0GzWg4JEGRu1Jc&amp;dib_tag=se&amp;keywords=system+design+interview&amp;qid=1710783865&amp;sprefix=system%2Caps%2C161&amp;sr=8-1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amazon.com/Designing-Data-Intensive-Applications-Reliable-Maintainable-ebook/dp/B06XPJML5D/ref=sr_1_1?crid=4ELHTNZ2K2M6&amp;dib=eyJ2IjoiMSJ9.eYSNyCNzI789OffQwkZ_mHHCecy9mu1NSt6DxbJy_r9qs4H9gSPKWWHLW5ebtalbsXRGFNVoFDaEGO_Z2edtupc3pE_g9AV9KC0zgOwua63ak-egtOq9b-486rcUT7cPYWnGen9Gs9Lwt44xM66ugzK9M3Ct29CbY2Tr_HE3HQXstk1DWKmzNjkJDMrdKHT33swiy1ksuEnmp2sH77-omXxWv_Yi_O5Q9bUO74jaJ-Y.Rzrzm-hH_NrPynZGEi-DmINLVVfTSpaOeHlbcunceEY&amp;dib_tag=se&amp;keywords=designing+data-intensive+applications&amp;qid=1710783893&amp;sprefix=design%2Caps%2C159&amp;sr=8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4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" name="Freeform: Shape 51"/>
          <p:cNvSpPr/>
          <p:nvPr/>
        </p:nvSpPr>
        <p:spPr>
          <a:xfrm flipH="1" flipV="1">
            <a:off x="5668560" y="3708720"/>
            <a:ext cx="2130120" cy="1829520"/>
          </a:xfrm>
          <a:custGeom>
            <a:avLst/>
            <a:gdLst/>
            <a:ahLst/>
            <a:cxnLst/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5" name="Rectangle 49"/>
          <p:cNvSpPr/>
          <p:nvPr/>
        </p:nvSpPr>
        <p:spPr>
          <a:xfrm>
            <a:off x="6138000" y="4166640"/>
            <a:ext cx="5606640" cy="203868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97840" y="4267080"/>
            <a:ext cx="5266800" cy="115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3600" b="0" strike="noStrike" cap="all" spc="-1" dirty="0">
                <a:solidFill>
                  <a:srgbClr val="FFFFFF"/>
                </a:solidFill>
                <a:latin typeface="Franklin Gothic Book"/>
              </a:rPr>
              <a:t>Interview Prep</a:t>
            </a:r>
            <a:br>
              <a:rPr sz="3600" dirty="0"/>
            </a:br>
            <a:r>
              <a:rPr lang="en-US" sz="3600" b="0" strike="noStrike" cap="all" spc="-1" dirty="0">
                <a:solidFill>
                  <a:srgbClr val="FFFFFF"/>
                </a:solidFill>
                <a:latin typeface="Franklin Gothic Book"/>
              </a:rPr>
              <a:t>Book Club – </a:t>
            </a:r>
            <a:r>
              <a:rPr lang="en-US" sz="3600" b="0" strike="noStrike" cap="all" spc="-1">
                <a:solidFill>
                  <a:srgbClr val="FFFFFF"/>
                </a:solidFill>
                <a:latin typeface="Franklin Gothic Book"/>
              </a:rPr>
              <a:t>Day 8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97" name="AutoShape 2"/>
          <p:cNvSpPr/>
          <p:nvPr/>
        </p:nvSpPr>
        <p:spPr>
          <a:xfrm>
            <a:off x="5943600" y="327672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8" name="Picture 10"/>
          <p:cNvPicPr/>
          <p:nvPr/>
        </p:nvPicPr>
        <p:blipFill>
          <a:blip r:embed="rId3"/>
          <a:stretch/>
        </p:blipFill>
        <p:spPr>
          <a:xfrm>
            <a:off x="681480" y="1157760"/>
            <a:ext cx="4541040" cy="4541040"/>
          </a:xfrm>
          <a:prstGeom prst="rect">
            <a:avLst/>
          </a:prstGeom>
          <a:ln w="0">
            <a:noFill/>
          </a:ln>
          <a:effectLst>
            <a:softEdge rad="12708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</a:rPr>
              <a:t>Agenda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10261080" cy="357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5000" lnSpcReduction="20000"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strike="noStrike" spc="-1" dirty="0">
                <a:solidFill>
                  <a:srgbClr val="191B0E"/>
                </a:solidFill>
                <a:latin typeface="Franklin Gothic Book"/>
              </a:rPr>
              <a:t>Resume Writing </a:t>
            </a:r>
            <a:endParaRPr lang="en-US" sz="2000" b="0" strike="noStrike" spc="-1" dirty="0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 dirty="0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https://www.techinterviewhandbook.org/resume/</a:t>
            </a:r>
            <a:endParaRPr lang="en-US" sz="2000" b="0" strike="noStrike" spc="-1" dirty="0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 dirty="0">
                <a:solidFill>
                  <a:srgbClr val="77A2BB"/>
                </a:solidFill>
                <a:uFillTx/>
                <a:latin typeface="Franklin Gothic Book"/>
                <a:hlinkClick r:id="rId3"/>
              </a:rPr>
              <a:t>https://www.youtube.com/watch?v=Tt08KmFfIYQ</a:t>
            </a:r>
            <a:endParaRPr lang="en-US" sz="2000" b="0" strike="noStrike" spc="-1" dirty="0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strike="noStrike" spc="-1" dirty="0">
                <a:solidFill>
                  <a:srgbClr val="191B0E"/>
                </a:solidFill>
                <a:latin typeface="Franklin Gothic Book"/>
              </a:rPr>
              <a:t>Behavioral interviews</a:t>
            </a:r>
            <a:endParaRPr lang="en-US" sz="2000" b="0" strike="noStrike" spc="-1" dirty="0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 dirty="0">
                <a:solidFill>
                  <a:srgbClr val="77A2BB"/>
                </a:solidFill>
                <a:uFillTx/>
                <a:latin typeface="Franklin Gothic Book"/>
                <a:hlinkClick r:id="rId4"/>
              </a:rPr>
              <a:t>https://www.techinterviewhandbook.org/behavioral-interview/</a:t>
            </a:r>
            <a:endParaRPr lang="en-US" sz="2000" b="0" strike="noStrike" spc="-1" dirty="0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 dirty="0">
                <a:solidFill>
                  <a:srgbClr val="77A2BB"/>
                </a:solidFill>
                <a:uFillTx/>
                <a:latin typeface="Franklin Gothic Book"/>
                <a:hlinkClick r:id="rId5"/>
              </a:rPr>
              <a:t>https://www.youtube.com/@DanCroitor/videos</a:t>
            </a:r>
            <a:endParaRPr lang="en-US" sz="2000" b="0" strike="noStrike" spc="-1" dirty="0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strike="noStrike" spc="-1" dirty="0">
                <a:solidFill>
                  <a:srgbClr val="191B0E"/>
                </a:solidFill>
                <a:latin typeface="Franklin Gothic Book"/>
              </a:rPr>
              <a:t>Coding interviews</a:t>
            </a:r>
            <a:endParaRPr lang="en-US" sz="2000" b="0" strike="noStrike" spc="-1" dirty="0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 dirty="0">
                <a:solidFill>
                  <a:srgbClr val="77A2BB"/>
                </a:solidFill>
                <a:uFillTx/>
                <a:latin typeface="Franklin Gothic Book"/>
                <a:hlinkClick r:id="rId6"/>
              </a:rPr>
              <a:t>https://frontendmasters.com/courses/algorithms/</a:t>
            </a:r>
            <a:endParaRPr lang="en-US" sz="2000" b="0" strike="noStrike" spc="-1" dirty="0">
              <a:latin typeface="Arial"/>
            </a:endParaRPr>
          </a:p>
          <a:p>
            <a:pPr marL="1371600" lvl="2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1800" b="1" u="sng" strike="noStrike" spc="-1" dirty="0">
                <a:solidFill>
                  <a:srgbClr val="77A2BB"/>
                </a:solidFill>
                <a:uFillTx/>
                <a:latin typeface="Franklin Gothic Book"/>
                <a:hlinkClick r:id="rId7"/>
              </a:rPr>
              <a:t>https://www.techinterviewhandbook.org/algorithms/study-cheatsheet/</a:t>
            </a:r>
            <a:endParaRPr lang="en-US" sz="1800" b="0" strike="noStrike" spc="-1" dirty="0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 dirty="0">
                <a:solidFill>
                  <a:srgbClr val="77A2BB"/>
                </a:solidFill>
                <a:uFillTx/>
                <a:latin typeface="Franklin Gothic Book"/>
                <a:hlinkClick r:id="rId8"/>
              </a:rPr>
              <a:t>https://www.techinterviewhandbook.org/grind75</a:t>
            </a:r>
            <a:endParaRPr lang="en-US" sz="2000" b="0" strike="noStrike" spc="-1" dirty="0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 dirty="0">
                <a:solidFill>
                  <a:srgbClr val="77A2BB"/>
                </a:solidFill>
                <a:uFillTx/>
                <a:latin typeface="Franklin Gothic Book"/>
                <a:hlinkClick r:id="rId9"/>
              </a:rPr>
              <a:t>https://neetcode.io/</a:t>
            </a:r>
            <a:r>
              <a:rPr lang="en-US" sz="2000" b="1" i="1" strike="noStrike" spc="-1" dirty="0">
                <a:solidFill>
                  <a:srgbClr val="191B0E"/>
                </a:solidFill>
                <a:latin typeface="Franklin Gothic Book"/>
              </a:rPr>
              <a:t> | </a:t>
            </a:r>
            <a:r>
              <a:rPr lang="en-US" sz="2000" b="1" i="1" u="sng" strike="noStrike" spc="-1" dirty="0">
                <a:solidFill>
                  <a:srgbClr val="77A2BB"/>
                </a:solidFill>
                <a:uFillTx/>
                <a:latin typeface="Franklin Gothic Book"/>
                <a:hlinkClick r:id="rId10"/>
              </a:rPr>
              <a:t>https://leetcode.com/problems/</a:t>
            </a:r>
            <a:endParaRPr lang="en-US" sz="2000" b="0" strike="noStrike" spc="-1" dirty="0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strike="noStrike" spc="-1" dirty="0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System design interview</a:t>
            </a:r>
            <a:endParaRPr lang="en-US" sz="2000" b="0" strike="noStrike" spc="-1" dirty="0">
              <a:highlight>
                <a:srgbClr val="00FF00"/>
              </a:highlight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 dirty="0">
                <a:solidFill>
                  <a:srgbClr val="77A2BB"/>
                </a:solidFill>
                <a:uFillTx/>
                <a:latin typeface="Franklin Gothic Book"/>
                <a:hlinkClick r:id="rId11"/>
              </a:rPr>
              <a:t>https://www.youtube.com/watch?v=o-k7h2G3Gco</a:t>
            </a:r>
            <a:endParaRPr lang="en-US" sz="2000" b="0" strike="noStrike" spc="-1" dirty="0">
              <a:latin typeface="Arial"/>
            </a:endParaRPr>
          </a:p>
          <a:p>
            <a:pPr marL="914400" lvl="1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1" i="1" u="sng" strike="noStrike" spc="-1" dirty="0">
                <a:solidFill>
                  <a:srgbClr val="77A2BB"/>
                </a:solidFill>
                <a:uFillTx/>
                <a:latin typeface="Franklin Gothic Book"/>
                <a:hlinkClick r:id="rId12"/>
              </a:rPr>
              <a:t>https://www.youtube.com/@SDFC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01" name="Picture 6"/>
          <p:cNvSpPr/>
          <p:nvPr/>
        </p:nvSpPr>
        <p:spPr>
          <a:xfrm>
            <a:off x="7853760" y="1538640"/>
            <a:ext cx="3778920" cy="3778920"/>
          </a:xfrm>
          <a:prstGeom prst="roundRect">
            <a:avLst>
              <a:gd name="adj" fmla="val 8594"/>
            </a:avLst>
          </a:prstGeom>
          <a:blipFill rotWithShape="0">
            <a:blip r:embed="rId13"/>
            <a:srcRect/>
            <a:stretch/>
          </a:blipFill>
          <a:ln w="0"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dirty="0"/>
              <a:t>Scale From Zero To Millions Of Users</a:t>
            </a:r>
            <a:br>
              <a:rPr lang="en-US" sz="4000" b="1" dirty="0"/>
            </a:br>
            <a:r>
              <a:rPr lang="en-US" sz="1200" b="1" dirty="0">
                <a:hlinkClick r:id="rId2"/>
              </a:rPr>
              <a:t>https://bytebytego.com/courses/system-design-interview/scale-from-zero-to-millions-of-users</a:t>
            </a:r>
            <a:endParaRPr lang="en-US" sz="4000" b="1" dirty="0"/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371600" y="2285999"/>
            <a:ext cx="9599760" cy="450541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1400" b="0" strike="noStrike" spc="-1" dirty="0">
                <a:latin typeface="Arial"/>
              </a:rPr>
              <a:t>Single Server </a:t>
            </a:r>
            <a:r>
              <a:rPr lang="en-US" sz="1400" spc="-1" dirty="0">
                <a:latin typeface="Arial"/>
              </a:rPr>
              <a:t>to Database Integration ( paradigms )</a:t>
            </a: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1400" spc="-1" dirty="0">
                <a:latin typeface="Arial"/>
              </a:rPr>
              <a:t>Vertical vs Horizontal Scaling</a:t>
            </a: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1400" spc="-1" dirty="0">
                <a:latin typeface="Arial"/>
              </a:rPr>
              <a:t>Load Balancer</a:t>
            </a: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1400" spc="-1" dirty="0">
                <a:latin typeface="Arial"/>
              </a:rPr>
              <a:t>Data Replication – Read Replica</a:t>
            </a: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1400" spc="-1" dirty="0">
                <a:latin typeface="Arial"/>
              </a:rPr>
              <a:t>Cache</a:t>
            </a: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1400" spc="-1" dirty="0">
                <a:latin typeface="Arial"/>
              </a:rPr>
              <a:t>CDN</a:t>
            </a: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1400" spc="-1" dirty="0">
                <a:latin typeface="Arial"/>
              </a:rPr>
              <a:t>Stateful vs Stateless</a:t>
            </a: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1400" spc="-1" dirty="0">
                <a:latin typeface="Arial"/>
              </a:rPr>
              <a:t>Multi-AZ</a:t>
            </a: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1400" spc="-1" dirty="0">
                <a:latin typeface="Arial"/>
              </a:rPr>
              <a:t>Message Queues</a:t>
            </a: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1400" spc="-1" dirty="0">
                <a:latin typeface="Arial"/>
              </a:rPr>
              <a:t>Logging, tracing, metrics, automation</a:t>
            </a: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1400" spc="-1" dirty="0">
                <a:latin typeface="Arial"/>
              </a:rPr>
              <a:t>Sharding / Hashing</a:t>
            </a: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en-US" sz="1600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89000"/>
              </a:lnSpc>
              <a:buNone/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</a:rPr>
              <a:t>Suggested books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599760" cy="3156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u="sng" strike="noStrike" spc="-1" dirty="0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System Design Interview</a:t>
            </a:r>
            <a:endParaRPr lang="en-US" sz="2000" b="0" strike="noStrike" spc="-1" dirty="0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u="sng" strike="noStrike" spc="-1" dirty="0">
                <a:solidFill>
                  <a:srgbClr val="77A2BB"/>
                </a:solidFill>
                <a:uFillTx/>
                <a:latin typeface="Franklin Gothic Book"/>
                <a:hlinkClick r:id="rId3"/>
              </a:rPr>
              <a:t>System Design Interview 2</a:t>
            </a:r>
            <a:endParaRPr lang="en-US" sz="2000" b="1" u="sng" strike="noStrike" spc="-1" dirty="0">
              <a:solidFill>
                <a:srgbClr val="77A2BB"/>
              </a:solidFill>
              <a:uFillTx/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u="sng" strike="noStrike" spc="-1" dirty="0">
                <a:solidFill>
                  <a:srgbClr val="77A2BB"/>
                </a:solidFill>
                <a:uFillTx/>
                <a:latin typeface="Franklin Gothic Book"/>
              </a:rPr>
              <a:t>The Phoenix Project</a:t>
            </a:r>
            <a:endParaRPr lang="en-US" sz="2000" b="0" strike="noStrike" spc="-1" dirty="0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1" u="sng" strike="noStrike" spc="-1" dirty="0">
                <a:solidFill>
                  <a:srgbClr val="77A2BB"/>
                </a:solidFill>
                <a:uFillTx/>
                <a:latin typeface="Franklin Gothic Book"/>
                <a:hlinkClick r:id="rId4"/>
              </a:rPr>
              <a:t>Designing Data-Intensive Applications</a:t>
            </a:r>
            <a:r>
              <a:rPr lang="en-US" sz="2000" b="1" strike="noStrike" spc="-1" dirty="0">
                <a:solidFill>
                  <a:srgbClr val="191B0E"/>
                </a:solidFill>
                <a:latin typeface="Franklin Gothic Book"/>
              </a:rPr>
              <a:t> *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1840</TotalTime>
  <Words>203</Words>
  <Application>Microsoft Office PowerPoint</Application>
  <PresentationFormat>Widescreen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Franklin Gothic Book</vt:lpstr>
      <vt:lpstr>Symbol</vt:lpstr>
      <vt:lpstr>Times New Roman</vt:lpstr>
      <vt:lpstr>Wingdings</vt:lpstr>
      <vt:lpstr>Office Theme</vt:lpstr>
      <vt:lpstr>Office Theme</vt:lpstr>
      <vt:lpstr>Interview Prep Book Club – Day 8</vt:lpstr>
      <vt:lpstr>Agenda</vt:lpstr>
      <vt:lpstr>Scale From Zero To Millions Of Users https://bytebytego.com/courses/system-design-interview/scale-from-zero-to-millions-of-users</vt:lpstr>
      <vt:lpstr>Suggested books</vt:lpstr>
    </vt:vector>
  </TitlesOfParts>
  <Company>VIAVI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Prep Book Club</dc:title>
  <dc:subject/>
  <dc:creator>Leonardo Arcinio Vanzei</dc:creator>
  <dc:description/>
  <cp:lastModifiedBy>Leonardo Arcinio Vanzei</cp:lastModifiedBy>
  <cp:revision>11</cp:revision>
  <cp:lastPrinted>2024-04-29T21:39:22Z</cp:lastPrinted>
  <dcterms:created xsi:type="dcterms:W3CDTF">2024-03-18T14:47:12Z</dcterms:created>
  <dcterms:modified xsi:type="dcterms:W3CDTF">2024-05-06T15:07:55Z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8</vt:i4>
  </property>
</Properties>
</file>