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19C8CCF-C9BB-49B4-8DC4-640C09C3C90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DEF810-2975-4130-B3BB-EB5F210AF66D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C9F6C5-C9BA-4B14-9D16-2988FE22278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2F4415-51F2-4D33-BC4B-63F798987F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FA389D-9A2A-46CB-90A8-7FCF9C3496D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617720" y="228600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7864200" y="228600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1371600" y="415656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617720" y="415656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7864200" y="415656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F2630C-80F0-4E62-87DC-31146C7A599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074F91-A8D3-4869-B4E8-39BA12BB344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E139DA3-A93C-4092-B8E9-0870939640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EBA628-E78E-4522-AC21-FC15AE697D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A922B69-136C-42BE-B3D9-0351D646F9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837EFD5-66AF-4FF7-8CA3-B985511FD7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A128257-CA98-4EDB-9F6D-7C3FC352271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BD706E9-3682-4E33-B718-732D38ECCF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825D29-7BFB-407C-A94F-B6C17914AC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D44BC0-EB62-467F-AA13-7A19052F8D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3F728CF-60A1-40E3-9481-5D571F05A1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E52084D-F21F-4276-903B-D5198065B4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D27D6B4-AD8B-4D33-864C-D127F75C99C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617720" y="228600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864200" y="228600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1371600" y="415656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617720" y="415656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7864200" y="415656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26CB84-9D41-45CB-B968-BBE5E917ECD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13F5FE-975E-4E39-81D0-6B0874792A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B8AB86-7647-4B8A-A6E5-07C403EA19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969237-64E7-4BA0-B2B2-BEE3762BE72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F247BE-5F13-4636-BB32-63923413FD6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0326E7-8EED-4CBC-8819-0E2913DCE2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5C1E67-03FC-4E4B-871E-3E6FD62FB1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EA8565-2CF2-443F-B1D8-0680920782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 hidden="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9000"/>
              </a:lnSpc>
              <a:buNone/>
            </a:pP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Click to edit </a:t>
            </a: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Master title </a:t>
            </a: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style</a:t>
            </a:r>
            <a:endParaRPr b="0" lang="en-US" sz="7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752760" y="6453360"/>
            <a:ext cx="160776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191b0e"/>
                </a:solidFill>
                <a:latin typeface="Franklin Gothic Book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2584080" y="6453360"/>
            <a:ext cx="702288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9830520" y="6453360"/>
            <a:ext cx="159588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191b0e"/>
                </a:solidFill>
                <a:latin typeface="Franklin Gothic 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53195D-5A0E-4421-A9FA-847B464698FA}" type="slidenum"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52760" y="744120"/>
            <a:ext cx="10673640" cy="5349600"/>
            <a:chOff x="752760" y="744120"/>
            <a:chExt cx="10673640" cy="5349600"/>
          </a:xfrm>
        </p:grpSpPr>
        <p:sp>
          <p:nvSpPr>
            <p:cNvPr id="6" name="Freeform 6"/>
            <p:cNvSpPr/>
            <p:nvPr/>
          </p:nvSpPr>
          <p:spPr>
            <a:xfrm>
              <a:off x="8151840" y="1685520"/>
              <a:ext cx="3274560" cy="4408200"/>
            </a:xfrm>
            <a:custGeom>
              <a:avLst/>
              <a:gdLst/>
              <a:ah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Freeform 6"/>
            <p:cNvSpPr/>
            <p:nvPr/>
          </p:nvSpPr>
          <p:spPr>
            <a:xfrm flipH="1" flipV="1">
              <a:off x="752400" y="743760"/>
              <a:ext cx="3275280" cy="4408200"/>
            </a:xfrm>
            <a:custGeom>
              <a:avLst/>
              <a:gdLst/>
              <a:ah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4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Click to edit the outline text format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864000" indent="-324000">
              <a:lnSpc>
                <a:spcPct val="94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91b0e"/>
                </a:solidFill>
                <a:latin typeface="Franklin Gothic Book"/>
              </a:rPr>
              <a:t>Second Outline Level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296000" indent="-288000">
              <a:lnSpc>
                <a:spcPct val="94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191b0e"/>
                </a:solidFill>
                <a:latin typeface="Franklin Gothic Book"/>
              </a:rPr>
              <a:t>Third Outline Level</a:t>
            </a:r>
            <a:endParaRPr b="0" i="1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3" marL="1728000" indent="-216000">
              <a:lnSpc>
                <a:spcPct val="94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191b0e"/>
                </a:solidFill>
                <a:latin typeface="Franklin Gothic Book"/>
              </a:rPr>
              <a:t>Fourth Outline Level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  <a:p>
            <a:pPr lvl="4" marL="2160000" indent="-216000">
              <a:lnSpc>
                <a:spcPct val="94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Fifth Outline Level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5" marL="2592000" indent="-216000">
              <a:lnSpc>
                <a:spcPct val="94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Sixth Outline Level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6" marL="3024000" indent="-216000">
              <a:lnSpc>
                <a:spcPct val="94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Seventh Outline Level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8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9000"/>
              </a:lnSpc>
              <a:buNone/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Click to edit Master text styles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Second level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3716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800" spc="-1" strike="noStrike">
                <a:solidFill>
                  <a:srgbClr val="191b0e"/>
                </a:solidFill>
                <a:latin typeface="Franklin Gothic Book"/>
              </a:rPr>
              <a:t>Third level</a:t>
            </a:r>
            <a:endParaRPr b="0" i="1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3" marL="18288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1800" spc="-1" strike="noStrike">
                <a:solidFill>
                  <a:srgbClr val="191b0e"/>
                </a:solidFill>
                <a:latin typeface="Franklin Gothic Book"/>
              </a:rPr>
              <a:t>Fourth level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4" marL="22860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600" spc="-1" strike="noStrike">
                <a:solidFill>
                  <a:srgbClr val="191b0e"/>
                </a:solidFill>
                <a:latin typeface="Franklin Gothic Book"/>
              </a:rPr>
              <a:t>Fifth level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4"/>
          </p:nvPr>
        </p:nvSpPr>
        <p:spPr>
          <a:xfrm>
            <a:off x="1390680" y="6453360"/>
            <a:ext cx="120420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191b0e"/>
                </a:solidFill>
                <a:latin typeface="Franklin Gothic Book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5"/>
          </p:nvPr>
        </p:nvSpPr>
        <p:spPr>
          <a:xfrm>
            <a:off x="2893680" y="6453360"/>
            <a:ext cx="628056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6"/>
          </p:nvPr>
        </p:nvSpPr>
        <p:spPr>
          <a:xfrm>
            <a:off x="9472680" y="6453360"/>
            <a:ext cx="159588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191b0e"/>
                </a:solidFill>
                <a:latin typeface="Franklin Gothic 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B8B9FE-A96F-485B-BBCA-5E00E5A53AC9}" type="slidenum"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techinterviewhandbook.org/resume/" TargetMode="External"/><Relationship Id="rId2" Type="http://schemas.openxmlformats.org/officeDocument/2006/relationships/hyperlink" Target="https://www.youtube.com/watch?v=Tt08KmFfIYQ" TargetMode="External"/><Relationship Id="rId3" Type="http://schemas.openxmlformats.org/officeDocument/2006/relationships/hyperlink" Target="https://www.techinterviewhandbook.org/behavioral-interview/" TargetMode="External"/><Relationship Id="rId4" Type="http://schemas.openxmlformats.org/officeDocument/2006/relationships/hyperlink" Target="https://www.youtube.com/@DanCroitor/videos" TargetMode="External"/><Relationship Id="rId5" Type="http://schemas.openxmlformats.org/officeDocument/2006/relationships/hyperlink" Target="https://frontendmasters.com/courses/algorithms/" TargetMode="External"/><Relationship Id="rId6" Type="http://schemas.openxmlformats.org/officeDocument/2006/relationships/hyperlink" Target="https://www.techinterviewhandbook.org/algorithms/study-cheatsheet/" TargetMode="External"/><Relationship Id="rId7" Type="http://schemas.openxmlformats.org/officeDocument/2006/relationships/hyperlink" Target="https://www.techinterviewhandbook.org/grind75" TargetMode="External"/><Relationship Id="rId8" Type="http://schemas.openxmlformats.org/officeDocument/2006/relationships/hyperlink" Target="https://neetcode.io/" TargetMode="External"/><Relationship Id="rId9" Type="http://schemas.openxmlformats.org/officeDocument/2006/relationships/hyperlink" Target="https://leetcode.com/problems/" TargetMode="External"/><Relationship Id="rId10" Type="http://schemas.openxmlformats.org/officeDocument/2006/relationships/hyperlink" Target="https://www.youtube.com/watch?v=o-k7h2G3Gco" TargetMode="External"/><Relationship Id="rId11" Type="http://schemas.openxmlformats.org/officeDocument/2006/relationships/hyperlink" Target="https://www.youtube.com/@SDFC" TargetMode="External"/><Relationship Id="rId12" Type="http://schemas.openxmlformats.org/officeDocument/2006/relationships/image" Target="../media/image2.png"/><Relationship Id="rId1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geeksforgeeks.org/array/" TargetMode="External"/><Relationship Id="rId2" Type="http://schemas.openxmlformats.org/officeDocument/2006/relationships/hyperlink" Target="https://www.geeksforgeeks.org/data-structures/linked-list/" TargetMode="External"/><Relationship Id="rId3" Type="http://schemas.openxmlformats.org/officeDocument/2006/relationships/hyperlink" Target="https://www.geeksforgeeks.org/stack/" TargetMode="External"/><Relationship Id="rId4" Type="http://schemas.openxmlformats.org/officeDocument/2006/relationships/hyperlink" Target="https://www.geeksforgeeks.org/queue/" TargetMode="External"/><Relationship Id="rId5" Type="http://schemas.openxmlformats.org/officeDocument/2006/relationships/hyperlink" Target="https://www.geeksforgeeks.org/binary-tree-2/" TargetMode="External"/><Relationship Id="rId6" Type="http://schemas.openxmlformats.org/officeDocument/2006/relationships/hyperlink" Target="https://www.geeksforgeeks.org/binary-search-tree/" TargetMode="External"/><Relationship Id="rId7" Type="http://schemas.openxmlformats.org/officeDocument/2006/relationships/hyperlink" Target="https://www.geeksforgeeks.org/heap/" TargetMode="External"/><Relationship Id="rId8" Type="http://schemas.openxmlformats.org/officeDocument/2006/relationships/hyperlink" Target="https://www.geeksforgeeks.org/hashing/" TargetMode="External"/><Relationship Id="rId9" Type="http://schemas.openxmlformats.org/officeDocument/2006/relationships/hyperlink" Target="https://www.geeksforgeeks.org/graph-data-structure-and-algorithms/" TargetMode="External"/><Relationship Id="rId10" Type="http://schemas.openxmlformats.org/officeDocument/2006/relationships/hyperlink" Target="https://www.geeksforgeeks.org/matrix/" TargetMode="External"/><Relationship Id="rId1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frontendmasters.com/courses/algorithms/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visualgo.net/en" TargetMode="External"/><Relationship Id="rId2" Type="http://schemas.openxmlformats.org/officeDocument/2006/relationships/hyperlink" Target="https://hackernoon.com/14-patterns-to-ace-any-coding-interview-question-c5bb3357f6ed" TargetMode="External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techinterviewhandbook.org/grind75?hours=4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leetcode.com/problems/reverse-linked-list/description/" TargetMode="External"/><Relationship Id="rId2" Type="http://schemas.openxmlformats.org/officeDocument/2006/relationships/hyperlink" Target="https://leetcode.com/problems/merge-two-sorted-lists/description/" TargetMode="External"/><Relationship Id="rId3" Type="http://schemas.openxmlformats.org/officeDocument/2006/relationships/hyperlink" Target="https://leetcode.com/problems/invert-binary-tree/description/" TargetMode="External"/><Relationship Id="rId4" Type="http://schemas.openxmlformats.org/officeDocument/2006/relationships/hyperlink" Target="https://leetcode.com/problems/search-a-2d-matrix/description/" TargetMode="External"/><Relationship Id="rId5" Type="http://schemas.openxmlformats.org/officeDocument/2006/relationships/hyperlink" Target="https://leetcode.com/problems/word-search/" TargetMode="External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ww.amazon.com/Grokking-Algorithms-illustrated-programmers-curious-ebook/dp/B09781V6F7/ref=sr_1_1?crid=1FW7WJ10VQPPW&amp;dib=eyJ2IjoiMSJ9.syXBb4P36xSeLtqiqV0bdxX0aP3DAs0Vq8NFp6hyIsjNC-u7x9qwnXq6OKCn3akJH3VJzdBHB3sh6H-LySvEO7Nsr4XYAhMUj8_CvsddJ7b0y7T48aW5ku11pjU07fU8m0wuUQhrp4hqhwNgs7dtT5qK9E0VTsT3g7W9x2y-15EaHm70BT9Vk-npNKDC5sFweu8ECQ9l363YSrxLoiXEAAtGevjrLaSvWn-XppC348M.47_FqFlPIp2OXdJXxEmGEbcUt9ydEglZoIQOJu5ssnc&amp;dib_tag=se&amp;keywords=grokking+algorithm&amp;qid=1710783782&amp;sprefix=gronkk%2Caps%2C159&amp;sr=8-1" TargetMode="External"/><Relationship Id="rId2" Type="http://schemas.openxmlformats.org/officeDocument/2006/relationships/hyperlink" Target="https://www.amazon.com/System-Design-Interview-insiders-Second/dp/B08CMF2CQF/ref=sr_1_1?crid=266MQYB1SHBUR&amp;dib=eyJ2IjoiMSJ9.CZwZ7txhICEtME2JuLCqj9Bkde4opffmKt_uE1rHfEIuU3pvlwtooDoI4dbsE_L6z7WRjHA16oRp6OhS9-KbfWBlysOoIhpAkXgXxerMRix9U_xxI4bLvg-ClFE6-oecioJTS1Qqdt9xu-AUtFX_Lf6rmUAXcc3XP5ihJbVmoJNsnwawYcKs9TM9biO4aMT6sWpWHHKbR8a_ppan9Fjq-m1ySqFVnhdUpHET67QghGI.T-8PAMl2gm4zoDDiEHZ1rZuUvS0wR0GzWg4JEGRu1Jc&amp;dib_tag=se&amp;keywords=system+design+interview&amp;qid=1710783865&amp;sprefix=system%2Caps%2C161&amp;sr=8-1" TargetMode="External"/><Relationship Id="rId3" Type="http://schemas.openxmlformats.org/officeDocument/2006/relationships/hyperlink" Target="https://www.amazon.com/Phoenix-Project-DevOps-Helping-Business-ebook/dp/B09JWVXFNG/ref=sr_1_1?crid=3LAQY2PPE7FDK&amp;dib=eyJ2IjoiMSJ9.qRSu-KGO7y1D4_JUlj4oX2gt15fdQewuxKJJbL8dMYmExr0bukaJzwJzXryOyihSVL5FnEoLtnaN4uHyjfaoOqVVuoeBB-2Q_zXQd27FNvkQA8uZ_hLRsx_uT7EQ5Z4thvCIbY1dm2mZTLIkmv1BN-HYyG5E2LQDPseea6-lQVvItGmAQQjH6ibgQJD7JEpeJlE2_z0kCGHCeSI_aHyNF-ZSjHU7lqs_xxpz1kxfRsI.02_xB93__eBLDSEnQwBR6cDgxkUDUSWdocwfLQ9SKbI&amp;dib_tag=se&amp;keywords=the+project+phoenix&amp;qid=1711481118&amp;sprefix=the+project+phoeni%2Caps%2C173&amp;sr=8-1" TargetMode="External"/><Relationship Id="rId4" Type="http://schemas.openxmlformats.org/officeDocument/2006/relationships/hyperlink" Target="https://www.amazon.com/Designing-Data-Intensive-Applications-Reliable-Maintainable-ebook/dp/B06XPJML5D/ref=sr_1_1?crid=4ELHTNZ2K2M6&amp;dib=eyJ2IjoiMSJ9.eYSNyCNzI789OffQwkZ_mHHCecy9mu1NSt6DxbJy_r9qs4H9gSPKWWHLW5ebtalbsXRGFNVoFDaEGO_Z2edtupc3pE_g9AV9KC0zgOwua63ak-egtOq9b-486rcUT7cPYWnGen9Gs9Lwt44xM66ugzK9M3Ct29CbY2Tr_HE3HQXstk1DWKmzNjkJDMrdKHT33swiy1ksuEnmp2sH77-omXxWv_Yi_O5Q9bUO74jaJ-Y.Rzrzm-hH_NrPynZGEi-DmINLVVfTSpaOeHlbcunceEY&amp;dib_tag=se&amp;keywords=designing+data-intensive+applications&amp;qid=1710783893&amp;sprefix=design%2Caps%2C159&amp;sr=8-1" TargetMode="External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4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Freeform: Shape 51"/>
          <p:cNvSpPr/>
          <p:nvPr/>
        </p:nvSpPr>
        <p:spPr>
          <a:xfrm flipH="1" flipV="1">
            <a:off x="5670000" y="3709440"/>
            <a:ext cx="2131200" cy="1830600"/>
          </a:xfrm>
          <a:custGeom>
            <a:avLst/>
            <a:gdLst/>
            <a:ahLst/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Rectangle 49"/>
          <p:cNvSpPr/>
          <p:nvPr/>
        </p:nvSpPr>
        <p:spPr>
          <a:xfrm>
            <a:off x="6138000" y="4166640"/>
            <a:ext cx="5607720" cy="203976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297840" y="4267080"/>
            <a:ext cx="5267880" cy="1151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9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Franklin Gothic Book"/>
              </a:rPr>
              <a:t>Interview Prep</a:t>
            </a:r>
            <a:br>
              <a:rPr sz="3600"/>
            </a:br>
            <a:r>
              <a:rPr b="0" lang="en-US" sz="3600" spc="-1" strike="noStrike" cap="all">
                <a:solidFill>
                  <a:srgbClr val="ffffff"/>
                </a:solidFill>
                <a:latin typeface="Franklin Gothic Book"/>
              </a:rPr>
              <a:t>Book Club</a:t>
            </a: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7" name="AutoShape 2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8" name="Picture 10" descr=""/>
          <p:cNvPicPr/>
          <p:nvPr/>
        </p:nvPicPr>
        <p:blipFill>
          <a:blip r:embed="rId1"/>
          <a:stretch/>
        </p:blipFill>
        <p:spPr>
          <a:xfrm>
            <a:off x="681480" y="1157760"/>
            <a:ext cx="4542120" cy="4542120"/>
          </a:xfrm>
          <a:prstGeom prst="rect">
            <a:avLst/>
          </a:prstGeom>
          <a:ln w="0">
            <a:noFill/>
          </a:ln>
          <a:effectLst>
            <a:softEdge rad="127080"/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89000"/>
              </a:lnSpc>
              <a:buNone/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Agenda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10262160" cy="358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5000"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Resume Writing 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1" i="1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1"/>
              </a:rPr>
              <a:t>https://www.techinterviewhandbook.org/resume/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1" i="1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2"/>
              </a:rPr>
              <a:t>https://www.youtube.com/watch?v=Tt08KmFfIYQ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Behavioral interviews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1" i="1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3"/>
              </a:rPr>
              <a:t>https://www.techinterviewhandbook.org/behavioral-interview/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1" i="1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4"/>
              </a:rPr>
              <a:t>https://www.youtube.com/@DanCroitor/videos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Coding interviews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1" i="1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5"/>
              </a:rPr>
              <a:t>https://frontendmasters.com/courses/algorithms/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3716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1800" spc="-1" strike="noStrike" u="sng">
                <a:solidFill>
                  <a:srgbClr val="77a2bb"/>
                </a:solidFill>
                <a:uFillTx/>
                <a:latin typeface="Franklin Gothic Book"/>
                <a:hlinkClick r:id="rId6"/>
              </a:rPr>
              <a:t>https://www.techinterviewhandbook.org/algorithms/study-cheatsheet/</a:t>
            </a:r>
            <a:endParaRPr b="0" i="1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1" i="1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7"/>
              </a:rPr>
              <a:t>https://www.techinterviewhandbook.org/grind75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1" i="1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8"/>
              </a:rPr>
              <a:t>https://neetcode.io/</a:t>
            </a:r>
            <a:r>
              <a:rPr b="1" i="1" lang="en-US" sz="2000" spc="-1" strike="noStrike">
                <a:solidFill>
                  <a:srgbClr val="191b0e"/>
                </a:solidFill>
                <a:latin typeface="Franklin Gothic Book"/>
              </a:rPr>
              <a:t> | </a:t>
            </a:r>
            <a:r>
              <a:rPr b="1" i="1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9"/>
              </a:rPr>
              <a:t>https://leetcode.com/problems/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>
                <a:solidFill>
                  <a:srgbClr val="191b0e"/>
                </a:solidFill>
                <a:highlight>
                  <a:srgbClr val="81d41a"/>
                </a:highlight>
                <a:latin typeface="Franklin Gothic Book"/>
              </a:rPr>
              <a:t>System design interview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1" i="1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10"/>
              </a:rPr>
              <a:t>https://www.youtube.com/watch?v=o-k7h2G3Gco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1" i="1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11"/>
              </a:rPr>
              <a:t>https://www.youtube.com/@SDFC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01" name="Picture 6"/>
          <p:cNvSpPr/>
          <p:nvPr/>
        </p:nvSpPr>
        <p:spPr>
          <a:xfrm>
            <a:off x="7853760" y="1538640"/>
            <a:ext cx="3780000" cy="3780000"/>
          </a:xfrm>
          <a:prstGeom prst="roundRect">
            <a:avLst>
              <a:gd name="adj" fmla="val 8594"/>
            </a:avLst>
          </a:prstGeom>
          <a:blipFill rotWithShape="0">
            <a:blip r:embed="rId12"/>
            <a:srcRect/>
            <a:stretch/>
          </a:blipFill>
          <a:ln w="0">
            <a:noFill/>
          </a:ln>
          <a:effectLst>
            <a:reflection algn="bl" blurRad="12700" dir="5400000" dist="5000" endPos="28000" rotWithShape="0" stA="38000" sy="-100000"/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9000"/>
              </a:lnSpc>
              <a:buNone/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Data Structures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2000"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1"/>
              </a:rPr>
              <a:t>Array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2"/>
              </a:rPr>
              <a:t>Linked List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3"/>
              </a:rPr>
              <a:t>Stack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4"/>
              </a:rPr>
              <a:t>Queue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5"/>
              </a:rPr>
              <a:t>Binary Tree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6"/>
              </a:rPr>
              <a:t>Binary Search Tree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7"/>
              </a:rPr>
              <a:t>Heap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8"/>
              </a:rPr>
              <a:t>Hashing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9"/>
              </a:rPr>
              <a:t>Graph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10"/>
              </a:rPr>
              <a:t>Matrix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9000"/>
              </a:lnSpc>
              <a:buNone/>
            </a:pPr>
            <a:r>
              <a:rPr b="1" lang="en-US" sz="4400" spc="-1" strike="noStrike">
                <a:solidFill>
                  <a:srgbClr val="191b0e"/>
                </a:solidFill>
                <a:latin typeface="Franklin Gothic Book"/>
              </a:rPr>
              <a:t>The Last Algorithms Course You'll Need</a:t>
            </a:r>
            <a:br>
              <a:rPr sz="4400"/>
            </a:br>
            <a:r>
              <a:rPr b="1" lang="en-US" sz="4400" spc="-1" strike="noStrike" u="sng">
                <a:solidFill>
                  <a:srgbClr val="77a2bb"/>
                </a:solidFill>
                <a:uFillTx/>
                <a:latin typeface="Franklin Gothic Book"/>
                <a:hlinkClick r:id="rId1"/>
              </a:rPr>
              <a:t>ThePrimeagen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8000"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Week 1</a:t>
            </a:r>
            <a:endParaRPr b="0" lang="en-US" sz="12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1200" spc="-1" strike="noStrike">
                <a:solidFill>
                  <a:srgbClr val="191b0e"/>
                </a:solidFill>
                <a:latin typeface="Franklin Gothic Book"/>
              </a:rPr>
              <a:t>Introduction, Basics, Search</a:t>
            </a:r>
            <a:endParaRPr b="0" lang="en-US" sz="12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Week 2</a:t>
            </a:r>
            <a:endParaRPr b="0" lang="en-US" sz="12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1200" spc="-1" strike="noStrike">
                <a:solidFill>
                  <a:srgbClr val="191b0e"/>
                </a:solidFill>
                <a:latin typeface="Franklin Gothic Book"/>
              </a:rPr>
              <a:t>Sort, Arrays</a:t>
            </a:r>
            <a:endParaRPr b="0" lang="en-US" sz="12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Week 3</a:t>
            </a:r>
            <a:endParaRPr b="0" lang="en-US" sz="12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1200" spc="-1" strike="noStrike">
                <a:solidFill>
                  <a:srgbClr val="191b0e"/>
                </a:solidFill>
                <a:latin typeface="Franklin Gothic Book"/>
              </a:rPr>
              <a:t>Recursion, Quick Sort</a:t>
            </a:r>
            <a:endParaRPr b="0" lang="en-US" sz="12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Week 4</a:t>
            </a:r>
            <a:endParaRPr b="0" lang="en-US" sz="12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1200" spc="-1" strike="noStrike">
                <a:solidFill>
                  <a:srgbClr val="191b0e"/>
                </a:solidFill>
                <a:latin typeface="Franklin Gothic Book"/>
              </a:rPr>
              <a:t>Doubly Linked Lists, Trees</a:t>
            </a:r>
            <a:endParaRPr b="0" lang="en-US" sz="12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Week 5</a:t>
            </a:r>
            <a:endParaRPr b="0" lang="en-US" sz="12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1200" spc="-1" strike="noStrike">
                <a:solidFill>
                  <a:srgbClr val="191b0e"/>
                </a:solidFill>
                <a:latin typeface="Franklin Gothic Book"/>
              </a:rPr>
              <a:t>Tree Search</a:t>
            </a:r>
            <a:endParaRPr b="0" lang="en-US" sz="12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Week 6</a:t>
            </a:r>
            <a:endParaRPr b="0" lang="en-US" sz="12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1200" spc="-1" strike="noStrike">
                <a:solidFill>
                  <a:srgbClr val="191b0e"/>
                </a:solidFill>
                <a:latin typeface="Franklin Gothic Book"/>
              </a:rPr>
              <a:t>Heap</a:t>
            </a:r>
            <a:endParaRPr b="0" lang="en-US" sz="12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Week 7</a:t>
            </a:r>
            <a:endParaRPr b="0" lang="en-US" sz="12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1200" spc="-1" strike="noStrike">
                <a:solidFill>
                  <a:srgbClr val="191b0e"/>
                </a:solidFill>
                <a:latin typeface="Franklin Gothic Book"/>
              </a:rPr>
              <a:t>Graphs and Maps &amp; LRU</a:t>
            </a:r>
            <a:endParaRPr b="0" lang="en-US" sz="12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9000"/>
              </a:lnSpc>
              <a:buNone/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Valuable Resources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1"/>
              </a:rPr>
              <a:t>https://visualgo.net/en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2"/>
              </a:rPr>
              <a:t>https://hackernoon.com/14-patterns-to-ace-any-coding-interview-question-c5bb3357f6ed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2000"/>
          </a:bodyPr>
          <a:p>
            <a:pPr>
              <a:lnSpc>
                <a:spcPct val="89000"/>
              </a:lnSpc>
              <a:buNone/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Grind75</a:t>
            </a:r>
            <a:br>
              <a:rPr sz="4400"/>
            </a:br>
            <a:r>
              <a:rPr b="0" lang="en-US" sz="1800" spc="-1" strike="noStrike" u="sng">
                <a:solidFill>
                  <a:srgbClr val="77a2bb"/>
                </a:solidFill>
                <a:uFillTx/>
                <a:latin typeface="Franklin Gothic Book"/>
                <a:hlinkClick r:id="rId1"/>
              </a:rPr>
              <a:t>https://www.techinterviewhandbook.org/grind75?hours=4</a:t>
            </a:r>
            <a:br>
              <a:rPr sz="4400"/>
            </a:b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1000"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Book Club Week 3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Week 1 List – 4 Questions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Book Club Week 4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Week 1 List – 3 Questions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Week 2 List – 3 Questions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Book Club Week 5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Week 2 List – 3 Questions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Week 3 List – 6 Questions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Book Club Week 6 - 7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Week 4 List – 4 Questions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… </a:t>
            </a: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Weekly Progress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9000"/>
              </a:lnSpc>
              <a:buNone/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Example Exercises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1"/>
              </a:rPr>
              <a:t>https://leetcode.com/problems/reverse-linked-list/description/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2"/>
              </a:rPr>
              <a:t>https://leetcode.com/problems/merge-two-sorted-lists/description/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3"/>
              </a:rPr>
              <a:t>https://leetcode.com/problems/invert-binary-tree/description/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4"/>
              </a:rPr>
              <a:t>https://leetcode.com/problems/search-a-2d-matrix/description/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5"/>
              </a:rPr>
              <a:t>https://leetcode.com/problems/word-search/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9000"/>
              </a:lnSpc>
              <a:buNone/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Suggested books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840" cy="3157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1"/>
              </a:rPr>
              <a:t>Grokking Algorithms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2"/>
              </a:rPr>
              <a:t>System Design Interview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3"/>
              </a:rPr>
              <a:t>The Phoenix Project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4"/>
              </a:rPr>
              <a:t>Designing Data-Intensive Applications</a:t>
            </a: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 *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D9A38F-9A2C-42E5-9013-4C4B1FFCB4F6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7ECF6D8-9EA4-45A1-AFEB-B7C326AF0859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 design</Template>
  <TotalTime>341</TotalTime>
  <Application>LibreOffice/7.3.7.2$Linux_X86_64 LibreOffice_project/30$Build-2</Application>
  <AppVersion>15.0000</AppVersion>
  <Words>354</Words>
  <Paragraphs>73</Paragraphs>
  <Company>VIAVI Solutions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2024-03-18T14:47:12Z</dcterms:created>
  <dc:creator>Leonardo Arcinio Vanzei</dc:creator>
  <dc:description/>
  <dc:language>en-US</dc:language>
  <cp:lastModifiedBy/>
  <dcterms:modified xsi:type="dcterms:W3CDTF">2024-04-19T09:59:57Z</dcterms:modified>
  <cp:revision>2</cp:revision>
  <dc:subject/>
  <dc:title>Interview Prep Book Club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1</vt:i4>
  </property>
  <property fmtid="{D5CDD505-2E9C-101B-9397-08002B2CF9AE}" pid="4" name="PresentationFormat">
    <vt:lpwstr>Widescreen</vt:lpwstr>
  </property>
  <property fmtid="{D5CDD505-2E9C-101B-9397-08002B2CF9AE}" pid="5" name="Slides">
    <vt:i4>8</vt:i4>
  </property>
</Properties>
</file>