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874D61C-3874-4C23-BDBF-E5E0171C91E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9D61F6-D3DA-4ECF-8F99-E960D5547E7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9146D8-5F41-435D-AF89-7292003E91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6BCA31-572F-465C-B08C-3EC483978A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574975-58D1-4A85-9511-EC2996E0EE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600AB9-F617-4023-8A63-E1EF715DAA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7F2193-7305-48F6-AB8D-9B2D57C143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573C33-8769-4729-A506-2127CD090F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F6F68D-416F-4F6E-8BB5-C185A5BF26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4B1191-2AC1-447F-A116-6374329816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D255CB-AA10-476D-A5DE-550700FB58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CC8901-CAE0-4072-95BA-3B3A8A95BC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7AECB5-DDFC-4A61-BFA7-7C4BA99A72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2D7303-B743-4F95-AE45-4917817DD6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321C6A-18AF-43D0-80DD-90CB6F53E9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D52C9E-3AE6-4724-A0BA-1E37E211AB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EE356D-7A95-436F-B146-6E53830293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CB4A9A-6C3F-4D3A-A5BC-C2C67F4F49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4FE83E-9B8B-4B5F-B38E-C8401B2B6E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602E60-1B54-4026-A1F0-9648B9343D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E03DD1-91B1-4477-B09D-DE631BDFB5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2F648F-C06E-4AD8-B737-59B8EFECBF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6D97F6-0560-4845-98C4-D4CFD70F62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1564E0-26DD-4242-B9A4-408C202D22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FBD10F-7344-44D4-BD3C-BF1137BF1D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0A6C7-EB6D-4A86-B855-3D4A8CEE50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6"/>
          <p:cNvGrpSpPr/>
          <p:nvPr/>
        </p:nvGrpSpPr>
        <p:grpSpPr>
          <a:xfrm>
            <a:off x="751320" y="743400"/>
            <a:ext cx="10674360" cy="5349600"/>
            <a:chOff x="751320" y="743400"/>
            <a:chExt cx="10674360" cy="5349600"/>
          </a:xfrm>
        </p:grpSpPr>
        <p:sp>
          <p:nvSpPr>
            <p:cNvPr id="2" name="Freeform 6"/>
            <p:cNvSpPr/>
            <p:nvPr/>
          </p:nvSpPr>
          <p:spPr>
            <a:xfrm>
              <a:off x="8151840" y="1685520"/>
              <a:ext cx="3273840" cy="440748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6"/>
            <p:cNvSpPr/>
            <p:nvPr/>
          </p:nvSpPr>
          <p:spPr>
            <a:xfrm flipH="1" flipV="1">
              <a:off x="750960" y="743040"/>
              <a:ext cx="3274560" cy="440748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2584080" y="6453360"/>
            <a:ext cx="7022160" cy="40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>
          <a:xfrm>
            <a:off x="9830520" y="6453360"/>
            <a:ext cx="1595160" cy="40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741265-8425-4C7B-B044-BB5ED7E12964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>
          <a:xfrm>
            <a:off x="752760" y="6453360"/>
            <a:ext cx="1607040" cy="40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2893680" y="6453360"/>
            <a:ext cx="6279840" cy="40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9472680" y="6453360"/>
            <a:ext cx="1595160" cy="40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8AD06-3244-4FAA-A83E-2FD1346EE55E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6"/>
          </p:nvPr>
        </p:nvSpPr>
        <p:spPr>
          <a:xfrm>
            <a:off x="1390680" y="6453360"/>
            <a:ext cx="1203480" cy="40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techinterviewhandbook.org/resume/" TargetMode="External"/><Relationship Id="rId2" Type="http://schemas.openxmlformats.org/officeDocument/2006/relationships/hyperlink" Target="https://www.youtube.com/watch?v=Tt08KmFfIYQ" TargetMode="External"/><Relationship Id="rId3" Type="http://schemas.openxmlformats.org/officeDocument/2006/relationships/hyperlink" Target="https://www.techinterviewhandbook.org/behavioral-interview/" TargetMode="External"/><Relationship Id="rId4" Type="http://schemas.openxmlformats.org/officeDocument/2006/relationships/hyperlink" Target="https://www.youtube.com/@DanCroitor/videos" TargetMode="External"/><Relationship Id="rId5" Type="http://schemas.openxmlformats.org/officeDocument/2006/relationships/hyperlink" Target="https://frontendmasters.com/courses/algorithms/" TargetMode="External"/><Relationship Id="rId6" Type="http://schemas.openxmlformats.org/officeDocument/2006/relationships/hyperlink" Target="https://www.techinterviewhandbook.org/algorithms/study-cheatsheet/" TargetMode="External"/><Relationship Id="rId7" Type="http://schemas.openxmlformats.org/officeDocument/2006/relationships/hyperlink" Target="https://www.techinterviewhandbook.org/grind75" TargetMode="External"/><Relationship Id="rId8" Type="http://schemas.openxmlformats.org/officeDocument/2006/relationships/hyperlink" Target="https://neetcode.io/" TargetMode="External"/><Relationship Id="rId9" Type="http://schemas.openxmlformats.org/officeDocument/2006/relationships/hyperlink" Target="https://leetcode.com/problems/" TargetMode="External"/><Relationship Id="rId10" Type="http://schemas.openxmlformats.org/officeDocument/2006/relationships/hyperlink" Target="https://www.youtube.com/watch?v=o-k7h2G3Gco" TargetMode="External"/><Relationship Id="rId11" Type="http://schemas.openxmlformats.org/officeDocument/2006/relationships/hyperlink" Target="https://www.youtube.com/@SDFC" TargetMode="External"/><Relationship Id="rId12" Type="http://schemas.openxmlformats.org/officeDocument/2006/relationships/image" Target="../media/image2.png"/><Relationship Id="rId1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rontendmasters.com/courses/algorithms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techinterviewhandbook.org/grind75?hours=4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array/" TargetMode="External"/><Relationship Id="rId2" Type="http://schemas.openxmlformats.org/officeDocument/2006/relationships/hyperlink" Target="https://www.geeksforgeeks.org/data-structures/linked-list/" TargetMode="External"/><Relationship Id="rId3" Type="http://schemas.openxmlformats.org/officeDocument/2006/relationships/hyperlink" Target="https://www.geeksforgeeks.org/stack/" TargetMode="External"/><Relationship Id="rId4" Type="http://schemas.openxmlformats.org/officeDocument/2006/relationships/hyperlink" Target="https://www.geeksforgeeks.org/queue/" TargetMode="External"/><Relationship Id="rId5" Type="http://schemas.openxmlformats.org/officeDocument/2006/relationships/hyperlink" Target="https://www.geeksforgeeks.org/binary-tree-2/" TargetMode="External"/><Relationship Id="rId6" Type="http://schemas.openxmlformats.org/officeDocument/2006/relationships/hyperlink" Target="https://www.geeksforgeeks.org/binary-search-tree/" TargetMode="External"/><Relationship Id="rId7" Type="http://schemas.openxmlformats.org/officeDocument/2006/relationships/hyperlink" Target="https://www.geeksforgeeks.org/heap/" TargetMode="External"/><Relationship Id="rId8" Type="http://schemas.openxmlformats.org/officeDocument/2006/relationships/hyperlink" Target="https://www.geeksforgeeks.org/hashing/" TargetMode="External"/><Relationship Id="rId9" Type="http://schemas.openxmlformats.org/officeDocument/2006/relationships/hyperlink" Target="https://www.geeksforgeeks.org/graph-data-structure-and-algorithms/" TargetMode="External"/><Relationship Id="rId10" Type="http://schemas.openxmlformats.org/officeDocument/2006/relationships/hyperlink" Target="https://www.geeksforgeeks.org/matrix/" TargetMode="External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visualgo.net/en" TargetMode="External"/><Relationship Id="rId2" Type="http://schemas.openxmlformats.org/officeDocument/2006/relationships/hyperlink" Target="https://hackernoon.com/14-patterns-to-ace-any-coding-interview-question-c5bb3357f6ed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amazon.com/Grokking-Algorithms-illustrated-programmers-curious-ebook/dp/B09781V6F7/ref=sr_1_1?crid=1FW7WJ10VQPPW&amp;dib=eyJ2IjoiMSJ9.syXBb4P36xSeLtqiqV0bdxX0aP3DAs0Vq8NFp6hyIsjNC-u7x9qwnXq6OKCn3akJH3VJzdBHB3sh6H-LySvEO7Nsr4XYAhMUj8_CvsddJ7b0y7T48aW5ku11pjU07fU8m0wuUQhrp4hqhwNgs7dtT5qK9E0VTsT3g7W9x2y-15EaHm70BT9Vk-npNKDC5sFweu8ECQ9l363YSrxLoiXEAAtGevjrLaSvWn-XppC348M.47_FqFlPIp2OXdJXxEmGEbcUt9ydEglZoIQOJu5ssnc&amp;dib_tag=se&amp;keywords=grokking+algorithm&amp;qid=1710783782&amp;sprefix=gronkk%2Caps%2C159&amp;sr=8-1" TargetMode="External"/><Relationship Id="rId2" Type="http://schemas.openxmlformats.org/officeDocument/2006/relationships/hyperlink" Target="https://www.amazon.com/System-Design-Interview-insiders-Second/dp/B08CMF2CQF/ref=sr_1_1?crid=266MQYB1SHBUR&amp;dib=eyJ2IjoiMSJ9.CZwZ7txhICEtME2JuLCqj9Bkde4opffmKt_uE1rHfEIuU3pvlwtooDoI4dbsE_L6z7WRjHA16oRp6OhS9-KbfWBlysOoIhpAkXgXxerMRix9U_xxI4bLvg-ClFE6-oecioJTS1Qqdt9xu-AUtFX_Lf6rmUAXcc3XP5ihJbVmoJNsnwawYcKs9TM9biO4aMT6sWpWHHKbR8a_ppan9Fjq-m1ySqFVnhdUpHET67QghGI.T-8PAMl2gm4zoDDiEHZ1rZuUvS0wR0GzWg4JEGRu1Jc&amp;dib_tag=se&amp;keywords=system+design+interview&amp;qid=1710783865&amp;sprefix=system%2Caps%2C161&amp;sr=8-1" TargetMode="External"/><Relationship Id="rId3" Type="http://schemas.openxmlformats.org/officeDocument/2006/relationships/hyperlink" Target="https://www.amazon.com/Phoenix-Project-DevOps-Helping-Business-ebook/dp/B09JWVXFNG/ref=sr_1_1?crid=3LAQY2PPE7FDK&amp;dib=eyJ2IjoiMSJ9.qRSu-KGO7y1D4_JUlj4oX2gt15fdQewuxKJJbL8dMYmExr0bukaJzwJzXryOyihSVL5FnEoLtnaN4uHyjfaoOqVVuoeBB-2Q_zXQd27FNvkQA8uZ_hLRsx_uT7EQ5Z4thvCIbY1dm2mZTLIkmv1BN-HYyG5E2LQDPseea6-lQVvItGmAQQjH6ibgQJD7JEpeJlE2_z0kCGHCeSI_aHyNF-ZSjHU7lqs_xxpz1kxfRsI.02_xB93__eBLDSEnQwBR6cDgxkUDUSWdocwfLQ9SKbI&amp;dib_tag=se&amp;keywords=the+project+phoenix&amp;qid=1711481118&amp;sprefix=the+project+phoeni%2Caps%2C173&amp;sr=8-1" TargetMode="External"/><Relationship Id="rId4" Type="http://schemas.openxmlformats.org/officeDocument/2006/relationships/hyperlink" Target="https://www.amazon.com/Designing-Data-Intensive-Applications-Reliable-Maintainable-ebook/dp/B06XPJML5D/ref=sr_1_1?crid=4ELHTNZ2K2M6&amp;dib=eyJ2IjoiMSJ9.eYSNyCNzI789OffQwkZ_mHHCecy9mu1NSt6DxbJy_r9qs4H9gSPKWWHLW5ebtalbsXRGFNVoFDaEGO_Z2edtupc3pE_g9AV9KC0zgOwua63ak-egtOq9b-486rcUT7cPYWnGen9Gs9Lwt44xM66ugzK9M3Ct29CbY2Tr_HE3HQXstk1DWKmzNjkJDMrdKHT33swiy1ksuEnmp2sH77-omXxWv_Yi_O5Q9bUO74jaJ-Y.Rzrzm-hH_NrPynZGEi-DmINLVVfTSpaOeHlbcunceEY&amp;dib_tag=se&amp;keywords=designing+data-intensive+applications&amp;qid=1710783893&amp;sprefix=design%2Caps%2C159&amp;sr=8-1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4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Freeform: Shape 51"/>
          <p:cNvSpPr/>
          <p:nvPr/>
        </p:nvSpPr>
        <p:spPr>
          <a:xfrm flipH="1" flipV="1">
            <a:off x="5669280" y="3708720"/>
            <a:ext cx="2130480" cy="1829880"/>
          </a:xfrm>
          <a:custGeom>
            <a:avLst/>
            <a:gdLst/>
            <a:ahLst/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Rectangle 49"/>
          <p:cNvSpPr/>
          <p:nvPr/>
        </p:nvSpPr>
        <p:spPr>
          <a:xfrm>
            <a:off x="6138000" y="4166640"/>
            <a:ext cx="5607000" cy="203904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97840" y="4267080"/>
            <a:ext cx="5267160" cy="11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89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Interview Prep</a:t>
            </a:r>
            <a:br>
              <a:rPr sz="3600"/>
            </a:br>
            <a:r>
              <a:rPr b="0" lang="en-US" sz="3600" spc="-1" strike="noStrike" cap="all">
                <a:solidFill>
                  <a:srgbClr val="ffffff"/>
                </a:solidFill>
                <a:latin typeface="Franklin Gothic Book"/>
              </a:rPr>
              <a:t>Book Club – Day 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AutoShape 2"/>
          <p:cNvSpPr/>
          <p:nvPr/>
        </p:nvSpPr>
        <p:spPr>
          <a:xfrm>
            <a:off x="5943600" y="327672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10" descr=""/>
          <p:cNvPicPr/>
          <p:nvPr/>
        </p:nvPicPr>
        <p:blipFill>
          <a:blip r:embed="rId1"/>
          <a:stretch/>
        </p:blipFill>
        <p:spPr>
          <a:xfrm>
            <a:off x="681480" y="1157760"/>
            <a:ext cx="4541400" cy="4541400"/>
          </a:xfrm>
          <a:prstGeom prst="rect">
            <a:avLst/>
          </a:prstGeom>
          <a:ln w="0">
            <a:noFill/>
          </a:ln>
          <a:effectLst>
            <a:softEdge rad="12708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10261440" cy="358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5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Resume Writing 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https://www.techinterviewhandbook.org/resume/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https://www.youtube.com/watch?v=Tt08KmFfIYQ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Behavioral interviews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https://www.techinterviewhandbook.org/behavioral-interview/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https://www.youtube.com/@DanCroitor/videos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highlight>
                  <a:srgbClr val="00ff00"/>
                </a:highlight>
                <a:latin typeface="Franklin Gothic Book"/>
              </a:rPr>
              <a:t>Coding interviews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https://frontendmasters.com/courses/algorithms/</a:t>
            </a:r>
            <a:endParaRPr b="0" lang="en-US" sz="2000" spc="-1" strike="noStrike">
              <a:latin typeface="Arial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1800" spc="-1" strike="noStrike" u="sng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https://www.techinterviewhandbook.org/algorithms/study-cheatsheet/</a:t>
            </a:r>
            <a:endParaRPr b="0" lang="en-US" sz="18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https://www.techinterviewhandbook.org/grind75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https://neetcode.io/</a:t>
            </a:r>
            <a:r>
              <a:rPr b="1" i="1" lang="en-US" sz="2000" spc="-1" strike="noStrike">
                <a:solidFill>
                  <a:srgbClr val="191b0e"/>
                </a:solidFill>
                <a:latin typeface="Franklin Gothic Book"/>
              </a:rPr>
              <a:t> | </a:t>
            </a: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https://leetcode.com/problems/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System design interview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https://www.youtube.com/watch?v=o-k7h2G3Gco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1" i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1"/>
              </a:rPr>
              <a:t>https://www.youtube.com/@SDFC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1" name="Picture 6"/>
          <p:cNvSpPr/>
          <p:nvPr/>
        </p:nvSpPr>
        <p:spPr>
          <a:xfrm>
            <a:off x="7853760" y="1538640"/>
            <a:ext cx="3779280" cy="3779280"/>
          </a:xfrm>
          <a:prstGeom prst="roundRect">
            <a:avLst>
              <a:gd name="adj" fmla="val 8594"/>
            </a:avLst>
          </a:prstGeom>
          <a:blipFill rotWithShape="0">
            <a:blip r:embed="rId12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1" lang="en-US" sz="3200" spc="-1" strike="noStrike">
                <a:solidFill>
                  <a:srgbClr val="191b0e"/>
                </a:solidFill>
                <a:latin typeface="Franklin Gothic Book"/>
              </a:rPr>
              <a:t>The Last Algorithms Course You'll Need</a:t>
            </a:r>
            <a:br>
              <a:rPr sz="4400"/>
            </a:br>
            <a:r>
              <a:rPr b="1" lang="en-US" sz="44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ThePrimeagen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Week 1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Introduction, Basics, Search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2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Sort, Arrays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3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Recursion, Quick Sort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4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Doubly Linked Lists, Trees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5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Tree Search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6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Heap</a:t>
            </a:r>
            <a:endParaRPr b="0" lang="en-US" sz="12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Week 7</a:t>
            </a:r>
            <a:endParaRPr b="0" lang="en-US" sz="12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200" spc="-1" strike="noStrike">
                <a:solidFill>
                  <a:srgbClr val="191b0e"/>
                </a:solidFill>
                <a:latin typeface="Franklin Gothic Book"/>
              </a:rPr>
              <a:t>Graphs and Maps &amp; LRU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Grind75</a:t>
            </a:r>
            <a:br>
              <a:rPr sz="4400"/>
            </a:br>
            <a:r>
              <a:rPr b="0" lang="en-US" sz="18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https://www.techinterviewhandbook.org/grind75?hours=4</a:t>
            </a:r>
            <a:br>
              <a:rPr sz="1800"/>
            </a:br>
            <a:endParaRPr b="0" lang="en-US" sz="18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Book Club Week 3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highlight>
                  <a:srgbClr val="81d41a"/>
                </a:highlight>
                <a:latin typeface="Franklin Gothic Book"/>
              </a:rPr>
              <a:t>Week 1 List – 4 Questions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Book Club Week 4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1 List – 3 Questions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2 List – 3 Questions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Book Club Week 5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2 List – 3 Questions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3 List – 6 Questions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Book Club Week 6 - 7</a:t>
            </a:r>
            <a:endParaRPr b="0" lang="en-US" sz="2000" spc="-1" strike="noStrike">
              <a:latin typeface="Arial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Week 4 List – 4 Questions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…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Weekly Progress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K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y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D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a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a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r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u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u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r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/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h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n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i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q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u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107" name=""/>
          <p:cNvGrpSpPr/>
          <p:nvPr/>
        </p:nvGrpSpPr>
        <p:grpSpPr>
          <a:xfrm>
            <a:off x="2664000" y="5029200"/>
            <a:ext cx="8079840" cy="1592640"/>
            <a:chOff x="2664000" y="5029200"/>
            <a:chExt cx="8079840" cy="1592640"/>
          </a:xfrm>
        </p:grpSpPr>
        <p:grpSp>
          <p:nvGrpSpPr>
            <p:cNvPr id="108" name=""/>
            <p:cNvGrpSpPr/>
            <p:nvPr/>
          </p:nvGrpSpPr>
          <p:grpSpPr>
            <a:xfrm>
              <a:off x="3388680" y="5715000"/>
              <a:ext cx="5486400" cy="456840"/>
              <a:chOff x="3388680" y="5715000"/>
              <a:chExt cx="5486400" cy="456840"/>
            </a:xfrm>
          </p:grpSpPr>
          <p:sp>
            <p:nvSpPr>
              <p:cNvPr id="109" name=""/>
              <p:cNvSpPr/>
              <p:nvPr/>
            </p:nvSpPr>
            <p:spPr>
              <a:xfrm>
                <a:off x="3388680" y="5715000"/>
                <a:ext cx="571320" cy="456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"/>
              <p:cNvSpPr/>
              <p:nvPr/>
            </p:nvSpPr>
            <p:spPr>
              <a:xfrm>
                <a:off x="3960360" y="5715000"/>
                <a:ext cx="570960" cy="456840"/>
              </a:xfrm>
              <a:prstGeom prst="rect">
                <a:avLst/>
              </a:prstGeom>
              <a:solidFill>
                <a:srgbClr val="ff8000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"/>
              <p:cNvSpPr/>
              <p:nvPr/>
            </p:nvSpPr>
            <p:spPr>
              <a:xfrm>
                <a:off x="3388680" y="5715000"/>
                <a:ext cx="571320" cy="456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Value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12" name=""/>
              <p:cNvSpPr/>
              <p:nvPr/>
            </p:nvSpPr>
            <p:spPr>
              <a:xfrm>
                <a:off x="3960360" y="5715000"/>
                <a:ext cx="570960" cy="456840"/>
              </a:xfrm>
              <a:prstGeom prst="rect">
                <a:avLst/>
              </a:prstGeom>
              <a:solidFill>
                <a:srgbClr val="ff8000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Next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13" name=""/>
              <p:cNvSpPr/>
              <p:nvPr/>
            </p:nvSpPr>
            <p:spPr>
              <a:xfrm>
                <a:off x="4531680" y="5943600"/>
                <a:ext cx="685800" cy="360"/>
              </a:xfrm>
              <a:prstGeom prst="line">
                <a:avLst/>
              </a:prstGeom>
              <a:ln w="0">
                <a:solidFill>
                  <a:srgbClr val="3465a4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"/>
              <p:cNvSpPr/>
              <p:nvPr/>
            </p:nvSpPr>
            <p:spPr>
              <a:xfrm>
                <a:off x="6360480" y="5943600"/>
                <a:ext cx="685800" cy="360"/>
              </a:xfrm>
              <a:prstGeom prst="line">
                <a:avLst/>
              </a:prstGeom>
              <a:ln w="0">
                <a:solidFill>
                  <a:srgbClr val="3465a4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"/>
              <p:cNvSpPr/>
              <p:nvPr/>
            </p:nvSpPr>
            <p:spPr>
              <a:xfrm>
                <a:off x="8189280" y="5943600"/>
                <a:ext cx="685800" cy="360"/>
              </a:xfrm>
              <a:prstGeom prst="line">
                <a:avLst/>
              </a:prstGeom>
              <a:ln w="0">
                <a:solidFill>
                  <a:srgbClr val="3465a4"/>
                </a:solidFill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6" name=""/>
            <p:cNvGrpSpPr/>
            <p:nvPr/>
          </p:nvGrpSpPr>
          <p:grpSpPr>
            <a:xfrm>
              <a:off x="5217480" y="5715000"/>
              <a:ext cx="1142640" cy="456840"/>
              <a:chOff x="5217480" y="5715000"/>
              <a:chExt cx="1142640" cy="456840"/>
            </a:xfrm>
          </p:grpSpPr>
          <p:sp>
            <p:nvSpPr>
              <p:cNvPr id="117" name=""/>
              <p:cNvSpPr/>
              <p:nvPr/>
            </p:nvSpPr>
            <p:spPr>
              <a:xfrm>
                <a:off x="5217480" y="5715000"/>
                <a:ext cx="571320" cy="456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"/>
              <p:cNvSpPr/>
              <p:nvPr/>
            </p:nvSpPr>
            <p:spPr>
              <a:xfrm>
                <a:off x="5789160" y="5715000"/>
                <a:ext cx="570960" cy="456840"/>
              </a:xfrm>
              <a:prstGeom prst="rect">
                <a:avLst/>
              </a:prstGeom>
              <a:solidFill>
                <a:srgbClr val="ff8000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"/>
              <p:cNvSpPr/>
              <p:nvPr/>
            </p:nvSpPr>
            <p:spPr>
              <a:xfrm>
                <a:off x="5217480" y="5715000"/>
                <a:ext cx="571320" cy="456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Value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20" name=""/>
              <p:cNvSpPr/>
              <p:nvPr/>
            </p:nvSpPr>
            <p:spPr>
              <a:xfrm>
                <a:off x="5789160" y="5715000"/>
                <a:ext cx="570960" cy="456840"/>
              </a:xfrm>
              <a:prstGeom prst="rect">
                <a:avLst/>
              </a:prstGeom>
              <a:solidFill>
                <a:srgbClr val="ff8000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Next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121" name=""/>
            <p:cNvGrpSpPr/>
            <p:nvPr/>
          </p:nvGrpSpPr>
          <p:grpSpPr>
            <a:xfrm>
              <a:off x="7046280" y="5715000"/>
              <a:ext cx="1142640" cy="456840"/>
              <a:chOff x="7046280" y="5715000"/>
              <a:chExt cx="1142640" cy="456840"/>
            </a:xfrm>
          </p:grpSpPr>
          <p:sp>
            <p:nvSpPr>
              <p:cNvPr id="122" name=""/>
              <p:cNvSpPr/>
              <p:nvPr/>
            </p:nvSpPr>
            <p:spPr>
              <a:xfrm>
                <a:off x="7046280" y="5715000"/>
                <a:ext cx="571320" cy="456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"/>
              <p:cNvSpPr/>
              <p:nvPr/>
            </p:nvSpPr>
            <p:spPr>
              <a:xfrm>
                <a:off x="7617960" y="5715000"/>
                <a:ext cx="570960" cy="456840"/>
              </a:xfrm>
              <a:prstGeom prst="rect">
                <a:avLst/>
              </a:prstGeom>
              <a:solidFill>
                <a:srgbClr val="ff8000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"/>
              <p:cNvSpPr/>
              <p:nvPr/>
            </p:nvSpPr>
            <p:spPr>
              <a:xfrm>
                <a:off x="7046280" y="5715000"/>
                <a:ext cx="571320" cy="456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Value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25" name=""/>
              <p:cNvSpPr/>
              <p:nvPr/>
            </p:nvSpPr>
            <p:spPr>
              <a:xfrm>
                <a:off x="7617960" y="5715000"/>
                <a:ext cx="570960" cy="456840"/>
              </a:xfrm>
              <a:prstGeom prst="rect">
                <a:avLst/>
              </a:prstGeom>
              <a:solidFill>
                <a:srgbClr val="ff8000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Next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126" name=""/>
            <p:cNvGrpSpPr/>
            <p:nvPr/>
          </p:nvGrpSpPr>
          <p:grpSpPr>
            <a:xfrm>
              <a:off x="8875080" y="5715000"/>
              <a:ext cx="1142640" cy="456840"/>
              <a:chOff x="8875080" y="5715000"/>
              <a:chExt cx="1142640" cy="456840"/>
            </a:xfrm>
          </p:grpSpPr>
          <p:sp>
            <p:nvSpPr>
              <p:cNvPr id="127" name=""/>
              <p:cNvSpPr/>
              <p:nvPr/>
            </p:nvSpPr>
            <p:spPr>
              <a:xfrm>
                <a:off x="8875080" y="5715000"/>
                <a:ext cx="571320" cy="456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"/>
              <p:cNvSpPr/>
              <p:nvPr/>
            </p:nvSpPr>
            <p:spPr>
              <a:xfrm>
                <a:off x="9446760" y="5715000"/>
                <a:ext cx="570960" cy="456840"/>
              </a:xfrm>
              <a:prstGeom prst="rect">
                <a:avLst/>
              </a:prstGeom>
              <a:solidFill>
                <a:srgbClr val="ff8000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"/>
              <p:cNvSpPr/>
              <p:nvPr/>
            </p:nvSpPr>
            <p:spPr>
              <a:xfrm>
                <a:off x="8875080" y="5715000"/>
                <a:ext cx="571320" cy="45684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Value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130" name=""/>
              <p:cNvSpPr/>
              <p:nvPr/>
            </p:nvSpPr>
            <p:spPr>
              <a:xfrm>
                <a:off x="9446760" y="5715000"/>
                <a:ext cx="570960" cy="456840"/>
              </a:xfrm>
              <a:prstGeom prst="rect">
                <a:avLst/>
              </a:prstGeom>
              <a:solidFill>
                <a:srgbClr val="ff8000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Next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131" name=""/>
            <p:cNvSpPr/>
            <p:nvPr/>
          </p:nvSpPr>
          <p:spPr>
            <a:xfrm>
              <a:off x="3160080" y="5257800"/>
              <a:ext cx="457200" cy="45720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oval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>
              <a:off x="2664000" y="5029200"/>
              <a:ext cx="498600" cy="221040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cccccc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500" spc="-1" strike="noStrike">
                  <a:latin typeface="Noto Sans"/>
                </a:rPr>
                <a:t>Head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10246680" y="6400800"/>
              <a:ext cx="497160" cy="221040"/>
            </a:xfrm>
            <a:prstGeom prst="rect">
              <a:avLst/>
            </a:prstGeom>
            <a:solidFill>
              <a:srgbClr val="eeeeee"/>
            </a:solidFill>
            <a:ln w="0">
              <a:solidFill>
                <a:srgbClr val="cccccc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500" spc="-1" strike="noStrike">
                  <a:latin typeface="Noto Sans"/>
                </a:rPr>
                <a:t>None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10018080" y="5943600"/>
              <a:ext cx="457200" cy="45720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oval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"/>
          <p:cNvSpPr/>
          <p:nvPr/>
        </p:nvSpPr>
        <p:spPr>
          <a:xfrm>
            <a:off x="9297000" y="2598120"/>
            <a:ext cx="1599840" cy="1828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9297000" y="4198320"/>
            <a:ext cx="1599840" cy="228240"/>
          </a:xfrm>
          <a:prstGeom prst="rect">
            <a:avLst/>
          </a:prstGeom>
          <a:solidFill>
            <a:srgbClr val="f10d0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Item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297000" y="3969720"/>
            <a:ext cx="1599840" cy="228240"/>
          </a:xfrm>
          <a:prstGeom prst="rect">
            <a:avLst/>
          </a:prstGeom>
          <a:solidFill>
            <a:srgbClr val="81aca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Item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9297000" y="3969720"/>
            <a:ext cx="1599840" cy="228240"/>
          </a:xfrm>
          <a:prstGeom prst="rect">
            <a:avLst/>
          </a:prstGeom>
          <a:solidFill>
            <a:srgbClr val="81aca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Item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9297000" y="3741120"/>
            <a:ext cx="1599840" cy="228240"/>
          </a:xfrm>
          <a:prstGeom prst="rect">
            <a:avLst/>
          </a:prstGeom>
          <a:solidFill>
            <a:srgbClr val="ffff38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Item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 rot="15600000">
            <a:off x="8927640" y="2300400"/>
            <a:ext cx="662400" cy="1509480"/>
          </a:xfrm>
          <a:prstGeom prst="curvedConnector3">
            <a:avLst>
              <a:gd name="adj1" fmla="val 161216"/>
            </a:avLst>
          </a:prstGeom>
          <a:noFill/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8686800" y="2057400"/>
            <a:ext cx="3708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0744200" y="1600200"/>
            <a:ext cx="549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1600560" y="1600200"/>
            <a:ext cx="5257440" cy="1625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List = [ 1, 2, 2, 4, 5, 6, 6 ]  =&gt; Set {1, 2, 4, 5, 6}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Dict = {Key: Value}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Eg. {1: 2, 2:4, 3:5, 7:8}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{1:[2,3], 2:[4,6], 3:[1]}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44" name=""/>
          <p:cNvGrpSpPr/>
          <p:nvPr/>
        </p:nvGrpSpPr>
        <p:grpSpPr>
          <a:xfrm>
            <a:off x="1828800" y="3657600"/>
            <a:ext cx="3754080" cy="1032480"/>
            <a:chOff x="1828800" y="3657600"/>
            <a:chExt cx="3754080" cy="1032480"/>
          </a:xfrm>
        </p:grpSpPr>
        <p:sp>
          <p:nvSpPr>
            <p:cNvPr id="145" name=""/>
            <p:cNvSpPr/>
            <p:nvPr/>
          </p:nvSpPr>
          <p:spPr>
            <a:xfrm>
              <a:off x="1828800" y="3657600"/>
              <a:ext cx="3754080" cy="57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600" spc="-1" strike="noStrike">
                  <a:latin typeface="Arial"/>
                </a:rPr>
                <a:t>[ 1, 2, 2, 4, 5, 6, 6, 10 ] 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 flipV="1">
              <a:off x="2154240" y="4232880"/>
              <a:ext cx="360" cy="45720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flipV="1">
              <a:off x="2562840" y="4232880"/>
              <a:ext cx="360" cy="45720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" name=""/>
          <p:cNvSpPr/>
          <p:nvPr/>
        </p:nvSpPr>
        <p:spPr>
          <a:xfrm>
            <a:off x="9297000" y="3512520"/>
            <a:ext cx="1599840" cy="228240"/>
          </a:xfrm>
          <a:prstGeom prst="rect">
            <a:avLst/>
          </a:prstGeom>
          <a:solidFill>
            <a:srgbClr val="ffaa95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Item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 flipH="1" rot="6000000">
            <a:off x="10581120" y="2127600"/>
            <a:ext cx="440280" cy="1662120"/>
          </a:xfrm>
          <a:prstGeom prst="curvedConnector3">
            <a:avLst>
              <a:gd name="adj1" fmla="val 208660"/>
            </a:avLst>
          </a:prstGeom>
          <a:noFill/>
          <a:ln w="29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Example Exercises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</a:rPr>
              <a:t>https://leetcode.com/problems/two-sum/description/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</a:rPr>
              <a:t>https://leetcode.com/problems/valid-parentheses/description/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</a:rPr>
              <a:t>https://leetcode.com/problems/merge-two-sorted-lists/description/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r>
              <a:rPr b="0" lang="en-US" sz="1600" spc="-1" strike="noStrike" u="sng">
                <a:solidFill>
                  <a:srgbClr val="77a2bb"/>
                </a:solidFill>
                <a:uFillTx/>
                <a:latin typeface="Franklin Gothic Book"/>
              </a:rPr>
              <a:t>https://leetcode.com/problems/best-time-to-buy-and-sell-stock/description/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Data Structures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Array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Linked List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Stack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Queue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5"/>
              </a:rPr>
              <a:t>Binary Tree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6"/>
              </a:rPr>
              <a:t>Binary Search Tree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7"/>
              </a:rPr>
              <a:t>Heap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8"/>
              </a:rPr>
              <a:t>Hashing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9"/>
              </a:rPr>
              <a:t>Graph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0"/>
              </a:rPr>
              <a:t>Matrix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Valuable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https://visualgo.net/en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https://hackernoon.com/14-patterns-to-ace-any-coding-interview-question-c5bb3357f6ed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89000"/>
              </a:lnSpc>
              <a:buNone/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Suggested books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120" cy="31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1"/>
              </a:rPr>
              <a:t>Grokking Algorithms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2"/>
              </a:rPr>
              <a:t>System Design Interview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3"/>
              </a:rPr>
              <a:t>The Phoenix Project</a:t>
            </a:r>
            <a:endParaRPr b="0" lang="en-US" sz="2000" spc="-1" strike="noStrike"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000" spc="-1" strike="noStrike" u="sng">
                <a:solidFill>
                  <a:srgbClr val="77a2bb"/>
                </a:solidFill>
                <a:uFillTx/>
                <a:latin typeface="Franklin Gothic Book"/>
                <a:hlinkClick r:id="rId4"/>
              </a:rPr>
              <a:t>Designing Data-Intensive Applications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 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386</TotalTime>
  <Application>LibreOffice/7.3.7.2$Linux_X86_64 LibreOffice_project/30$Build-2</Application>
  <AppVersion>15.0000</AppVersion>
  <Words>354</Words>
  <Paragraphs>73</Paragraphs>
  <Company>VIAVI Solutions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2024-03-18T14:47:12Z</dcterms:created>
  <dc:creator>Leonardo Arcinio Vanzei</dc:creator>
  <dc:description/>
  <dc:language>en-US</dc:language>
  <cp:lastModifiedBy/>
  <dcterms:modified xsi:type="dcterms:W3CDTF">2024-04-08T20:42:16Z</dcterms:modified>
  <cp:revision>4</cp:revision>
  <dc:subject/>
  <dc:title>Interview Prep Book Club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