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502C2FA-4651-4C72-B3C3-1A64821CF5C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55979-9992-4193-8982-0CC2C09397A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B008AD-9BE3-4AA9-BEA3-A687C185E9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471D6-EC52-4C8E-850F-B57356D34C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FCAA78-002B-4DE2-862E-E0AF4512BD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A688E-AC7A-47F5-8033-11FFF3CE8D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2639AF-3AB2-43C6-9F3F-81742D956B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E1F2F2-AE9F-47C9-A8A3-42B8DD63FB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1523E4-BA9B-4B5D-B98A-F2BC7205C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031037-3437-4160-9C06-B92CED2E98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FCB1AE-C6E4-48B8-A821-2AD159A086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D9357B-AE92-482C-A775-5834E2E933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4BE0F4-3DCF-445B-B31B-1394F0E8E3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4AF79E-7E67-43A0-BCC7-7B2DB6527E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26B950-70BA-48CC-A4AD-429AFBB6F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850E3C-5F8E-4F46-BB43-3E43C10C52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F0514-1B29-4F45-B2DC-D4CC073C14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11CDC4-68E9-40D4-AC38-662DC80FC0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33624F-CA76-4516-BA28-73C4F59D7F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7D3ABE-9779-4CFC-988C-EE7525ECD4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131E9D-9DA1-4654-B37F-223F87CF67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D27274-2316-481C-A688-8650247931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530279-8D90-45BB-8576-0C63C135E1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7175CA-423B-4263-AE5F-2D4321DA26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FFB38-B924-4583-8FCB-ADFF5A1E32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887E98-B946-4140-A9BA-4BE7F7AC82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6"/>
          <p:cNvGrpSpPr/>
          <p:nvPr/>
        </p:nvGrpSpPr>
        <p:grpSpPr>
          <a:xfrm>
            <a:off x="750600" y="743040"/>
            <a:ext cx="10674720" cy="5349600"/>
            <a:chOff x="750600" y="743040"/>
            <a:chExt cx="10674720" cy="5349600"/>
          </a:xfrm>
        </p:grpSpPr>
        <p:sp>
          <p:nvSpPr>
            <p:cNvPr id="2" name="Freeform 6"/>
            <p:cNvSpPr/>
            <p:nvPr/>
          </p:nvSpPr>
          <p:spPr>
            <a:xfrm>
              <a:off x="8151840" y="1685520"/>
              <a:ext cx="3273480" cy="440712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6"/>
            <p:cNvSpPr/>
            <p:nvPr/>
          </p:nvSpPr>
          <p:spPr>
            <a:xfrm flipH="1" flipV="1">
              <a:off x="749880" y="743040"/>
              <a:ext cx="3274200" cy="440712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2584080" y="6453360"/>
            <a:ext cx="702180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983052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258D7-3C49-46DA-A3C5-363D4F190037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52760" y="6453360"/>
            <a:ext cx="160668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2893680" y="6453360"/>
            <a:ext cx="627948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947268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E3EC49-667A-477E-A482-79DD286FADDF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1390680" y="6453360"/>
            <a:ext cx="12031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techinterviewhandbook.org/resume/" TargetMode="External"/><Relationship Id="rId2" Type="http://schemas.openxmlformats.org/officeDocument/2006/relationships/hyperlink" Target="https://www.youtube.com/watch?v=Tt08KmFfIYQ" TargetMode="External"/><Relationship Id="rId3" Type="http://schemas.openxmlformats.org/officeDocument/2006/relationships/hyperlink" Target="https://www.techinterviewhandbook.org/behavioral-interview/" TargetMode="External"/><Relationship Id="rId4" Type="http://schemas.openxmlformats.org/officeDocument/2006/relationships/hyperlink" Target="https://www.youtube.com/@DanCroitor/videos" TargetMode="External"/><Relationship Id="rId5" Type="http://schemas.openxmlformats.org/officeDocument/2006/relationships/hyperlink" Target="https://frontendmasters.com/courses/algorithms/" TargetMode="External"/><Relationship Id="rId6" Type="http://schemas.openxmlformats.org/officeDocument/2006/relationships/hyperlink" Target="https://www.techinterviewhandbook.org/algorithms/study-cheatsheet/" TargetMode="External"/><Relationship Id="rId7" Type="http://schemas.openxmlformats.org/officeDocument/2006/relationships/hyperlink" Target="https://www.techinterviewhandbook.org/grind75" TargetMode="External"/><Relationship Id="rId8" Type="http://schemas.openxmlformats.org/officeDocument/2006/relationships/hyperlink" Target="https://neetcode.io/" TargetMode="External"/><Relationship Id="rId9" Type="http://schemas.openxmlformats.org/officeDocument/2006/relationships/hyperlink" Target="https://leetcode.com/problems/" TargetMode="External"/><Relationship Id="rId10" Type="http://schemas.openxmlformats.org/officeDocument/2006/relationships/hyperlink" Target="https://www.youtube.com/watch?v=o-k7h2G3Gco" TargetMode="External"/><Relationship Id="rId11" Type="http://schemas.openxmlformats.org/officeDocument/2006/relationships/hyperlink" Target="https://www.youtube.com/@SDFC" TargetMode="External"/><Relationship Id="rId12" Type="http://schemas.openxmlformats.org/officeDocument/2006/relationships/image" Target="../media/image2.png"/><Relationship Id="rId1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rontendmasters.com/courses/algorithms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techinterviewhandbook.org/grind75?hours=4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leetcode.com/problems/lowest-common-ancestor-of-a-binary-search-tree/description/" TargetMode="External"/><Relationship Id="rId2" Type="http://schemas.openxmlformats.org/officeDocument/2006/relationships/hyperlink" Target="https://leetcode.com/problems/flood-fill/description/" TargetMode="External"/><Relationship Id="rId3" Type="http://schemas.openxmlformats.org/officeDocument/2006/relationships/hyperlink" Target="https://leetcode.com/problems/valid-palindrome/description/" TargetMode="External"/><Relationship Id="rId4" Type="http://schemas.openxmlformats.org/officeDocument/2006/relationships/hyperlink" Target="https://leetcode.com/problems/invert-binary-tree/description/" TargetMode="External"/><Relationship Id="rId5" Type="http://schemas.openxmlformats.org/officeDocument/2006/relationships/hyperlink" Target="https://leetcode.com/problems/valid-anagram/description/" TargetMode="Externa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array/" TargetMode="External"/><Relationship Id="rId2" Type="http://schemas.openxmlformats.org/officeDocument/2006/relationships/hyperlink" Target="https://www.geeksforgeeks.org/data-structures/linked-list/" TargetMode="External"/><Relationship Id="rId3" Type="http://schemas.openxmlformats.org/officeDocument/2006/relationships/hyperlink" Target="https://www.geeksforgeeks.org/stack/" TargetMode="External"/><Relationship Id="rId4" Type="http://schemas.openxmlformats.org/officeDocument/2006/relationships/hyperlink" Target="https://www.geeksforgeeks.org/queue/" TargetMode="External"/><Relationship Id="rId5" Type="http://schemas.openxmlformats.org/officeDocument/2006/relationships/hyperlink" Target="https://www.geeksforgeeks.org/binary-tree-2/" TargetMode="External"/><Relationship Id="rId6" Type="http://schemas.openxmlformats.org/officeDocument/2006/relationships/hyperlink" Target="https://www.geeksforgeeks.org/binary-search-tree/" TargetMode="External"/><Relationship Id="rId7" Type="http://schemas.openxmlformats.org/officeDocument/2006/relationships/hyperlink" Target="https://www.geeksforgeeks.org/heap/" TargetMode="External"/><Relationship Id="rId8" Type="http://schemas.openxmlformats.org/officeDocument/2006/relationships/hyperlink" Target="https://www.geeksforgeeks.org/hashing/" TargetMode="External"/><Relationship Id="rId9" Type="http://schemas.openxmlformats.org/officeDocument/2006/relationships/hyperlink" Target="https://www.geeksforgeeks.org/graph-data-structure-and-algorithms/" TargetMode="External"/><Relationship Id="rId10" Type="http://schemas.openxmlformats.org/officeDocument/2006/relationships/hyperlink" Target="https://www.geeksforgeeks.org/matrix/" TargetMode="External"/><Relationship Id="rId1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visualgo.net/en" TargetMode="External"/><Relationship Id="rId2" Type="http://schemas.openxmlformats.org/officeDocument/2006/relationships/hyperlink" Target="https://hackernoon.com/14-patterns-to-ace-any-coding-interview-question-c5bb3357f6ed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amazon.com/Grokking-Algorithms-illustrated-programmers-curious-ebook/dp/B09781V6F7/ref=sr_1_1?crid=1FW7WJ10VQPPW&amp;dib=eyJ2IjoiMSJ9.syXBb4P36xSeLtqiqV0bdxX0aP3DAs0Vq8NFp6hyIsjNC-u7x9qwnXq6OKCn3akJH3VJzdBHB3sh6H-LySvEO7Nsr4XYAhMUj8_CvsddJ7b0y7T48aW5ku11pjU07fU8m0wuUQhrp4hqhwNgs7dtT5qK9E0VTsT3g7W9x2y-15EaHm70BT9Vk-npNKDC5sFweu8ECQ9l363YSrxLoiXEAAtGevjrLaSvWn-XppC348M.47_FqFlPIp2OXdJXxEmGEbcUt9ydEglZoIQOJu5ssnc&amp;dib_tag=se&amp;keywords=grokking+algorithm&amp;qid=1710783782&amp;sprefix=gronkk%2Caps%2C159&amp;sr=8-1" TargetMode="External"/><Relationship Id="rId2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Relationship Id="rId3" Type="http://schemas.openxmlformats.org/officeDocument/2006/relationships/hyperlink" Target="https://www.amazon.com/Phoenix-Project-DevOps-Helping-Business-ebook/dp/B09JWVXFNG/ref=sr_1_1?crid=3LAQY2PPE7FDK&amp;dib=eyJ2IjoiMSJ9.qRSu-KGO7y1D4_JUlj4oX2gt15fdQewuxKJJbL8dMYmExr0bukaJzwJzXryOyihSVL5FnEoLtnaN4uHyjfaoOqVVuoeBB-2Q_zXQd27FNvkQA8uZ_hLRsx_uT7EQ5Z4thvCIbY1dm2mZTLIkmv1BN-HYyG5E2LQDPseea6-lQVvItGmAQQjH6ibgQJD7JEpeJlE2_z0kCGHCeSI_aHyNF-ZSjHU7lqs_xxpz1kxfRsI.02_xB93__eBLDSEnQwBR6cDgxkUDUSWdocwfLQ9SKbI&amp;dib_tag=se&amp;keywords=the+project+phoenix&amp;qid=1711481118&amp;sprefix=the+project+phoeni%2Caps%2C173&amp;sr=8-1" TargetMode="External"/><Relationship Id="rId4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4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Freeform: Shape 51"/>
          <p:cNvSpPr/>
          <p:nvPr/>
        </p:nvSpPr>
        <p:spPr>
          <a:xfrm flipH="1" flipV="1">
            <a:off x="5668560" y="3708720"/>
            <a:ext cx="2130120" cy="1829520"/>
          </a:xfrm>
          <a:custGeom>
            <a:avLst/>
            <a:gdLst/>
            <a:ahLst/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Rectangle 49"/>
          <p:cNvSpPr/>
          <p:nvPr/>
        </p:nvSpPr>
        <p:spPr>
          <a:xfrm>
            <a:off x="6138000" y="4166640"/>
            <a:ext cx="5606640" cy="203868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97840" y="4267080"/>
            <a:ext cx="5266800" cy="115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89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v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w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 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p</a:t>
            </a:r>
            <a:br>
              <a:rPr sz="3600"/>
            </a:b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B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k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 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b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 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–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 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y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 </a:t>
            </a: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AutoShape 2"/>
          <p:cNvSpPr/>
          <p:nvPr/>
        </p:nvSpPr>
        <p:spPr>
          <a:xfrm>
            <a:off x="594360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10" descr=""/>
          <p:cNvPicPr/>
          <p:nvPr/>
        </p:nvPicPr>
        <p:blipFill>
          <a:blip r:embed="rId1"/>
          <a:stretch/>
        </p:blipFill>
        <p:spPr>
          <a:xfrm>
            <a:off x="681480" y="1157760"/>
            <a:ext cx="4541040" cy="4541040"/>
          </a:xfrm>
          <a:prstGeom prst="rect">
            <a:avLst/>
          </a:prstGeom>
          <a:ln w="0">
            <a:noFill/>
          </a:ln>
          <a:effectLst>
            <a:softEdge rad="1270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10261080" cy="357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5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Resume Writing 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https://www.techinterviewhandbook.org/resume/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https://www.youtube.com/watch?v=Tt08KmFfIYQ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Behavioral interviews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https://www.techinterviewhandbook.org/behavioral-interview/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https://www.youtube.com/@DanCroitor/videos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Coding interviews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https://frontendmasters.com/courses/algorithms/</a:t>
            </a:r>
            <a:endParaRPr b="0" lang="en-US" sz="2000" spc="-1" strike="noStrike">
              <a:latin typeface="Arial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1800" spc="-1" strike="noStrike" u="sng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https://www.techinterviewhandbook.org/algorithms/study-cheatsheet/</a:t>
            </a:r>
            <a:endParaRPr b="0" lang="en-US" sz="18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https://www.techinterviewhandbook.org/grind75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https://neetcode.io/</a:t>
            </a:r>
            <a:r>
              <a:rPr b="1" i="1" lang="en-US" sz="2000" spc="-1" strike="noStrike">
                <a:solidFill>
                  <a:srgbClr val="191b0e"/>
                </a:solidFill>
                <a:latin typeface="Franklin Gothic Book"/>
              </a:rPr>
              <a:t> | </a:t>
            </a: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https://leetcode.com/problems/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System design interview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https://www.youtube.com/watch?v=o-k7h2G3Gco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1"/>
              </a:rPr>
              <a:t>https://www.youtube.com/@SDFC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1" name="Picture 6"/>
          <p:cNvSpPr/>
          <p:nvPr/>
        </p:nvSpPr>
        <p:spPr>
          <a:xfrm>
            <a:off x="7853760" y="1538640"/>
            <a:ext cx="3778920" cy="3778920"/>
          </a:xfrm>
          <a:prstGeom prst="roundRect">
            <a:avLst>
              <a:gd name="adj" fmla="val 8594"/>
            </a:avLst>
          </a:prstGeom>
          <a:blipFill rotWithShape="0">
            <a:blip r:embed="rId12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The Last Algorithms Course You'll Need</a:t>
            </a:r>
            <a:br>
              <a:rPr sz="4400"/>
            </a:br>
            <a:r>
              <a:rPr b="1" lang="en-US" sz="44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ThePrimeagen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Week 1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Introduction, Basics, Search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Week 2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Sort, Arrays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3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Recursion, Quick Sort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4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Doubly Linked Lists, Trees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5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Tree Search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6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Heap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7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Graphs and Maps &amp; LRU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Grind75</a:t>
            </a:r>
            <a:br>
              <a:rPr sz="4400"/>
            </a:br>
            <a:r>
              <a:rPr b="0" lang="en-US" sz="18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https://www.techinterviewhandbook.org/grind75?hours=4</a:t>
            </a: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Book Club Week 3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Week 1 List – 4 Questions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Book Club Week 4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Week 1 List – 3 Questions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Week 2 List – 3 Questions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5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2 List – 3 Questions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3 List – 6 Questions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6 - 7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4 List – 4 Questions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…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Weekly Progress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Example Exercises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https://leetcode.com/problems/lowest-common-ancestor-of-a-binary-search-tree/description/</a:t>
            </a: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https://leetcode.com/problems/flood-fill/description/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https://leetcode.com/problems/valid-palindrome/description/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https://leetcode.com/problems/invert-binary-tree/description/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https://leetcode.com/problems/valid-anagram/description/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</a:rPr>
              <a:t>https://leetcode.com/problems/binary-search/description/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Data Structures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Array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Linked List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Stack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Queue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Binary Tree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Binary Search Tree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Heap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Hashing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Graph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Matrix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Valuable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https://visualgo.net/en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https://hackernoon.com/14-patterns-to-ace-any-coding-interview-question-c5bb3357f6ed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Suggested books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1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Grokking Algorithms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System Design Interview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The Phoenix Project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Designing Data-Intensive Applications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 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395</TotalTime>
  <Application>LibreOffice/7.3.7.2$Linux_X86_64 LibreOffice_project/30$Build-2</Application>
  <AppVersion>15.0000</AppVersion>
  <Words>354</Words>
  <Paragraphs>73</Paragraphs>
  <Company>VIAVI Solutions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2024-03-18T14:47:12Z</dcterms:created>
  <dc:creator>Leonardo Arcinio Vanzei</dc:creator>
  <dc:description/>
  <dc:language>en-US</dc:language>
  <cp:lastModifiedBy/>
  <dcterms:modified xsi:type="dcterms:W3CDTF">2024-04-14T13:01:03Z</dcterms:modified>
  <cp:revision>6</cp:revision>
  <dc:subject/>
  <dc:title>Interview Prep Book Club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