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75" r:id="rId17"/>
  </p:sldIdLst>
  <p:sldSz cx="16257588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044" autoAdjust="0"/>
    <p:restoredTop sz="90929"/>
  </p:normalViewPr>
  <p:slideViewPr>
    <p:cSldViewPr>
      <p:cViewPr>
        <p:scale>
          <a:sx n="100" d="100"/>
          <a:sy n="100" d="100"/>
        </p:scale>
        <p:origin x="2790" y="1434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36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31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35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37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22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24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27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Primary Key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Each Row is uniquely identified using the </a:t>
            </a:r>
            <a:r>
              <a:rPr lang="en-US" sz="4000" dirty="0" smtClean="0">
                <a:solidFill>
                  <a:srgbClr val="C00000"/>
                </a:solidFill>
              </a:rPr>
              <a:t>Primary Key</a:t>
            </a:r>
            <a:r>
              <a:rPr lang="en-US" sz="4000" dirty="0" smtClean="0"/>
              <a:t>.</a:t>
            </a:r>
          </a:p>
          <a:p>
            <a:pPr eaLnBrk="1" hangingPunct="1"/>
            <a:r>
              <a:rPr lang="en-US" sz="4000" dirty="0" smtClean="0"/>
              <a:t>The Primary Key is defined as any Column (or combination of columns) that can be used to uniquely identify a particular row.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E939F-CD67-40CC-B157-4EDBC06B32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Manipulation Statements	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C00000"/>
                </a:solidFill>
              </a:rPr>
              <a:t>SELECT</a:t>
            </a:r>
            <a:r>
              <a:rPr lang="en-US" sz="4000" dirty="0" smtClean="0"/>
              <a:t> statement displays information you want to see from the database</a:t>
            </a:r>
          </a:p>
          <a:p>
            <a:pPr lvl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C00000"/>
                </a:solidFill>
              </a:rPr>
              <a:t>INSERT</a:t>
            </a:r>
            <a:r>
              <a:rPr lang="en-US" sz="4000" dirty="0" smtClean="0"/>
              <a:t> statement allow you to add rows to the database</a:t>
            </a:r>
          </a:p>
          <a:p>
            <a:pPr lvl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C00000"/>
                </a:solidFill>
              </a:rPr>
              <a:t>UPDATE</a:t>
            </a:r>
            <a:r>
              <a:rPr lang="en-US" sz="4000" dirty="0" smtClean="0"/>
              <a:t> statement allows you to change existing column information</a:t>
            </a:r>
          </a:p>
          <a:p>
            <a:pPr lvl="1"/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C00000"/>
                </a:solidFill>
              </a:rPr>
              <a:t>DELETE</a:t>
            </a:r>
            <a:r>
              <a:rPr lang="en-US" sz="4000" dirty="0" smtClean="0"/>
              <a:t> statement deletes rows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4FEC7-CC4C-4345-9F53-6E39B359D8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Example Primary Key	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48359" y="2946402"/>
            <a:ext cx="14631829" cy="6034617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sz="4000" dirty="0" smtClean="0"/>
              <a:t>In the above example the </a:t>
            </a:r>
            <a:r>
              <a:rPr lang="en-US" sz="4000" dirty="0" smtClean="0">
                <a:solidFill>
                  <a:srgbClr val="C00000"/>
                </a:solidFill>
              </a:rPr>
              <a:t>Last Name column </a:t>
            </a:r>
            <a:r>
              <a:rPr lang="en-US" sz="4000" dirty="0" smtClean="0"/>
              <a:t>acts as the </a:t>
            </a:r>
            <a:r>
              <a:rPr lang="en-US" sz="4000" dirty="0" smtClean="0">
                <a:solidFill>
                  <a:srgbClr val="C00000"/>
                </a:solidFill>
              </a:rPr>
              <a:t>PRIMARY key</a:t>
            </a:r>
            <a:r>
              <a:rPr lang="en-US" sz="4000" dirty="0" smtClean="0"/>
              <a:t>.  (Note: names are not usually a good choice, but this is a simple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33648-9371-4009-9BB9-3BF2846E9F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3394" y="2514600"/>
            <a:ext cx="9556978" cy="2220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9144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Values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812880" y="2133600"/>
            <a:ext cx="14631829" cy="6604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Value can be determined by the intersection of the Column Name for the row identified by the Primary Key.</a:t>
            </a:r>
          </a:p>
          <a:p>
            <a:pPr eaLnBrk="1" hangingPunct="1">
              <a:buFont typeface="Arial" charset="0"/>
              <a:buNone/>
            </a:pPr>
            <a:endParaRPr lang="en-US" sz="4000" dirty="0" smtClean="0"/>
          </a:p>
          <a:p>
            <a:pPr eaLnBrk="1" hangingPunct="1"/>
            <a:r>
              <a:rPr lang="en-US" sz="4000" dirty="0" smtClean="0"/>
              <a:t>Example:  If I wanted to know where “Perry” lives I need only tell SQL about the Primary Key value “Perry” and the City column.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64E9D-94D9-42A7-9E1D-B2626A6FA2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9594" y="5638800"/>
            <a:ext cx="9556978" cy="2220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1176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SQL is a High-Level Language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889794" y="2641600"/>
            <a:ext cx="14554199" cy="5486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SQL statements can logically be broken in to three high-level sets...</a:t>
            </a:r>
          </a:p>
          <a:p>
            <a:pPr lvl="1"/>
            <a:r>
              <a:rPr lang="en-US" sz="4000" dirty="0" smtClean="0"/>
              <a:t>Data Manipulation		DML</a:t>
            </a:r>
            <a:br>
              <a:rPr lang="en-US" sz="4000" dirty="0" smtClean="0"/>
            </a:br>
            <a:r>
              <a:rPr lang="en-US" sz="4000" dirty="0" smtClean="0"/>
              <a:t>which can query and update the data</a:t>
            </a:r>
          </a:p>
          <a:p>
            <a:pPr lvl="1"/>
            <a:r>
              <a:rPr lang="en-US" sz="4000" dirty="0" smtClean="0"/>
              <a:t>Data Definition		DDL</a:t>
            </a:r>
            <a:br>
              <a:rPr lang="en-US" sz="4000" dirty="0" smtClean="0"/>
            </a:br>
            <a:r>
              <a:rPr lang="en-US" sz="4000" dirty="0" smtClean="0"/>
              <a:t>which defines the objects in a database</a:t>
            </a:r>
          </a:p>
          <a:p>
            <a:pPr lvl="1"/>
            <a:r>
              <a:rPr lang="en-US" sz="4000" dirty="0" smtClean="0"/>
              <a:t>Data Administration		DCL</a:t>
            </a:r>
            <a:br>
              <a:rPr lang="en-US" sz="4000" dirty="0" smtClean="0"/>
            </a:br>
            <a:r>
              <a:rPr lang="en-US" sz="4000" dirty="0" smtClean="0"/>
              <a:t>which controls access to the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59008-1EF5-418B-BD5E-8A4FE4D939A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Definition	Statements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dirty="0" smtClean="0"/>
              <a:t> statement allows you create tables, views, and indexes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DROP</a:t>
            </a:r>
            <a:r>
              <a:rPr lang="en-US" dirty="0" smtClean="0"/>
              <a:t> statement allows you to remove tables, views, and indexes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2A277-F522-4631-ADE0-36A73A309D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SQL?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SQL is an abbreviation for Structured Query Language.</a:t>
            </a:r>
          </a:p>
          <a:p>
            <a:pPr eaLnBrk="1" hangingPunct="1"/>
            <a:r>
              <a:rPr lang="en-US" sz="4000" dirty="0" smtClean="0"/>
              <a:t>It is generally pronounced “Sequel”</a:t>
            </a:r>
          </a:p>
          <a:p>
            <a:pPr eaLnBrk="1" hangingPunct="1"/>
            <a:r>
              <a:rPr lang="en-US" sz="4000" dirty="0" smtClean="0"/>
              <a:t>SQL is a unified language for... defining, querying, modifying, and controlling the data in a Relational Database.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SQL Standards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SQL is a </a:t>
            </a:r>
            <a:r>
              <a:rPr lang="en-US" sz="4000" b="1" i="1" dirty="0" smtClean="0">
                <a:solidFill>
                  <a:schemeClr val="accent2"/>
                </a:solidFill>
              </a:rPr>
              <a:t>standard</a:t>
            </a:r>
            <a:r>
              <a:rPr lang="en-US" sz="4000" dirty="0" smtClean="0"/>
              <a:t>, not a software product</a:t>
            </a:r>
          </a:p>
          <a:p>
            <a:pPr eaLnBrk="1" hangingPunct="1"/>
            <a:r>
              <a:rPr lang="en-US" sz="4000" dirty="0" smtClean="0"/>
              <a:t>Commercial institutions now lead the standard by extending SQL to meet the needs of business.</a:t>
            </a:r>
          </a:p>
          <a:p>
            <a:pPr eaLnBrk="1" hangingPunct="1"/>
            <a:r>
              <a:rPr lang="en-US" sz="4000" dirty="0" smtClean="0"/>
              <a:t>The main commercial database management systems (DBMS) in the industry today are: Oracle (</a:t>
            </a:r>
            <a:r>
              <a:rPr lang="en-US" sz="4000" dirty="0" smtClean="0">
                <a:solidFill>
                  <a:schemeClr val="accent2"/>
                </a:solidFill>
              </a:rPr>
              <a:t>MySQL</a:t>
            </a:r>
            <a:r>
              <a:rPr lang="en-US" sz="4000" dirty="0" smtClean="0"/>
              <a:t>), Sybase, Microsoft SQL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56612-4F80-40A2-9616-D04A529007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Relational Database	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What is a Relational Database Management System (RDBMS)?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All data is stored in Tables (i.e. Relations)</a:t>
            </a:r>
            <a:br>
              <a:rPr lang="en-US" sz="4000" dirty="0" smtClean="0"/>
            </a:br>
            <a:r>
              <a:rPr lang="en-US" sz="4000" dirty="0" smtClean="0"/>
              <a:t>(grid-like format, similar to a spreadsheet)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The logical representation of data is separate from its physical storage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One high-level language is provided …</a:t>
            </a:r>
          </a:p>
          <a:p>
            <a:pPr lvl="2">
              <a:buSzPct val="75000"/>
            </a:pPr>
            <a:r>
              <a:rPr lang="en-US" sz="4000" dirty="0" smtClean="0"/>
              <a:t>for structuring, querying, and changing information.  This, of course, is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DFB08-C40E-43D0-A435-3B9A496249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54799" y="11176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RDBMS? - cont.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Supports the concept of NULL values</a:t>
            </a:r>
          </a:p>
          <a:p>
            <a:pPr eaLnBrk="1" hangingPunct="1"/>
            <a:r>
              <a:rPr lang="en-US" sz="4000" dirty="0" smtClean="0"/>
              <a:t>Provides Mechanisms for Integrity, Recovery, Authorization, and Transactions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3617A-25B1-44DA-B0D6-7C69FE60EC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are Tables?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They have Rows and Columns </a:t>
            </a:r>
            <a:br>
              <a:rPr lang="en-US" sz="4000" dirty="0" smtClean="0"/>
            </a:br>
            <a:r>
              <a:rPr lang="en-US" sz="2800" dirty="0" smtClean="0"/>
              <a:t>  (like a spreadsheets with rows &amp; columns)</a:t>
            </a:r>
          </a:p>
          <a:p>
            <a:pPr eaLnBrk="1" hangingPunct="1"/>
            <a:endParaRPr lang="en-US" dirty="0" smtClean="0"/>
          </a:p>
          <a:p>
            <a:pPr lvl="2" eaLnBrk="1" hangingPunct="1">
              <a:buFont typeface="Arial" charset="0"/>
              <a:buNone/>
            </a:pPr>
            <a:endParaRPr lang="en-US" dirty="0" smtClean="0"/>
          </a:p>
          <a:p>
            <a:pPr lvl="1" eaLnBrk="1" hangingPunct="1">
              <a:buSzPct val="75000"/>
              <a:buFont typeface="Arial" charset="0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C2AA2-83B3-4393-89EC-BE1D472995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employee_tab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803" y="4673600"/>
            <a:ext cx="13885387" cy="193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219319" y="1117600"/>
            <a:ext cx="13818950" cy="1524000"/>
          </a:xfrm>
        </p:spPr>
        <p:txBody>
          <a:bodyPr/>
          <a:lstStyle/>
          <a:p>
            <a:r>
              <a:rPr lang="en-US" dirty="0" smtClean="0"/>
              <a:t>What is a Database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Set of Related Tables is called a Database</a:t>
            </a:r>
          </a:p>
          <a:p>
            <a:pPr eaLnBrk="1" hangingPunct="1"/>
            <a:r>
              <a:rPr lang="en-US" sz="4000" dirty="0" smtClean="0"/>
              <a:t>Tables are separate, but equal in that...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They have no Hierarchical Ranking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They have inherent relationship to each other</a:t>
            </a:r>
          </a:p>
          <a:p>
            <a:pPr lvl="1" eaLnBrk="1" hangingPunct="1">
              <a:buSzPct val="75000"/>
            </a:pPr>
            <a:r>
              <a:rPr lang="en-US" sz="4000" dirty="0" smtClean="0"/>
              <a:t>You can create relationships</a:t>
            </a:r>
          </a:p>
          <a:p>
            <a:pPr lvl="1" eaLnBrk="1" hangingPunct="1">
              <a:buSzPct val="75000"/>
            </a:pPr>
            <a:endParaRPr lang="en-US" dirty="0" smtClean="0"/>
          </a:p>
          <a:p>
            <a:pPr lvl="1" eaLnBrk="1" hangingPunct="1">
              <a:buSzPct val="75000"/>
              <a:buFont typeface="Arial" charset="0"/>
              <a:buNone/>
            </a:pPr>
            <a:r>
              <a:rPr lang="en-US" dirty="0" smtClean="0"/>
              <a:t>		</a:t>
            </a:r>
          </a:p>
          <a:p>
            <a:pPr lvl="2" eaLnBrk="1" hangingPunct="1">
              <a:buSzPct val="75000"/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7B35-A8C5-4303-8826-6E52F5BF4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0701_databa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5078" y="6400800"/>
            <a:ext cx="10163329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an Entity?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An entity is a person, place, or thing for which you wish to hold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A table is a collection of separate occurrences of an Entity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sz="3600" dirty="0" smtClean="0"/>
              <a:t>E.g. the “Employee” table contains information about individual employees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Separate Characteristics are stored for each Occurrence of an Entity  (</a:t>
            </a:r>
            <a:r>
              <a:rPr lang="en-US" sz="3600" dirty="0" err="1" smtClean="0"/>
              <a:t>i.e</a:t>
            </a:r>
            <a:r>
              <a:rPr lang="en-US" sz="3600" dirty="0" smtClean="0"/>
              <a:t> a row)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sz="3600" dirty="0" smtClean="0"/>
              <a:t>E.g. An individual employee has a name, address, phone number,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262D3-6136-4CFB-8FAD-0E333F6625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19" y="9144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Example 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12880" y="2844802"/>
            <a:ext cx="14631829" cy="5323417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sz="4000" dirty="0" smtClean="0"/>
              <a:t>In the above table "Last Name" and "City" are the columns</a:t>
            </a:r>
          </a:p>
          <a:p>
            <a:pPr eaLnBrk="1" hangingPunct="1"/>
            <a:r>
              <a:rPr lang="en-US" sz="4000" dirty="0" smtClean="0"/>
              <a:t>Each different person and their represent a row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48ED2-8C7E-4526-8208-5A3A23E98D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0562" y="2235200"/>
            <a:ext cx="9556978" cy="2220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880619732,C:\A_HostGator_Profperry\Classes20\SQL\SQL_PowerPoint\Chapter_1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880619732,C:\A_HostGator_Profperry\Classes20\SQL\SQL_PowerPoint\Chapter_1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880619732,C:\A_HostGator_Profperry\Classes20\SQL\SQL_PowerPoint\Chapter_1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880619732,C:\A_HostGator_Profperry\Classes20\SQL\SQL_PowerPoint\Chapter_1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880619732,C:\A_HostGator_Profperry\Classes20\SQL\SQL_PowerPoint\Chapter_1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880619732,C:\A_HostGator_Profperry\Classes20\SQL\SQL_PowerPoint\Chapter_1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880619732,C:\A_HostGator_Profperry\Classes20\SQL\SQL_PowerPoint\Chapter_1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880619732,C:\A_HostGator_Profperry\Classes20\SQL\SQL_PowerPoint\Chapter_1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880619732,C:\A_HostGator_Profperry\Classes20\SQL\SQL_PowerPoint\Chapter_1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880619732,C:\A_HostGator_Profperry\Classes20\SQL\SQL_PowerPoint\Chapter_1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880619732,C:\A_HostGator_Profperry\Classes20\SQL\SQL_PowerPoint\Chapter_1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880619732,C:\A_HostGator_Profperry\Classes20\SQL\SQL_PowerPoint\Chapter_1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880619732,C:\A_HostGator_Profperry\Classes20\SQL\SQL_PowerPoint\Chapter_1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538</Words>
  <Application>Microsoft Office PowerPoint</Application>
  <PresentationFormat>Custom</PresentationFormat>
  <Paragraphs>95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SQL</vt:lpstr>
      <vt:lpstr>What is SQL? </vt:lpstr>
      <vt:lpstr>SQL Standards</vt:lpstr>
      <vt:lpstr>Relational Database </vt:lpstr>
      <vt:lpstr>What is RDBMS? - cont.</vt:lpstr>
      <vt:lpstr>What are Tables?</vt:lpstr>
      <vt:lpstr>What is a Database</vt:lpstr>
      <vt:lpstr>What is an Entity?</vt:lpstr>
      <vt:lpstr>Example Table</vt:lpstr>
      <vt:lpstr>Primary Key</vt:lpstr>
      <vt:lpstr>Data Manipulation Statements </vt:lpstr>
      <vt:lpstr>Example Primary Key </vt:lpstr>
      <vt:lpstr>Values</vt:lpstr>
      <vt:lpstr>SQL is a High-Level Language</vt:lpstr>
      <vt:lpstr>Data Definition Statements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Steve Perry</cp:lastModifiedBy>
  <cp:revision>43</cp:revision>
  <dcterms:created xsi:type="dcterms:W3CDTF">2012-04-07T02:06:58Z</dcterms:created>
  <dcterms:modified xsi:type="dcterms:W3CDTF">2012-04-07T02:43:54Z</dcterms:modified>
</cp:coreProperties>
</file>