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commentAuthors.xml><?xml version="1.0" encoding="utf-8"?>
<p:cmAuthorLst xmlns:p="http://schemas.openxmlformats.org/presentationml/2006/main">
  <p:cmAuthor id="0" name="Bela Galath" initials="BG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20-12-11T12:01:51.187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hu-HU" sz="6000" spc="-1" strike="noStrike">
                <a:solidFill>
                  <a:srgbClr val="000000"/>
                </a:solidFill>
                <a:latin typeface="Calibri Light"/>
              </a:rPr>
              <a:t>Mi</a:t>
            </a:r>
            <a:r>
              <a:rPr b="0" lang="hu-HU" sz="6000" spc="-1" strike="noStrike">
                <a:solidFill>
                  <a:srgbClr val="000000"/>
                </a:solidFill>
                <a:latin typeface="Calibri Light"/>
              </a:rPr>
              <a:t>nt</a:t>
            </a:r>
            <a:r>
              <a:rPr b="0" lang="hu-HU" sz="6000" spc="-1" strike="noStrike">
                <a:solidFill>
                  <a:srgbClr val="000000"/>
                </a:solidFill>
                <a:latin typeface="Calibri Light"/>
              </a:rPr>
              <a:t>ací</a:t>
            </a:r>
            <a:r>
              <a:rPr b="0" lang="hu-HU" sz="6000" spc="-1" strike="noStrike">
                <a:solidFill>
                  <a:srgbClr val="000000"/>
                </a:solidFill>
                <a:latin typeface="Calibri Light"/>
              </a:rPr>
              <a:t>m </a:t>
            </a:r>
            <a:r>
              <a:rPr b="0" lang="hu-HU" sz="6000" spc="-1" strike="noStrike">
                <a:solidFill>
                  <a:srgbClr val="000000"/>
                </a:solidFill>
                <a:latin typeface="Calibri Light"/>
              </a:rPr>
              <a:t>sz</a:t>
            </a:r>
            <a:r>
              <a:rPr b="0" lang="hu-HU" sz="6000" spc="-1" strike="noStrike">
                <a:solidFill>
                  <a:srgbClr val="000000"/>
                </a:solidFill>
                <a:latin typeface="Calibri Light"/>
              </a:rPr>
              <a:t>er</a:t>
            </a:r>
            <a:r>
              <a:rPr b="0" lang="hu-HU" sz="6000" spc="-1" strike="noStrike">
                <a:solidFill>
                  <a:srgbClr val="000000"/>
                </a:solidFill>
                <a:latin typeface="Calibri Light"/>
              </a:rPr>
              <a:t>ke</a:t>
            </a:r>
            <a:r>
              <a:rPr b="0" lang="hu-HU" sz="6000" spc="-1" strike="noStrike">
                <a:solidFill>
                  <a:srgbClr val="000000"/>
                </a:solidFill>
                <a:latin typeface="Calibri Light"/>
              </a:rPr>
              <a:t>szt</a:t>
            </a:r>
            <a:r>
              <a:rPr b="0" lang="hu-HU" sz="6000" spc="-1" strike="noStrike">
                <a:solidFill>
                  <a:srgbClr val="000000"/>
                </a:solidFill>
                <a:latin typeface="Calibri Light"/>
              </a:rPr>
              <a:t>és</a:t>
            </a:r>
            <a:r>
              <a:rPr b="0" lang="hu-HU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25411B4-86C7-4AA1-93D8-AAEB12CD8207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12/14/2020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7B9353-BA26-4B2E-BA7C-7E5AAACC21F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Mintacím 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szerkesztése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Mintaszöveg szerkesztése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Második szint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Harmadik szint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Negyedik szint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Ötödik szint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ABEAA94-5B7B-472A-AB8E-AE055257F91A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12/14/2020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DF5ED3-4B97-45CD-A82B-902951B16E9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a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038480" y="1744920"/>
            <a:ext cx="4325040" cy="60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5000"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17a2b8"/>
                </a:solidFill>
                <a:latin typeface="Roboto"/>
                <a:ea typeface="Roboto"/>
              </a:rPr>
              <a:t>BSC-</a:t>
            </a:r>
            <a:r>
              <a:rPr b="0" lang="hu-HU" sz="2800" spc="-1" strike="noStrike">
                <a:solidFill>
                  <a:srgbClr val="17a2b8"/>
                </a:solidFill>
                <a:latin typeface="Roboto"/>
                <a:ea typeface="Roboto"/>
              </a:rPr>
              <a:t>önálló labor beszámoló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40480" y="288360"/>
            <a:ext cx="11576520" cy="145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hu-HU" sz="4400" spc="-1" strike="noStrike">
                <a:solidFill>
                  <a:srgbClr val="007bff"/>
                </a:solidFill>
                <a:latin typeface="Roboto"/>
                <a:ea typeface="Roboto"/>
              </a:rPr>
              <a:t>Adatrögzítő és -lekérdező alkalmazás fejlesztése Spring és Angular platformon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441680" y="3429000"/>
            <a:ext cx="330804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2020-2021 őszi félév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Készítette</a:t>
            </a:r>
            <a:r>
              <a:rPr b="0" lang="en-US" sz="2000" spc="-1" strike="noStrike">
                <a:solidFill>
                  <a:srgbClr val="17a2b8"/>
                </a:solidFill>
                <a:latin typeface="Roboto"/>
                <a:ea typeface="Roboto"/>
              </a:rPr>
              <a:t>: </a:t>
            </a: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Gyuricska Milán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Konzulens</a:t>
            </a:r>
            <a:r>
              <a:rPr b="0" lang="en-US" sz="2000" spc="-1" strike="noStrike">
                <a:solidFill>
                  <a:srgbClr val="17a2b8"/>
                </a:solidFill>
                <a:latin typeface="Roboto"/>
                <a:ea typeface="Roboto"/>
              </a:rPr>
              <a:t>: Imre G</a:t>
            </a: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ábor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5" name="Kép 22" descr=""/>
          <p:cNvPicPr/>
          <p:nvPr/>
        </p:nvPicPr>
        <p:blipFill>
          <a:blip r:embed="rId1"/>
          <a:stretch/>
        </p:blipFill>
        <p:spPr>
          <a:xfrm>
            <a:off x="4092480" y="5670720"/>
            <a:ext cx="3872520" cy="1085400"/>
          </a:xfrm>
          <a:prstGeom prst="rect">
            <a:avLst/>
          </a:prstGeom>
          <a:ln>
            <a:noFill/>
          </a:ln>
        </p:spPr>
      </p:pic>
      <p:sp>
        <p:nvSpPr>
          <p:cNvPr id="8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73AA22-0AA1-4A2F-8A1A-F0979DD056FF}" type="slidenum">
              <a:rPr b="0" lang="en-US" sz="1200" spc="-1" strike="noStrike">
                <a:solidFill>
                  <a:srgbClr val="007b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a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867400" y="254520"/>
            <a:ext cx="6456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bff"/>
                </a:solidFill>
                <a:latin typeface="Roboto"/>
                <a:ea typeface="Roboto"/>
              </a:rPr>
              <a:t>A data-collector alkalmazás áttekintése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Kép 11" descr=""/>
          <p:cNvPicPr/>
          <p:nvPr/>
        </p:nvPicPr>
        <p:blipFill>
          <a:blip r:embed="rId1"/>
          <a:stretch/>
        </p:blipFill>
        <p:spPr>
          <a:xfrm>
            <a:off x="1697040" y="824400"/>
            <a:ext cx="8797680" cy="577872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143006-C751-4D37-B28D-EB6989395C3B}" type="slidenum">
              <a:rPr b="0" lang="en-US" sz="1200" spc="-1" strike="noStrike">
                <a:solidFill>
                  <a:srgbClr val="007b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a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753360" y="218160"/>
            <a:ext cx="4684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u-HU" sz="2800" spc="-1" strike="noStrike">
                <a:solidFill>
                  <a:srgbClr val="007bff"/>
                </a:solidFill>
                <a:latin typeface="Roboto"/>
                <a:ea typeface="Roboto"/>
              </a:rPr>
              <a:t>A felhasznált technológiák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1" name="Kép 5" descr=""/>
          <p:cNvPicPr/>
          <p:nvPr/>
        </p:nvPicPr>
        <p:blipFill>
          <a:blip r:embed="rId1"/>
          <a:stretch/>
        </p:blipFill>
        <p:spPr>
          <a:xfrm>
            <a:off x="4191480" y="864360"/>
            <a:ext cx="3809160" cy="588924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E3966C-3F3D-426D-8626-975E46482187}" type="slidenum">
              <a:rPr b="0" lang="en-US" sz="1200" spc="-1" strike="noStrike">
                <a:solidFill>
                  <a:srgbClr val="007b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a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C7FDA5-D591-4A5A-8D86-8A3A72F166A8}" type="slidenum">
              <a:rPr b="0" lang="en-US" sz="1200" spc="-1" strike="noStrike">
                <a:solidFill>
                  <a:srgbClr val="007b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600080" y="326520"/>
            <a:ext cx="2991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u-HU" sz="2800" spc="-1" strike="noStrike">
                <a:solidFill>
                  <a:srgbClr val="007bff"/>
                </a:solidFill>
                <a:latin typeface="Roboto"/>
                <a:ea typeface="Roboto"/>
              </a:rPr>
              <a:t>Az adatszerkezet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5" name="Kép 6" descr=""/>
          <p:cNvPicPr/>
          <p:nvPr/>
        </p:nvPicPr>
        <p:blipFill>
          <a:blip r:embed="rId1"/>
          <a:stretch/>
        </p:blipFill>
        <p:spPr>
          <a:xfrm>
            <a:off x="283680" y="1435320"/>
            <a:ext cx="7022520" cy="510336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8449560" y="2368440"/>
            <a:ext cx="237780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2720">
              <a:lnSpc>
                <a:spcPct val="9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UML diagram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449560" y="3209040"/>
            <a:ext cx="2612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SQL tábla leírás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8449560" y="1730520"/>
            <a:ext cx="2260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E-R diagram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8449560" y="3846960"/>
            <a:ext cx="2612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Java osztályok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8449560" y="4485240"/>
            <a:ext cx="2612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JPA leképezés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a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5B1B83-04FE-465B-948D-02D2D5FDB231}" type="slidenum">
              <a:rPr b="0" lang="en-US" sz="1200" spc="-1" strike="noStrike">
                <a:solidFill>
                  <a:srgbClr val="007bff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600080" y="326520"/>
            <a:ext cx="2991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u-HU" sz="2800" spc="-1" strike="noStrike">
                <a:solidFill>
                  <a:srgbClr val="007bff"/>
                </a:solidFill>
                <a:latin typeface="Roboto"/>
                <a:ea typeface="Roboto"/>
              </a:rPr>
              <a:t>Követelmények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33320" y="1185120"/>
            <a:ext cx="373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Szerver Oldali TLS (HTTPS)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733320" y="2493720"/>
            <a:ext cx="373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API kulcs alapú autentikáció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733320" y="4243320"/>
            <a:ext cx="433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HTTP Basic autentikáció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733320" y="5821560"/>
            <a:ext cx="80672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Többfelhasználós biztonság + CRUD műveletek az adatgráfon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07" name="Kép 2" descr="A képen szöveg látható&#10;&#10;Automatikusan generált leírás"/>
          <p:cNvPicPr/>
          <p:nvPr/>
        </p:nvPicPr>
        <p:blipFill>
          <a:blip r:embed="rId1"/>
          <a:stretch/>
        </p:blipFill>
        <p:spPr>
          <a:xfrm>
            <a:off x="4378680" y="1920600"/>
            <a:ext cx="4982760" cy="1946160"/>
          </a:xfrm>
          <a:prstGeom prst="rect">
            <a:avLst/>
          </a:prstGeom>
          <a:ln>
            <a:noFill/>
          </a:ln>
        </p:spPr>
      </p:pic>
      <p:pic>
        <p:nvPicPr>
          <p:cNvPr id="108" name="Kép 6" descr="A képen szöveg látható&#10;&#10;Automatikusan generált leírás"/>
          <p:cNvPicPr/>
          <p:nvPr/>
        </p:nvPicPr>
        <p:blipFill>
          <a:blip r:embed="rId2"/>
          <a:stretch/>
        </p:blipFill>
        <p:spPr>
          <a:xfrm>
            <a:off x="4029120" y="4078440"/>
            <a:ext cx="7648920" cy="159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a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11F2B8-D9E8-47E8-BD9E-147ADD25C6CD}" type="slidenum">
              <a:rPr b="0" lang="en-US" sz="1200" spc="-1" strike="noStrike">
                <a:solidFill>
                  <a:srgbClr val="007b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600080" y="326520"/>
            <a:ext cx="2076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u-HU" sz="2800" spc="-1" strike="noStrike">
                <a:solidFill>
                  <a:srgbClr val="007bff"/>
                </a:solidFill>
                <a:latin typeface="Roboto"/>
                <a:ea typeface="Roboto"/>
              </a:rPr>
              <a:t>UI tervezés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1" name="Kép 2" descr="Wireframe"/>
          <p:cNvPicPr/>
          <p:nvPr/>
        </p:nvPicPr>
        <p:blipFill>
          <a:blip r:embed="rId1"/>
          <a:stretch/>
        </p:blipFill>
        <p:spPr>
          <a:xfrm>
            <a:off x="0" y="1112040"/>
            <a:ext cx="4109760" cy="5745600"/>
          </a:xfrm>
          <a:prstGeom prst="rect">
            <a:avLst/>
          </a:prstGeom>
          <a:ln>
            <a:noFill/>
          </a:ln>
        </p:spPr>
      </p:pic>
      <p:pic>
        <p:nvPicPr>
          <p:cNvPr id="112" name="Kép 8" descr="A képen képernyőkép, monitor, beltéri, számítógép látható&#10;&#10;Automatikusan generált leírás"/>
          <p:cNvPicPr/>
          <p:nvPr/>
        </p:nvPicPr>
        <p:blipFill>
          <a:blip r:embed="rId2"/>
          <a:stretch/>
        </p:blipFill>
        <p:spPr>
          <a:xfrm>
            <a:off x="3390120" y="1375560"/>
            <a:ext cx="8801640" cy="482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a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D7157A1-6775-42CD-8D3B-8705AFE78E0A}" type="slidenum">
              <a:rPr b="0" lang="en-US" sz="1200" spc="-1" strike="noStrike">
                <a:solidFill>
                  <a:srgbClr val="007bff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706560" y="343080"/>
            <a:ext cx="4778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u-HU" sz="2800" spc="-1" strike="noStrike">
                <a:solidFill>
                  <a:srgbClr val="007bff"/>
                </a:solidFill>
                <a:latin typeface="Roboto"/>
                <a:ea typeface="Roboto"/>
              </a:rPr>
              <a:t>A Backend implementálása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49440" y="1534680"/>
            <a:ext cx="5784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REST API + Security </a:t>
            </a:r>
            <a:r>
              <a:rPr b="0" lang="hu-HU" sz="2000" spc="-1" strike="noStrike">
                <a:solidFill>
                  <a:srgbClr val="17a2b8"/>
                </a:solidFill>
                <a:latin typeface="Wingdings"/>
                <a:ea typeface="Roboto"/>
              </a:rPr>
              <a:t>+</a:t>
            </a:r>
            <a:r>
              <a:rPr b="0" lang="en-US" sz="2000" spc="-1" strike="noStrike">
                <a:solidFill>
                  <a:srgbClr val="17a2b8"/>
                </a:solidFill>
                <a:latin typeface="Roboto"/>
                <a:ea typeface="Roboto"/>
              </a:rPr>
              <a:t> Service -&gt; ORM -&gt; DB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649440" y="2562120"/>
            <a:ext cx="4199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7a2b8"/>
                </a:solidFill>
                <a:latin typeface="Roboto"/>
                <a:ea typeface="Roboto"/>
              </a:rPr>
              <a:t>Test Driven Development (TDD)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649440" y="2048400"/>
            <a:ext cx="9635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7a2b8"/>
                </a:solidFill>
                <a:latin typeface="Roboto"/>
                <a:ea typeface="Roboto"/>
              </a:rPr>
              <a:t>Microsoft REST API Guidelines (https://github.com/microsoft/api-guidelines)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8" name="Kép 2" descr="A képen szöveg látható&#10;&#10;Automatikusan generált leírás"/>
          <p:cNvPicPr/>
          <p:nvPr/>
        </p:nvPicPr>
        <p:blipFill>
          <a:blip r:embed="rId1"/>
          <a:stretch/>
        </p:blipFill>
        <p:spPr>
          <a:xfrm>
            <a:off x="689400" y="3630960"/>
            <a:ext cx="5332320" cy="2985840"/>
          </a:xfrm>
          <a:prstGeom prst="rect">
            <a:avLst/>
          </a:prstGeom>
          <a:ln>
            <a:noFill/>
          </a:ln>
        </p:spPr>
      </p:pic>
      <p:pic>
        <p:nvPicPr>
          <p:cNvPr id="119" name="Kép 9" descr="A képen szöveg látható&#10;&#10;Automatikusan generált leírás"/>
          <p:cNvPicPr/>
          <p:nvPr/>
        </p:nvPicPr>
        <p:blipFill>
          <a:blip r:embed="rId2"/>
          <a:stretch/>
        </p:blipFill>
        <p:spPr>
          <a:xfrm>
            <a:off x="6434280" y="3630960"/>
            <a:ext cx="4624920" cy="2985840"/>
          </a:xfrm>
          <a:prstGeom prst="rect">
            <a:avLst/>
          </a:prstGeom>
          <a:ln>
            <a:noFill/>
          </a:ln>
        </p:spPr>
      </p:pic>
      <p:sp>
        <p:nvSpPr>
          <p:cNvPr id="120" name="CustomShape 6"/>
          <p:cNvSpPr/>
          <p:nvPr/>
        </p:nvSpPr>
        <p:spPr>
          <a:xfrm>
            <a:off x="649440" y="3096720"/>
            <a:ext cx="2121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7a2b8"/>
                </a:solidFill>
                <a:latin typeface="Roboto"/>
                <a:ea typeface="Roboto"/>
              </a:rPr>
              <a:t>ORM konzol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a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288F299-D438-48EA-B50B-2BE0953C6D90}" type="slidenum">
              <a:rPr b="0" lang="en-US" sz="1200" spc="-1" strike="noStrike">
                <a:solidFill>
                  <a:srgbClr val="007bff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724280" y="364320"/>
            <a:ext cx="2743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bff"/>
                </a:solidFill>
                <a:latin typeface="Roboto"/>
                <a:ea typeface="Roboto"/>
              </a:rPr>
              <a:t>J</a:t>
            </a:r>
            <a:r>
              <a:rPr b="0" lang="hu-HU" sz="2800" spc="-1" strike="noStrike">
                <a:solidFill>
                  <a:srgbClr val="007bff"/>
                </a:solidFill>
                <a:latin typeface="Roboto"/>
                <a:ea typeface="Roboto"/>
              </a:rPr>
              <a:t>övőbeli tervek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49440" y="1323360"/>
            <a:ext cx="4426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7a2b8"/>
                </a:solidFill>
                <a:latin typeface="Roboto"/>
                <a:ea typeface="Roboto"/>
              </a:rPr>
              <a:t>FTP </a:t>
            </a: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és MQTT protokoll támogatás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649440" y="2158920"/>
            <a:ext cx="3988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Szép grafikonok, dashboardok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649440" y="2994480"/>
            <a:ext cx="5255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Modernebb autentikáció, XSS védelem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649440" y="3830400"/>
            <a:ext cx="7598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Adatbázis szoftver kiválasztása, adatbázis indexek felvétele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649440" y="4665960"/>
            <a:ext cx="4960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Reakció a bejövő adatokra, riasztások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649440" y="5501880"/>
            <a:ext cx="4150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17a2b8"/>
              </a:buClr>
              <a:buFont typeface="Wingdings" charset="2"/>
              <a:buChar char=""/>
            </a:pPr>
            <a:r>
              <a:rPr b="0" lang="hu-HU" sz="2000" spc="-1" strike="noStrike">
                <a:solidFill>
                  <a:srgbClr val="17a2b8"/>
                </a:solidFill>
                <a:latin typeface="Roboto"/>
                <a:ea typeface="Roboto"/>
              </a:rPr>
              <a:t>Deployment, Docker, CI szerver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a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EF16A9-D747-4DA6-A40E-C905B6FEC816}" type="slidenum">
              <a:rPr b="0" lang="en-US" sz="1200" spc="-1" strike="noStrike">
                <a:solidFill>
                  <a:srgbClr val="007bff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248080" y="326520"/>
            <a:ext cx="1695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u-HU" sz="2800" spc="-1" strike="noStrike">
                <a:solidFill>
                  <a:srgbClr val="007bff"/>
                </a:solidFill>
                <a:latin typeface="Roboto"/>
                <a:ea typeface="Roboto"/>
              </a:rPr>
              <a:t>Kérdések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167000" y="5670000"/>
            <a:ext cx="3857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hu-HU" sz="2800" spc="-1" strike="noStrike">
                <a:solidFill>
                  <a:srgbClr val="17a2b8"/>
                </a:solidFill>
                <a:latin typeface="Roboto"/>
                <a:ea typeface="Roboto"/>
              </a:rPr>
              <a:t>Köszönöm a figyelmet</a:t>
            </a:r>
            <a:r>
              <a:rPr b="0" lang="en-US" sz="2800" spc="-1" strike="noStrike">
                <a:solidFill>
                  <a:srgbClr val="17a2b8"/>
                </a:solidFill>
                <a:latin typeface="Roboto"/>
                <a:ea typeface="Roboto"/>
              </a:rPr>
              <a:t>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414760" y="1222200"/>
            <a:ext cx="136188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9900" spc="-1" strike="noStrike">
                <a:solidFill>
                  <a:srgbClr val="17a2b8"/>
                </a:solidFill>
                <a:latin typeface="Roboto"/>
                <a:ea typeface="Roboto"/>
              </a:rPr>
              <a:t>?</a:t>
            </a:r>
            <a:endParaRPr b="0" lang="en-US" sz="19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</TotalTime>
  <Application>LibreOffice/6.4.6.2$Linux_X86_64 LibreOffice_project/40$Build-2</Application>
  <Words>156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2020-12-11T09:32:51Z</dcterms:created>
  <dc:creator>Bela Galath</dc:creator>
  <dc:description/>
  <dc:language>en-US</dc:language>
  <cp:lastModifiedBy/>
  <dcterms:modified xsi:type="dcterms:W3CDTF">2020-12-14T18:20:49Z</dcterms:modified>
  <cp:revision>48</cp:revision>
  <dc:subject/>
  <dc:title>PowerPoint-bemutató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Szélesvásznú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