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4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1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A3F3-4EBC-4425-9AD9-8E131585E5C2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0F5F9-C22E-4DBE-B202-338C376C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a.linkedin.com/in/valeriipodym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toronto.ca/wps/portal/contentonly?vgnextoid=ca20256c54ea4310VgnVCM1000003dd60f89RCRD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hyperlink" Target="http://www1.toronto.ca/wps/portal/contentonly?vgnextoid=d90ac71db136c310VgnVCM10000071d60f89RCRD&amp;vgnextchannel=8896e03bb8d1e310VgnVCM10000071d60f89RCRD" TargetMode="External"/><Relationship Id="rId4" Type="http://schemas.openxmlformats.org/officeDocument/2006/relationships/hyperlink" Target="http://www1.toronto.ca/wps/portal/contentonly?vgnextoid=91415f9cd70bb210VgnVCM1000003dd60f89RCR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3723"/>
            <a:ext cx="9144000" cy="2387600"/>
          </a:xfrm>
        </p:spPr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Parking Tickets Play</a:t>
            </a:r>
            <a:endParaRPr lang="en-US" b="1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390" y="3124638"/>
            <a:ext cx="9144000" cy="618270"/>
          </a:xfrm>
        </p:spPr>
        <p:txBody>
          <a:bodyPr>
            <a:normAutofit/>
          </a:bodyPr>
          <a:lstStyle/>
          <a:p>
            <a:r>
              <a:rPr lang="en-CA" sz="3200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HackOn(Data) Challenge</a:t>
            </a:r>
            <a:endParaRPr lang="en-US" sz="3200" b="1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1280" y="4524494"/>
            <a:ext cx="7122977" cy="480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Valerii Podymov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6910" y="5786211"/>
            <a:ext cx="7122977" cy="480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Toronto, 2016</a:t>
            </a:r>
            <a:endParaRPr lang="en-US" sz="3600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9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Findings – Most Profitable Infractions </a:t>
            </a:r>
            <a:endParaRPr lang="en-US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1470074"/>
            <a:ext cx="5134708" cy="5134708"/>
          </a:xfrm>
        </p:spPr>
      </p:pic>
      <p:sp>
        <p:nvSpPr>
          <p:cNvPr id="5" name="TextBox 4"/>
          <p:cNvSpPr txBox="1"/>
          <p:nvPr/>
        </p:nvSpPr>
        <p:spPr>
          <a:xfrm>
            <a:off x="5809958" y="1913207"/>
            <a:ext cx="5655212" cy="424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CA" b="1" u="sng" dirty="0" smtClean="0"/>
              <a:t>Top3: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Parking in prohibited zone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 smtClean="0"/>
              <a:t>Parking in prohibited time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Parking on private property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CA" b="1" u="sng" dirty="0" smtClean="0"/>
              <a:t>Specific for weekends: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Expired parking receipt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242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Findings – Geolocation</a:t>
            </a:r>
            <a:endParaRPr lang="en-US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83" y="803240"/>
            <a:ext cx="6437008" cy="6437008"/>
          </a:xfrm>
        </p:spPr>
      </p:pic>
    </p:spTree>
    <p:extLst>
      <p:ext uri="{BB962C8B-B14F-4D97-AF65-F5344CB8AC3E}">
        <p14:creationId xmlns:p14="http://schemas.microsoft.com/office/powerpoint/2010/main" val="420071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Findings – Geolocation</a:t>
            </a:r>
            <a:endParaRPr lang="en-US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57" y="1491175"/>
            <a:ext cx="5303520" cy="5159534"/>
          </a:xfrm>
        </p:spPr>
      </p:pic>
    </p:spTree>
    <p:extLst>
      <p:ext uri="{BB962C8B-B14F-4D97-AF65-F5344CB8AC3E}">
        <p14:creationId xmlns:p14="http://schemas.microsoft.com/office/powerpoint/2010/main" val="218659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491736"/>
            <a:ext cx="10515600" cy="98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 – Factors that Matter</a:t>
            </a:r>
            <a:endParaRPr lang="en-US" b="1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831365"/>
            <a:ext cx="11268221" cy="393638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of </a:t>
            </a:r>
            <a:r>
              <a:rPr lang="en-US" sz="32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day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Day </a:t>
            </a:r>
            <a:r>
              <a:rPr lang="en-US" sz="3200" dirty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lang="en-US" sz="32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week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Month</a:t>
            </a:r>
            <a:endParaRPr lang="en-US" sz="3200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Kinds </a:t>
            </a:r>
            <a:r>
              <a:rPr lang="en-US" sz="3200" dirty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infractions </a:t>
            </a:r>
            <a:endParaRPr lang="en-US" sz="3200" dirty="0" smtClean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Proximity </a:t>
            </a:r>
            <a:r>
              <a:rPr lang="en-US" sz="3200" dirty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places of interest </a:t>
            </a:r>
          </a:p>
        </p:txBody>
      </p:sp>
    </p:spTree>
    <p:extLst>
      <p:ext uri="{BB962C8B-B14F-4D97-AF65-F5344CB8AC3E}">
        <p14:creationId xmlns:p14="http://schemas.microsoft.com/office/powerpoint/2010/main" val="134990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Further Research</a:t>
            </a:r>
            <a:endParaRPr lang="en-US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748"/>
            <a:ext cx="4577861" cy="4318782"/>
          </a:xfrm>
        </p:spPr>
        <p:txBody>
          <a:bodyPr>
            <a:noAutofit/>
          </a:bodyPr>
          <a:lstStyle/>
          <a:p>
            <a:r>
              <a:rPr lang="en-CA" sz="3000" dirty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to take weather conditions and mass events into consideration? What data we need?</a:t>
            </a:r>
            <a:endParaRPr lang="en-US" sz="3000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to quantify an influence of the proximity to places of interests?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69280" y="3080825"/>
            <a:ext cx="1041010" cy="829993"/>
          </a:xfrm>
          <a:prstGeom prst="right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35130" y="2532185"/>
            <a:ext cx="4577861" cy="2518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Optimal planning of limited parking enforcement resources to maximize tickets revenue</a:t>
            </a:r>
            <a:endParaRPr lang="en-US" sz="3000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6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15890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 you!</a:t>
            </a:r>
            <a:endParaRPr lang="en-US" sz="6000" b="1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2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3888"/>
            <a:ext cx="10515600" cy="1325563"/>
          </a:xfrm>
        </p:spPr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Who is Valerii Podymov</a:t>
            </a:r>
            <a:endParaRPr lang="en-US" b="1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451"/>
            <a:ext cx="10515600" cy="48085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PhD in Control and Communication Systems</a:t>
            </a:r>
          </a:p>
          <a:p>
            <a:pPr>
              <a:lnSpc>
                <a:spcPct val="120000"/>
              </a:lnSpc>
            </a:pPr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 Scientist with 20 years in Research &amp; Development</a:t>
            </a:r>
          </a:p>
          <a:p>
            <a:pPr>
              <a:lnSpc>
                <a:spcPct val="120000"/>
              </a:lnSpc>
            </a:pPr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 patents on inventions in Electronics and Computing</a:t>
            </a:r>
          </a:p>
          <a:p>
            <a:pPr>
              <a:lnSpc>
                <a:spcPct val="120000"/>
              </a:lnSpc>
            </a:pPr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Samsung awards in the Open Innovation area</a:t>
            </a:r>
          </a:p>
          <a:p>
            <a:pPr>
              <a:lnSpc>
                <a:spcPct val="120000"/>
              </a:lnSpc>
            </a:pPr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Interests: Time Series Analysis, Statistics, Operations Research, Machine Learning</a:t>
            </a:r>
            <a:endParaRPr lang="en-US" sz="3000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to solve:</a:t>
            </a:r>
            <a:endParaRPr lang="en-US" b="1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Maximizing parking tickets revenue</a:t>
            </a:r>
          </a:p>
          <a:p>
            <a:pPr marL="0" indent="0">
              <a:buNone/>
            </a:pPr>
            <a:endParaRPr lang="en-CA" sz="3600" b="1" dirty="0" smtClean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dirty="0" smtClean="0">
                <a:solidFill>
                  <a:srgbClr val="CC0099"/>
                </a:solidFill>
              </a:rPr>
              <a:t>What </a:t>
            </a:r>
            <a:r>
              <a:rPr lang="en-US" sz="3600" dirty="0">
                <a:solidFill>
                  <a:srgbClr val="CC0099"/>
                </a:solidFill>
              </a:rPr>
              <a:t>factors contribute to the amount of parking tickets for the city of </a:t>
            </a:r>
            <a:r>
              <a:rPr lang="en-US" sz="3600" dirty="0" smtClean="0">
                <a:solidFill>
                  <a:srgbClr val="CC0099"/>
                </a:solidFill>
              </a:rPr>
              <a:t>Toronto?</a:t>
            </a:r>
          </a:p>
          <a:p>
            <a:r>
              <a:rPr lang="en-CA" sz="36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kind of data we may use for that?</a:t>
            </a:r>
            <a:endParaRPr lang="en-US" sz="3600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77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Factors Taken into Consideration</a:t>
            </a:r>
            <a:endParaRPr lang="en-US" b="1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(daily, weekly, monthly, annual patterns)</a:t>
            </a:r>
          </a:p>
          <a:p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Kinds of infraction</a:t>
            </a:r>
          </a:p>
          <a:p>
            <a:r>
              <a:rPr lang="en-CA" sz="3000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Proximity of places of interests</a:t>
            </a:r>
          </a:p>
          <a:p>
            <a:pPr marL="0" indent="0">
              <a:buNone/>
            </a:pPr>
            <a:endParaRPr lang="en-CA" dirty="0" smtClean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CA" sz="3600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Good to capture:</a:t>
            </a:r>
          </a:p>
          <a:p>
            <a:r>
              <a:rPr lang="en-CA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Weather conditions</a:t>
            </a:r>
          </a:p>
          <a:p>
            <a:r>
              <a:rPr lang="en-CA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Mass events</a:t>
            </a:r>
          </a:p>
          <a:p>
            <a:r>
              <a:rPr lang="en-CA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Etc.</a:t>
            </a:r>
            <a:endParaRPr lang="en-CA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1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Available Data</a:t>
            </a:r>
            <a:endParaRPr lang="en-US" b="1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200" smtClean="0">
                <a:solidFill>
                  <a:srgbClr val="CC0099"/>
                </a:solidFill>
                <a:hlinkClick r:id="rId3"/>
              </a:rPr>
              <a:t>Parking Tickets Open Data (2015)</a:t>
            </a:r>
            <a:endParaRPr lang="en-US" sz="3200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rgbClr val="CC0099"/>
                </a:solidFill>
                <a:hlinkClick r:id="rId4"/>
              </a:rPr>
              <a:t>Address Points (Municipal) - Toronto One Address Repository</a:t>
            </a:r>
            <a:endParaRPr lang="en-US" sz="3200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u="sng" dirty="0">
                <a:solidFill>
                  <a:srgbClr val="CC0099"/>
                </a:solidFill>
                <a:hlinkClick r:id="rId5"/>
              </a:rPr>
              <a:t>Places of Interest and Toronto Attractions Open Data</a:t>
            </a:r>
            <a:endParaRPr lang="en-US" sz="3200" dirty="0">
              <a:solidFill>
                <a:srgbClr val="CC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78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Findings – Annual Trend</a:t>
            </a:r>
            <a:endParaRPr lang="en-US" b="1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23" y="1477108"/>
            <a:ext cx="7765365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0788" y="2534688"/>
            <a:ext cx="3923713" cy="2600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CA" dirty="0"/>
              <a:t>Tops during weekdays</a:t>
            </a:r>
          </a:p>
          <a:p>
            <a:pPr>
              <a:lnSpc>
                <a:spcPct val="120000"/>
              </a:lnSpc>
            </a:pPr>
            <a:r>
              <a:rPr lang="en-CA" dirty="0"/>
              <a:t>Bottoms during weekends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41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Findings – More about Days of Week</a:t>
            </a:r>
            <a:endParaRPr lang="en-US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4" y="1535943"/>
            <a:ext cx="4850789" cy="4850789"/>
          </a:xfrm>
        </p:spPr>
      </p:pic>
      <p:sp>
        <p:nvSpPr>
          <p:cNvPr id="9" name="TextBox 8"/>
          <p:cNvSpPr txBox="1"/>
          <p:nvPr/>
        </p:nvSpPr>
        <p:spPr>
          <a:xfrm>
            <a:off x="6203852" y="2091585"/>
            <a:ext cx="5401994" cy="373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CA" dirty="0" smtClean="0"/>
              <a:t>The average ticket amount is $6 higher on weekdays than on weekends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 smtClean="0"/>
              <a:t>Chances to write an expensive ticket are much higher during weekdays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34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Findings – Time of Day</a:t>
            </a:r>
            <a:endParaRPr lang="en-US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9" y="1516135"/>
            <a:ext cx="5884910" cy="4928013"/>
          </a:xfrm>
        </p:spPr>
      </p:pic>
      <p:sp>
        <p:nvSpPr>
          <p:cNvPr id="5" name="TextBox 4"/>
          <p:cNvSpPr txBox="1"/>
          <p:nvPr/>
        </p:nvSpPr>
        <p:spPr>
          <a:xfrm>
            <a:off x="6344529" y="2110389"/>
            <a:ext cx="5401994" cy="373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CA" dirty="0" smtClean="0"/>
              <a:t>Most profitable time periods are before business hours and in the end of workday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 smtClean="0"/>
              <a:t>Least profitable period of time is 3 to 6 a.m.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3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Findings – Months</a:t>
            </a:r>
            <a:endParaRPr lang="en-US" dirty="0">
              <a:solidFill>
                <a:srgbClr val="CC009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7" y="1516135"/>
            <a:ext cx="4928013" cy="4928013"/>
          </a:xfrm>
        </p:spPr>
      </p:pic>
      <p:sp>
        <p:nvSpPr>
          <p:cNvPr id="5" name="TextBox 4"/>
          <p:cNvSpPr txBox="1"/>
          <p:nvPr/>
        </p:nvSpPr>
        <p:spPr>
          <a:xfrm>
            <a:off x="6344529" y="2110389"/>
            <a:ext cx="5401994" cy="412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CA" dirty="0" smtClean="0"/>
              <a:t>December is the least profitable month as a holiday season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 smtClean="0"/>
              <a:t>February is quite cold and snowy to suggest that many car drivers switch to using TTC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4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343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Parking Tickets Play</vt:lpstr>
      <vt:lpstr>Who is Valerii Podymov</vt:lpstr>
      <vt:lpstr>Problem to solve:</vt:lpstr>
      <vt:lpstr>Factors Taken into Consideration</vt:lpstr>
      <vt:lpstr>Available Data</vt:lpstr>
      <vt:lpstr>Findings – Annual Trend</vt:lpstr>
      <vt:lpstr>Findings – More about Days of Week</vt:lpstr>
      <vt:lpstr>Findings – Time of Day</vt:lpstr>
      <vt:lpstr>Findings – Months</vt:lpstr>
      <vt:lpstr>Findings – Most Profitable Infractions </vt:lpstr>
      <vt:lpstr>Findings – Geolocation</vt:lpstr>
      <vt:lpstr>Findings – Geolocation</vt:lpstr>
      <vt:lpstr>Conclusion – Factors that Matter</vt:lpstr>
      <vt:lpstr>Further Research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Tickets Play</dc:title>
  <dc:creator>Valerii Podymov</dc:creator>
  <cp:lastModifiedBy>Valerii Podymov</cp:lastModifiedBy>
  <cp:revision>26</cp:revision>
  <dcterms:created xsi:type="dcterms:W3CDTF">2016-09-10T18:15:28Z</dcterms:created>
  <dcterms:modified xsi:type="dcterms:W3CDTF">2016-09-11T05:23:27Z</dcterms:modified>
</cp:coreProperties>
</file>