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7" r:id="rId4"/>
    <p:sldId id="275" r:id="rId5"/>
    <p:sldId id="273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2" r:id="rId14"/>
    <p:sldId id="272" r:id="rId15"/>
    <p:sldId id="276" r:id="rId16"/>
    <p:sldId id="280" r:id="rId17"/>
    <p:sldId id="279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EA22-4F72-754E-8270-766357FB3B01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2CB4-7DD0-0243-B916-C8D172714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Crankshaft was a new compilation</a:t>
            </a:r>
            <a:r>
              <a:rPr lang="en-US" baseline="0" dirty="0" smtClean="0"/>
              <a:t> infrastructure for V8 – aggressively optimized</a:t>
            </a:r>
          </a:p>
          <a:p>
            <a:r>
              <a:rPr lang="en-US" dirty="0" smtClean="0"/>
              <a:t>Tracing JIT: </a:t>
            </a:r>
            <a:r>
              <a:rPr lang="en-US" dirty="0" err="1" smtClean="0"/>
              <a:t>jstracer</a:t>
            </a:r>
            <a:r>
              <a:rPr lang="en-US" dirty="0" smtClean="0"/>
              <a:t> monitor watches the SM interpreter.  Watches for places to optimize</a:t>
            </a:r>
            <a:r>
              <a:rPr lang="en-US" baseline="0" dirty="0" smtClean="0"/>
              <a:t> with native compilation, and invokes recorder which records interpreter, uses that to build native, etc.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course MS claims that Chakra is faster – cause they’ve sucked so bad up to this point.  But better runtimes in each browser raises overall water level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years ago – would</a:t>
            </a:r>
            <a:r>
              <a:rPr lang="en-US" baseline="0" dirty="0" smtClean="0"/>
              <a:t> any of us imagined that “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” conferences would be sell outs?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mention </a:t>
            </a:r>
            <a:r>
              <a:rPr lang="en-US" dirty="0" err="1" smtClean="0"/>
              <a:t>PouchDB</a:t>
            </a:r>
            <a:r>
              <a:rPr lang="en-US" dirty="0" smtClean="0"/>
              <a:t> and the possibilities it brings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 my gosh, emphasis tight coupling</a:t>
            </a:r>
            <a:r>
              <a:rPr lang="en-US" baseline="0" dirty="0" smtClean="0"/>
              <a:t> to the client!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sharplearningcurve.com" TargetMode="External"/><Relationship Id="rId4" Type="http://schemas.openxmlformats.org/officeDocument/2006/relationships/hyperlink" Target="https://github.com/vaporworks/Devlink2011-REST-WebClient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im@ifandels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Focused Web Stacks</a:t>
            </a:r>
            <a:br>
              <a:rPr lang="en-US" dirty="0" smtClean="0"/>
            </a:br>
            <a:r>
              <a:rPr lang="en-US" sz="2700" dirty="0" smtClean="0"/>
              <a:t>Alternatives To Server Side Patterns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Cowart and Alex Robson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Proliferation of powerful clients</a:t>
            </a:r>
          </a:p>
          <a:p>
            <a:r>
              <a:rPr lang="en-US" dirty="0" smtClean="0"/>
              <a:t>Users </a:t>
            </a:r>
            <a:r>
              <a:rPr lang="en-US" dirty="0" smtClean="0"/>
              <a:t>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Server-side web frameworks</a:t>
            </a:r>
          </a:p>
          <a:p>
            <a:pPr lvl="1"/>
            <a:r>
              <a:rPr lang="en-US" dirty="0" smtClean="0"/>
              <a:t>Add overhead</a:t>
            </a:r>
          </a:p>
          <a:p>
            <a:pPr lvl="1"/>
            <a:r>
              <a:rPr lang="en-US" dirty="0" smtClean="0"/>
              <a:t>Provide poor/leaky abstractions</a:t>
            </a:r>
          </a:p>
          <a:p>
            <a:pPr lvl="1"/>
            <a:r>
              <a:rPr lang="en-US" dirty="0" smtClean="0"/>
              <a:t>Myopic -“Everything is a desktop browser!”</a:t>
            </a:r>
          </a:p>
          <a:p>
            <a:pPr lvl="1"/>
            <a:r>
              <a:rPr lang="en-US" dirty="0" smtClean="0"/>
              <a:t>Encourage tight coupling to client</a:t>
            </a:r>
          </a:p>
          <a:p>
            <a:r>
              <a:rPr lang="en-US" dirty="0" smtClean="0"/>
              <a:t>What if your server only</a:t>
            </a:r>
          </a:p>
          <a:p>
            <a:pPr lvl="1"/>
            <a:r>
              <a:rPr lang="en-US" dirty="0" smtClean="0"/>
              <a:t>Provides server state / resources</a:t>
            </a:r>
          </a:p>
          <a:p>
            <a:pPr lvl="1"/>
            <a:r>
              <a:rPr lang="en-US" dirty="0" smtClean="0"/>
              <a:t>Governs access </a:t>
            </a:r>
          </a:p>
          <a:p>
            <a:pPr lvl="1"/>
            <a:r>
              <a:rPr lang="en-US" dirty="0" smtClean="0"/>
              <a:t>Validates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Leverage all the verbs</a:t>
            </a:r>
          </a:p>
          <a:p>
            <a:r>
              <a:rPr lang="en-US" dirty="0" smtClean="0"/>
              <a:t>Hypertext As The Engine Of Application </a:t>
            </a:r>
            <a:r>
              <a:rPr lang="en-US" dirty="0" smtClean="0"/>
              <a:t>State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Twilio</a:t>
            </a:r>
            <a:r>
              <a:rPr lang="en-US" dirty="0" smtClean="0"/>
              <a:t> API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Retreating to the principles of HTTP and REST</a:t>
            </a:r>
          </a:p>
          <a:p>
            <a:pPr lvl="1"/>
            <a:r>
              <a:rPr lang="en-US" dirty="0" smtClean="0"/>
              <a:t>Misultin, Cowboy, WebMachine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OWIN Servers (.</a:t>
            </a:r>
            <a:r>
              <a:rPr lang="en-US" dirty="0" smtClean="0"/>
              <a:t>NET)</a:t>
            </a:r>
            <a:endParaRPr lang="en-US" dirty="0" smtClean="0"/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resources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42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</a:t>
            </a:r>
            <a:r>
              <a:rPr lang="en-US" dirty="0" smtClean="0"/>
              <a:t>interoperability</a:t>
            </a:r>
          </a:p>
          <a:p>
            <a:r>
              <a:rPr lang="en-US" dirty="0" smtClean="0"/>
              <a:t>Better organization of code (CommonJS)</a:t>
            </a:r>
          </a:p>
          <a:p>
            <a:r>
              <a:rPr lang="en-US" dirty="0" smtClean="0"/>
              <a:t>Emergent Patterns:</a:t>
            </a:r>
            <a:endParaRPr lang="en-US" dirty="0" smtClean="0"/>
          </a:p>
          <a:p>
            <a:pPr lvl="1"/>
            <a:r>
              <a:rPr lang="en-US" dirty="0" smtClean="0"/>
              <a:t>Client-side </a:t>
            </a:r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Local storage </a:t>
            </a:r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emote sync</a:t>
            </a:r>
          </a:p>
          <a:p>
            <a:pPr lvl="2"/>
            <a:r>
              <a:rPr lang="en-US" dirty="0" smtClean="0"/>
              <a:t>Versioning</a:t>
            </a:r>
            <a:endParaRPr lang="en-US" dirty="0" smtClean="0"/>
          </a:p>
          <a:p>
            <a:pPr lvl="1"/>
            <a:r>
              <a:rPr lang="en-US" dirty="0" smtClean="0"/>
              <a:t>Leveraging REST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See Skies Of Blue…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This is the part where we dive in and try to cram years of industry trends, hours of thought and fun code into a few minutes….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2977212" y="2962728"/>
            <a:ext cx="0" cy="2496459"/>
          </a:xfrm>
          <a:prstGeom prst="line">
            <a:avLst/>
          </a:prstGeom>
          <a:ln>
            <a:solidFill>
              <a:schemeClr val="tx1"/>
            </a:solidFill>
            <a:prstDash val="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>
            <a:off x="3144290" y="3924104"/>
            <a:ext cx="0" cy="1535083"/>
          </a:xfrm>
          <a:prstGeom prst="line">
            <a:avLst/>
          </a:prstGeom>
          <a:ln>
            <a:solidFill>
              <a:schemeClr val="tx1"/>
            </a:solidFill>
            <a:prstDash val="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Pub/Sub Flow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729618" y="2688916"/>
            <a:ext cx="1480351" cy="9930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clicks “Place Order”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92403" y="2339453"/>
            <a:ext cx="703773" cy="623275"/>
            <a:chOff x="2709933" y="1391048"/>
            <a:chExt cx="703773" cy="623275"/>
          </a:xfrm>
        </p:grpSpPr>
        <p:sp>
          <p:nvSpPr>
            <p:cNvPr id="5" name="Rectangle 4"/>
            <p:cNvSpPr/>
            <p:nvPr/>
          </p:nvSpPr>
          <p:spPr>
            <a:xfrm>
              <a:off x="2709933" y="1609840"/>
              <a:ext cx="703773" cy="404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8900062">
              <a:off x="2841004" y="1391048"/>
              <a:ext cx="437599" cy="437583"/>
            </a:xfrm>
            <a:prstGeom prst="rt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92700" y="2224079"/>
            <a:ext cx="165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order.enqueue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92403" y="3300829"/>
            <a:ext cx="703773" cy="623275"/>
            <a:chOff x="2709933" y="1391048"/>
            <a:chExt cx="703773" cy="623275"/>
          </a:xfrm>
        </p:grpSpPr>
        <p:sp>
          <p:nvSpPr>
            <p:cNvPr id="11" name="Rectangle 10"/>
            <p:cNvSpPr/>
            <p:nvPr/>
          </p:nvSpPr>
          <p:spPr>
            <a:xfrm>
              <a:off x="2709933" y="1609840"/>
              <a:ext cx="703773" cy="404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8900062">
              <a:off x="2841004" y="1391048"/>
              <a:ext cx="437599" cy="437583"/>
            </a:xfrm>
            <a:prstGeom prst="rt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92700" y="3185455"/>
            <a:ext cx="165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o</a:t>
            </a:r>
            <a:r>
              <a:rPr lang="en-US" sz="1600" dirty="0" err="1" smtClean="0"/>
              <a:t>rder.clear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209969" y="2760487"/>
            <a:ext cx="582434" cy="424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11" idx="1"/>
          </p:cNvCxnSpPr>
          <p:nvPr/>
        </p:nvCxnSpPr>
        <p:spPr>
          <a:xfrm>
            <a:off x="2209969" y="3185455"/>
            <a:ext cx="582434" cy="53640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33" idx="1"/>
          </p:cNvCxnSpPr>
          <p:nvPr/>
        </p:nvCxnSpPr>
        <p:spPr>
          <a:xfrm flipV="1">
            <a:off x="3496176" y="2308314"/>
            <a:ext cx="1237673" cy="45217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3496176" y="2760487"/>
            <a:ext cx="1237673" cy="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5" idx="1"/>
          </p:cNvCxnSpPr>
          <p:nvPr/>
        </p:nvCxnSpPr>
        <p:spPr>
          <a:xfrm>
            <a:off x="3505903" y="2755235"/>
            <a:ext cx="1227946" cy="50444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40" idx="1"/>
          </p:cNvCxnSpPr>
          <p:nvPr/>
        </p:nvCxnSpPr>
        <p:spPr>
          <a:xfrm>
            <a:off x="3496176" y="3721863"/>
            <a:ext cx="1237673" cy="185565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4733849" y="2122749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Storage</a:t>
            </a:r>
            <a:endParaRPr lang="en-US" sz="1400" dirty="0"/>
          </a:p>
        </p:txBody>
      </p:sp>
      <p:sp>
        <p:nvSpPr>
          <p:cNvPr id="34" name="Process 33"/>
          <p:cNvSpPr/>
          <p:nvPr/>
        </p:nvSpPr>
        <p:spPr>
          <a:xfrm>
            <a:off x="4733849" y="2591599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Repository/Request</a:t>
            </a:r>
            <a:endParaRPr lang="en-US" sz="1400" dirty="0"/>
          </a:p>
        </p:txBody>
      </p:sp>
      <p:sp>
        <p:nvSpPr>
          <p:cNvPr id="35" name="Process 34"/>
          <p:cNvSpPr/>
          <p:nvPr/>
        </p:nvSpPr>
        <p:spPr>
          <a:xfrm>
            <a:off x="4733849" y="3074113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 Update (add row)</a:t>
            </a:r>
            <a:endParaRPr lang="en-US" sz="1400" dirty="0"/>
          </a:p>
        </p:txBody>
      </p:sp>
      <p:sp>
        <p:nvSpPr>
          <p:cNvPr id="40" name="Process 39"/>
          <p:cNvSpPr/>
          <p:nvPr/>
        </p:nvSpPr>
        <p:spPr>
          <a:xfrm>
            <a:off x="4733849" y="3721863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 Update (clear)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66158" y="2339453"/>
            <a:ext cx="703773" cy="623275"/>
            <a:chOff x="2709933" y="1391048"/>
            <a:chExt cx="703773" cy="623275"/>
          </a:xfrm>
        </p:grpSpPr>
        <p:sp>
          <p:nvSpPr>
            <p:cNvPr id="45" name="Rectangle 44"/>
            <p:cNvSpPr/>
            <p:nvPr/>
          </p:nvSpPr>
          <p:spPr>
            <a:xfrm>
              <a:off x="2709933" y="1609840"/>
              <a:ext cx="703773" cy="404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8900062">
              <a:off x="2841004" y="1391048"/>
              <a:ext cx="437599" cy="437583"/>
            </a:xfrm>
            <a:prstGeom prst="rt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47" name="Straight Connector 46"/>
          <p:cNvCxnSpPr>
            <a:stCxn id="34" idx="3"/>
            <a:endCxn id="45" idx="1"/>
          </p:cNvCxnSpPr>
          <p:nvPr/>
        </p:nvCxnSpPr>
        <p:spPr>
          <a:xfrm flipV="1">
            <a:off x="6457498" y="2760487"/>
            <a:ext cx="508660" cy="16677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9180" y="2207202"/>
            <a:ext cx="176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order.submit.response</a:t>
            </a:r>
            <a:endParaRPr lang="en-US" sz="1600" dirty="0"/>
          </a:p>
        </p:txBody>
      </p:sp>
      <p:cxnSp>
        <p:nvCxnSpPr>
          <p:cNvPr id="58" name="Straight Connector 57"/>
          <p:cNvCxnSpPr>
            <a:stCxn id="45" idx="2"/>
          </p:cNvCxnSpPr>
          <p:nvPr/>
        </p:nvCxnSpPr>
        <p:spPr>
          <a:xfrm>
            <a:off x="7318045" y="2962728"/>
            <a:ext cx="0" cy="2496459"/>
          </a:xfrm>
          <a:prstGeom prst="line">
            <a:avLst/>
          </a:prstGeom>
          <a:ln>
            <a:solidFill>
              <a:schemeClr val="tx1"/>
            </a:solidFill>
            <a:prstDash val="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2705057" y="5471952"/>
            <a:ext cx="4964873" cy="4490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 Wire 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2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to 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Framework Performance</a:t>
            </a:r>
          </a:p>
          <a:p>
            <a:pPr lvl="1"/>
            <a:r>
              <a:rPr lang="en-US" dirty="0" smtClean="0"/>
              <a:t>Better ways to bind</a:t>
            </a:r>
          </a:p>
          <a:p>
            <a:pPr lvl="1"/>
            <a:r>
              <a:rPr lang="en-US" dirty="0" smtClean="0"/>
              <a:t>Clean separation of concerns</a:t>
            </a:r>
          </a:p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Jim’s Contact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@ifandelse</a:t>
            </a:r>
          </a:p>
          <a:p>
            <a:r>
              <a:rPr lang="en-US" sz="2000" dirty="0" smtClean="0">
                <a:hlinkClick r:id="rId2"/>
              </a:rPr>
              <a:t>jim@ifandelse.com</a:t>
            </a:r>
            <a:endParaRPr lang="en-US" sz="2000" dirty="0" smtClean="0"/>
          </a:p>
          <a:p>
            <a:r>
              <a:rPr lang="en-US" sz="2000" dirty="0" smtClean="0"/>
              <a:t>http://github.com/ashbylane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Alex’s Contact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@A_Robson</a:t>
            </a:r>
          </a:p>
          <a:p>
            <a:r>
              <a:rPr lang="en-US" sz="2000" dirty="0" smtClean="0">
                <a:hlinkClick r:id="rId3"/>
              </a:rPr>
              <a:t>alex@sharplearningcurve.com</a:t>
            </a:r>
            <a:endParaRPr lang="en-US" sz="2000" dirty="0" smtClean="0"/>
          </a:p>
          <a:p>
            <a:r>
              <a:rPr lang="en-US" sz="2000" dirty="0" smtClean="0"/>
              <a:t>http://github.com/arobson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9249" y="6126163"/>
            <a:ext cx="82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Want to talk more? Talk to us after and we’ll create an Open Spaces slot!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4667" y="4319873"/>
            <a:ext cx="75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 Code:</a:t>
            </a:r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://github.com/vaporworks/Devlink2011-REST-</a:t>
            </a:r>
            <a:r>
              <a:rPr lang="en-US" dirty="0" smtClean="0">
                <a:hlinkClick r:id="rId4"/>
              </a:rPr>
              <a:t>WebClient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Client App Architecture</a:t>
            </a:r>
          </a:p>
          <a:p>
            <a:pPr lvl="1"/>
            <a:r>
              <a:rPr lang="en-US" dirty="0" smtClean="0"/>
              <a:t>Middle Tier</a:t>
            </a:r>
            <a:endParaRPr lang="en-US" dirty="0" smtClean="0"/>
          </a:p>
          <a:p>
            <a:pPr lvl="1"/>
            <a:r>
              <a:rPr lang="en-US" dirty="0" smtClean="0"/>
              <a:t>Messaging</a:t>
            </a:r>
            <a:endParaRPr lang="en-US" dirty="0" smtClean="0"/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Erlang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Alex Robson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</a:t>
            </a:r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Erlang</a:t>
            </a:r>
          </a:p>
          <a:p>
            <a:pPr lvl="1"/>
            <a:r>
              <a:rPr lang="en-US" dirty="0" smtClean="0"/>
              <a:t>RabbitMQ</a:t>
            </a:r>
          </a:p>
          <a:p>
            <a:pPr lvl="1"/>
            <a:r>
              <a:rPr lang="en-US" dirty="0" smtClean="0"/>
              <a:t>CoffeeScript / Node.js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not taking credit for the wonderful innovations or changes in mindshare amongst the industry at large.</a:t>
            </a:r>
          </a:p>
          <a:p>
            <a:pPr>
              <a:buNone/>
            </a:pPr>
            <a:r>
              <a:rPr lang="en-US" dirty="0" smtClean="0"/>
              <a:t>We are eager participants in what we believe is an opportunity to revolutionize how mainstream application development has traditionally taken place in our experience.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Now For Something Completely Different…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stock of recent developments</a:t>
            </a:r>
          </a:p>
          <a:p>
            <a:pPr lvl="1"/>
            <a:r>
              <a:rPr lang="en-US" dirty="0" smtClean="0"/>
              <a:t>New innovation</a:t>
            </a:r>
          </a:p>
          <a:p>
            <a:pPr lvl="1"/>
            <a:r>
              <a:rPr lang="en-US" dirty="0" smtClean="0"/>
              <a:t>Shift in direction</a:t>
            </a:r>
          </a:p>
          <a:p>
            <a:pPr lvl="1"/>
            <a:r>
              <a:rPr lang="en-US" dirty="0" smtClean="0"/>
              <a:t>Community evolution</a:t>
            </a:r>
          </a:p>
          <a:p>
            <a:r>
              <a:rPr lang="en-US" dirty="0" smtClean="0"/>
              <a:t>And applying them in wonderful ways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flipH="1">
            <a:off x="5401658" y="1549687"/>
            <a:ext cx="3413720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6779" y="1561178"/>
            <a:ext cx="3368431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Client-Side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Innovation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7016" y="1561178"/>
            <a:ext cx="1563076" cy="4024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</a:t>
            </a:r>
          </a:p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995" y="50576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69" y="3184866"/>
            <a:ext cx="239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</a:t>
            </a:r>
            <a:r>
              <a:rPr lang="en-US" dirty="0" smtClean="0"/>
              <a:t>JavaScript </a:t>
            </a:r>
            <a:r>
              <a:rPr lang="en-US" dirty="0" smtClean="0"/>
              <a:t>Engines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92711" y="2076870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54198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Evolving Standards (ES5)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8828" y="4688323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0100" y="2446202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4766" y="2815534"/>
            <a:ext cx="150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Loaders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2405" y="4292862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9634" y="392353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3225" y="3923530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3225" y="2815534"/>
            <a:ext cx="11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225" y="3184866"/>
            <a:ext cx="11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225" y="5031526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13225" y="4292862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Misultin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3225" y="3554198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225" y="207687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3225" y="4662194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Sinatra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13225" y="2446202"/>
            <a:ext cx="9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8772" y="6166338"/>
            <a:ext cx="68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past 5 years have been amazing; this only scratches the surface.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V8</a:t>
            </a:r>
          </a:p>
          <a:p>
            <a:pPr lvl="1"/>
            <a:r>
              <a:rPr lang="en-US" sz="2400" dirty="0" smtClean="0"/>
              <a:t>2010 Crankshaft released, 50% performance increase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sz="2400" dirty="0" smtClean="0"/>
              <a:t>2009, method-based JIT &amp; tracing JIT</a:t>
            </a:r>
          </a:p>
          <a:p>
            <a:pPr lvl="1"/>
            <a:r>
              <a:rPr lang="en-US" sz="2400" dirty="0" smtClean="0"/>
              <a:t>Used in projects like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r>
              <a:rPr lang="en-US" dirty="0" smtClean="0"/>
              <a:t>Chakra (IE9)</a:t>
            </a:r>
          </a:p>
          <a:p>
            <a:pPr lvl="1"/>
            <a:r>
              <a:rPr lang="en-US" sz="2400" dirty="0" smtClean="0"/>
              <a:t>Uses separate CPU core to JIT</a:t>
            </a:r>
          </a:p>
          <a:p>
            <a:pPr lvl="1"/>
            <a:r>
              <a:rPr lang="en-US" sz="2400" i="1" dirty="0" smtClean="0"/>
              <a:t>Claimed</a:t>
            </a:r>
            <a:r>
              <a:rPr lang="en-US" sz="2400" dirty="0" smtClean="0"/>
              <a:t> to be faster than Chrome, Firefox, Safari &amp; Opera</a:t>
            </a:r>
          </a:p>
          <a:p>
            <a:pPr lvl="1"/>
            <a:r>
              <a:rPr lang="en-US" sz="2400" dirty="0" smtClean="0"/>
              <a:t>It’s at least evenly matched (according to ZDNet) – </a:t>
            </a:r>
            <a:r>
              <a:rPr lang="en-US" sz="2400" i="1" dirty="0" smtClean="0"/>
              <a:t>finally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7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smtClean="0"/>
              <a:t>CoffeeScript</a:t>
            </a:r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 smtClean="0"/>
              <a:t>Underscore…&amp; more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Vastly Improved Content</a:t>
            </a:r>
          </a:p>
          <a:p>
            <a:pPr lvl="1"/>
            <a:r>
              <a:rPr lang="en-US" sz="2400" i="1" dirty="0" smtClean="0"/>
              <a:t>W3Schools is no longer the top hit on Google</a:t>
            </a:r>
            <a:endParaRPr lang="en-US" i="1" dirty="0" smtClean="0"/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.slice() of the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5" y="2689073"/>
            <a:ext cx="1124617" cy="277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07" y="2654521"/>
            <a:ext cx="1299822" cy="31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9" y="3638310"/>
            <a:ext cx="1015254" cy="44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00" y="3459424"/>
            <a:ext cx="1584240" cy="892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7072" y="3421922"/>
            <a:ext cx="8849750" cy="808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69" y="3090092"/>
            <a:ext cx="7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2004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7432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2006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1717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594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2009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345" y="3686975"/>
            <a:ext cx="1267134" cy="368912"/>
          </a:xfrm>
          <a:prstGeom prst="rect">
            <a:avLst/>
          </a:prstGeom>
          <a:solidFill>
            <a:srgbClr val="8000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958" y="2594819"/>
            <a:ext cx="1360482" cy="44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304" y="3627444"/>
            <a:ext cx="1705382" cy="3718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786" y="308878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2011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039" y="2671770"/>
            <a:ext cx="1698678" cy="278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3111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2008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577886" y="4286911"/>
            <a:ext cx="6174800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Templating</a:t>
            </a:r>
            <a:r>
              <a:rPr lang="en-US" dirty="0" smtClean="0"/>
              <a:t> Engines, DSLs for HTML and 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395" y="5153106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Helper Libraries, “modularizing”, app frameworks, binding frameworks, XHR/Ajax abstractions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395" y="554949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We’ve gone from form validation &amp; alert to rendering PDFs, Linux emulation &amp; audio 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04" y="592032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HTML 5 &amp; Local Storage rounding out client capacity for rich application experience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2904" y="2062860"/>
            <a:ext cx="3965211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pub/sub libraries increase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6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839</Words>
  <Application>Microsoft Macintosh PowerPoint</Application>
  <PresentationFormat>On-screen Show (4:3)</PresentationFormat>
  <Paragraphs>185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Client Focused Web Stacks Alternatives To Server Side Patterns</vt:lpstr>
      <vt:lpstr>About Us</vt:lpstr>
      <vt:lpstr>Disclaimer</vt:lpstr>
      <vt:lpstr>And Now For Something Completely Different…</vt:lpstr>
      <vt:lpstr>Convergence of Innovation</vt:lpstr>
      <vt:lpstr>Recent Runtime Improvements</vt:lpstr>
      <vt:lpstr>Richer Environment</vt:lpstr>
      <vt:lpstr>Community!</vt:lpstr>
      <vt:lpstr>A .slice() of the Progression</vt:lpstr>
      <vt:lpstr>Where’s This Going?</vt:lpstr>
      <vt:lpstr>Challenge The Reigning Assumption</vt:lpstr>
      <vt:lpstr>REST: More than just a pretty URL</vt:lpstr>
      <vt:lpstr>Server Side Zeitgeist</vt:lpstr>
      <vt:lpstr>Client Trends</vt:lpstr>
      <vt:lpstr>I See Skies Of Blue…</vt:lpstr>
      <vt:lpstr>Order Pub/Sub Flow</vt:lpstr>
      <vt:lpstr>Opportunities to Contribute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Jim Cowart</cp:lastModifiedBy>
  <cp:revision>95</cp:revision>
  <dcterms:created xsi:type="dcterms:W3CDTF">2011-08-09T16:48:22Z</dcterms:created>
  <dcterms:modified xsi:type="dcterms:W3CDTF">2011-08-15T21:16:41Z</dcterms:modified>
</cp:coreProperties>
</file>