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kern="0"/>
    </a:def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quel Rapado" initials="RR"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27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5-03-19T09:56:18.175" idx="1">
    <p:pos x="148" y="199"/>
    <p:text>OUR PURPOSES
01 Preservation of heritage and culture
We invest in the rehabilitation and conservation of historic buildings, safeguarding the cultural legacy in the destinations where we operate.
02 Cohesion and territorial development
We contribute to the socio-economic development of the regions in which we are present, creating local employment and strengthening territorial cohesion through our activity.
03 Promotion of innovation
We drive innovation in all areas of the company, developing solutions that enhance efficiency, contribute to the sector’s development, and generate long-term value.
04 Commitment to people
We foster an internal culture where value creation is a shared commitment among all employees, promoting a sense of belonging and long-term dedication while integrating these principles into training, development, and personal evaluation.
05 Optimisation of efficiency
We implement measures to optimise resource use, improve energy efficiency, and reduce waste and carbon emissions across all our operations.
06 Acceleration of sustainable and responsible growth
For Grupo Hotusa, sustainability means ensuring the strength and development of the sector so that it continues to have a positive impact on its environment. Since its inception, Grupo Hotusa has reinvested all its profits into the organisation with this goal in mind.</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5-03-19T10:05:50.235" idx="2">
    <p:pos x="10" y="10"/>
    <p:text>COMMITMENT TO CULTURE
Culture, Art, and Literature
RECOVERY OF HISTORICAL HERITAGE
Preservation of the territory’s historical legacy
TRAINING AND EMPLOYABILITY
Promotion of education and professional development in the tourism sector
TERRITORIAL COHESION
Implementation of initiatives that drive territorial development
CHARITY EVENTS
Development of solidarity initiatives in support of various organisations
ENVIRONMENTAL SUSTAINABILITY
Development and implementation of an action plan focused on ecological transition
RESEARCH AND DISSEMINATION
Creation of spaces to support the sector through debate and reflection</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5-03-19T10:14:39.160" idx="3">
    <p:pos x="5236" y="1368"/>
    <p:text>Art
Since 2005, our Eurostars Exposiciones project has transformed our hotels into genuine art spaces, providing a prominent platform for the dissemination of contemporary art. Currently, the hotels in the chain host temporary exhibitions, with a total of 600 showcases held across more than 50 establishments. Grupo Hotusa also owns the La Toja Collection, a valuable collection of works by renowned contemporary artists, mostly from the second half of the 21st century, covering various artistic movements. This selection includes both paintings in diverse techniques and sculptures, and is displayed in a dedicated gallery at the Eurostars Suites Mirasierra 5*.
Literature
The Wine &amp; Books literary cycle brings together literature lovers and authors such as Javier Cercas, María Oruña, and Lorenzo Silva in the chain's hotels. The events are paired with a gastronomic cocktail that brings together renowned authors and book enthusiasts in iconic settings. Also noteworthy is the Eurostars Hotels Travel Narrative Award, worth €18,000, which has become one of the most important prizes in its category since its first edition in 2005.
Artistic Awards
Our commitment is also reflected in the organisation of various competitions aimed at both professionals and amateur artists. Among these competitions are the Eurostars Grand Marina Photography Award and the Eurostars Madrid Tower Award, both of which serve as vehicles for creativity and artistic expression.</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5-03-19T10:19:05.853" idx="4">
    <p:pos x="6996" y="1129"/>
    <p:text>OWN EVENTS
CHARITY GALA
In the heart of Seville, the Charity Gala at Eurostars Torre Sevilla stands as a reference solidary event. Each year, this gathering brings the community together to support a social cause carefully selected for its impact and relevance.
CHARITY DINNER IN AID OF CÁRITAS
From the heights of the iconic Madrid skyline, the Charity Dinner at Eurostars Madrid Tower combines social commitment and solidarity. During this evening, Grupo Hotusa collaborates with Cáritas to drive projects that create a positive change in the lives of those who need it the most.
CHARITY GALA
In the incomparable setting of the island of La Toja, the Charity Gala at Eurostars Gran Hotel La Toja has become a standout event in the summer agenda. Dedicated to the fight against cancer, this gathering brings society together for an unforgettable night of solidarity and hope.</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5-03-19T10:23:58.633" idx="5">
    <p:pos x="7296" y="1272"/>
    <p:text>FORO LA TOJA VÍNCULO ATLÁNTICO
A forum that was created as a space for reflection and the defence of the values that define our democratic societies, bringing together prominent leaders from various fields in each edition.
SPANISH HOST-IN
An international event focused on promoting hotel investment, bringing together industry leaders to analyse trends, opportunities, and growth strategies in the sector.
HOTUSA EXPLORA XI FORO DE INNOVACIÓN TURÍSTICA
A prominent space for exchanging ideas, analysing emerging trends, and reflecting on the challenges and opportunities in the global tourism sector.
LA INDUSTRIA DE LA FELICIDAD
Morning meetings in a breakfast format, where a selection of speakers, guided by a moderator, address various topics of interest for the tourism sector.</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9600" y="274320"/>
            <a:ext cx="10972800" cy="10972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comments" Target="../comments/comment2.xml"/><Relationship Id="rId2" Type="http://schemas.openxmlformats.org/officeDocument/2006/relationships/image" Target="../media/image2.jp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5350" y="819428"/>
            <a:ext cx="10296525" cy="519051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6865" y="463550"/>
            <a:ext cx="11845290" cy="2967479"/>
          </a:xfrm>
          <a:prstGeom prst="rect">
            <a:avLst/>
          </a:prstGeom>
        </p:spPr>
        <p:txBody>
          <a:bodyPr vert="horz" wrap="square" lIns="0" tIns="12700" rIns="0" bIns="0" rtlCol="0">
            <a:spAutoFit/>
          </a:bodyPr>
          <a:lstStyle/>
          <a:p>
            <a:r>
              <a:rPr lang="en-GB" sz="1200" b="1" dirty="0" smtClean="0"/>
              <a:t>ENVIRONMENTAL SUSTAINABILITY</a:t>
            </a:r>
            <a:endParaRPr lang="en-GB" sz="1200" dirty="0" smtClean="0"/>
          </a:p>
          <a:p>
            <a:r>
              <a:rPr lang="en-GB" sz="1200" b="1" dirty="0" smtClean="0"/>
              <a:t>Development of an Ecological Transition Plan</a:t>
            </a:r>
            <a:r>
              <a:rPr lang="en-GB" sz="1200" dirty="0" smtClean="0"/>
              <a:t/>
            </a:r>
            <a:br>
              <a:rPr lang="en-GB" sz="1200" dirty="0" smtClean="0"/>
            </a:br>
            <a:r>
              <a:rPr lang="en-GB" sz="1200" dirty="0" smtClean="0"/>
              <a:t>The organisation is actively developing a plan of actions aimed at an efficient ecological transition for the company and its hotels.</a:t>
            </a:r>
          </a:p>
          <a:p>
            <a:r>
              <a:rPr lang="en-GB" sz="1200" dirty="0" smtClean="0"/>
              <a:t>The roadmap includes reducing energy and water consumption, CO2 emissions, as well as waste reduction and promoting recycled materials. The focus is on minimizing the environmental impact, supporting local communities, driving new sustainable consumption patterns, and promoting a regenerative tourism model that not only aims to minimize the negative impact on destinations but also enriches the environment.</a:t>
            </a:r>
          </a:p>
          <a:p>
            <a:r>
              <a:rPr lang="en-GB" sz="1200" b="1" dirty="0" smtClean="0"/>
              <a:t>NATURAL RESOURCE MANAGEMENT</a:t>
            </a:r>
            <a:r>
              <a:rPr lang="en-GB" sz="1200" dirty="0" smtClean="0"/>
              <a:t/>
            </a:r>
            <a:br>
              <a:rPr lang="en-GB" sz="1200" dirty="0" smtClean="0"/>
            </a:br>
            <a:r>
              <a:rPr lang="en-GB" sz="1200" dirty="0" smtClean="0"/>
              <a:t>Efficient use of water and energy</a:t>
            </a:r>
            <a:br>
              <a:rPr lang="en-GB" sz="1200" dirty="0" smtClean="0"/>
            </a:br>
            <a:r>
              <a:rPr lang="en-GB" sz="1200" dirty="0" smtClean="0"/>
              <a:t>Implementation of sustainable sourcing and production practices</a:t>
            </a:r>
          </a:p>
          <a:p>
            <a:r>
              <a:rPr lang="en-GB" sz="1200" b="1" dirty="0" smtClean="0"/>
              <a:t>EMISSIONS AND CLIMATE CHANGE</a:t>
            </a:r>
            <a:r>
              <a:rPr lang="en-GB" sz="1200" dirty="0" smtClean="0"/>
              <a:t/>
            </a:r>
            <a:br>
              <a:rPr lang="en-GB" sz="1200" dirty="0" smtClean="0"/>
            </a:br>
            <a:r>
              <a:rPr lang="en-GB" sz="1200" dirty="0" smtClean="0"/>
              <a:t>Grupo Hotusa is committed to reducing its CO2 emissions, and to achieve this, it is making a significant investment in sustainable technologies and training. These investments reflect its commitment to sustainable practices that will significantly reduce its environmental impact and help meet its environmental goals.</a:t>
            </a:r>
          </a:p>
          <a:p>
            <a:r>
              <a:rPr lang="en-GB" sz="1200" b="1" dirty="0" smtClean="0"/>
              <a:t>WASTE AND POLLUTION</a:t>
            </a:r>
            <a:r>
              <a:rPr lang="en-GB" sz="1200" dirty="0" smtClean="0"/>
              <a:t/>
            </a:r>
            <a:br>
              <a:rPr lang="en-GB" sz="1200" dirty="0" smtClean="0"/>
            </a:br>
            <a:r>
              <a:rPr lang="en-GB" sz="1200" dirty="0" smtClean="0"/>
              <a:t>We have a waste management and sorting protocol aimed at establishing a uniform and efficient system for waste segregation and management across all hotels in our chain.</a:t>
            </a:r>
          </a:p>
          <a:p>
            <a:r>
              <a:rPr lang="en-GB" sz="1200" b="1" dirty="0" smtClean="0"/>
              <a:t>FOOD PROGRAM</a:t>
            </a:r>
            <a:r>
              <a:rPr lang="en-GB" sz="1200" dirty="0" smtClean="0"/>
              <a:t/>
            </a:r>
            <a:br>
              <a:rPr lang="en-GB" sz="1200" dirty="0" smtClean="0"/>
            </a:br>
            <a:r>
              <a:rPr lang="en-GB" sz="1200" dirty="0" smtClean="0"/>
              <a:t>This program focuses on reducing organic waste produced in the hotels of Eurostars Hotel Company of Grupo Hotusa.</a:t>
            </a:r>
            <a:endParaRPr lang="en-GB"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6865" y="655256"/>
            <a:ext cx="11790045" cy="1305486"/>
          </a:xfrm>
          <a:prstGeom prst="rect">
            <a:avLst/>
          </a:prstGeom>
        </p:spPr>
        <p:txBody>
          <a:bodyPr vert="horz" wrap="square" lIns="0" tIns="12700" rIns="0" bIns="0" rtlCol="0">
            <a:spAutoFit/>
          </a:bodyPr>
          <a:lstStyle/>
          <a:p>
            <a:r>
              <a:rPr lang="en-US" sz="1200" b="1" dirty="0" smtClean="0"/>
              <a:t>PLASTIC FREE PROGRAM</a:t>
            </a:r>
            <a:r>
              <a:rPr lang="en-US" sz="1200" dirty="0" smtClean="0"/>
              <a:t/>
            </a:r>
            <a:br>
              <a:rPr lang="en-US" sz="1200" dirty="0" smtClean="0"/>
            </a:br>
            <a:r>
              <a:rPr lang="en-US" sz="1200" dirty="0" smtClean="0"/>
              <a:t>The Plastic Free program focuses on reducing the use of plastics in the hotels of the Eurostars Hotel Company chain.</a:t>
            </a:r>
          </a:p>
          <a:p>
            <a:r>
              <a:rPr lang="en-US" sz="1200" b="1" dirty="0" smtClean="0"/>
              <a:t>CONSERVATION OF BIODIVERSITY AND ECOSYSTEMS</a:t>
            </a:r>
            <a:r>
              <a:rPr lang="en-US" sz="1200" dirty="0" smtClean="0"/>
              <a:t/>
            </a:r>
            <a:br>
              <a:rPr lang="en-US" sz="1200" dirty="0" smtClean="0"/>
            </a:br>
            <a:r>
              <a:rPr lang="en-US" sz="1200" dirty="0" smtClean="0"/>
              <a:t>At Grupo Hotusa, our sensitivity towards sustainability and respect for the environment is reflected in our commitment to preserving biodiversity in our hotels.</a:t>
            </a:r>
          </a:p>
          <a:p>
            <a:r>
              <a:rPr lang="en-US" sz="1200" b="1" dirty="0" smtClean="0"/>
              <a:t>CERTIFICATIONS AND TRANSPARENCY</a:t>
            </a:r>
            <a:r>
              <a:rPr lang="en-US" sz="1200" dirty="0" smtClean="0"/>
              <a:t/>
            </a:r>
            <a:br>
              <a:rPr lang="en-US" sz="1200" dirty="0" smtClean="0"/>
            </a:br>
            <a:r>
              <a:rPr lang="en-US" sz="1200" dirty="0" smtClean="0"/>
              <a:t>At Grupo Hotusa, we have established a series of processes and measures to ensure transparency, quality, and compliance with international standards in our operations. These efforts are reflected in the following initiatives:</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4962" y="-1841"/>
            <a:ext cx="10782935" cy="1515800"/>
          </a:xfrm>
          <a:prstGeom prst="rect">
            <a:avLst/>
          </a:prstGeom>
        </p:spPr>
        <p:txBody>
          <a:bodyPr vert="horz" wrap="square" lIns="0" tIns="129540" rIns="0" bIns="0" rtlCol="0">
            <a:spAutoFit/>
          </a:bodyPr>
          <a:lstStyle/>
          <a:p>
            <a:pPr marL="12700">
              <a:lnSpc>
                <a:spcPct val="100000"/>
              </a:lnSpc>
              <a:spcBef>
                <a:spcPts val="1020"/>
              </a:spcBef>
            </a:pPr>
            <a:r>
              <a:rPr lang="en-US" b="1" dirty="0" smtClean="0"/>
              <a:t>RESEARCH AND OUTREACH</a:t>
            </a:r>
            <a:r>
              <a:rPr lang="en-US" dirty="0" smtClean="0"/>
              <a:t/>
            </a:r>
            <a:br>
              <a:rPr lang="en-US" dirty="0" smtClean="0"/>
            </a:br>
            <a:r>
              <a:rPr lang="en-US" b="1" dirty="0" smtClean="0"/>
              <a:t>Creation of spaces for meeting, debate, and reflection</a:t>
            </a:r>
            <a:r>
              <a:rPr lang="en-US" dirty="0" smtClean="0"/>
              <a:t/>
            </a:r>
            <a:br>
              <a:rPr lang="en-US" dirty="0" smtClean="0"/>
            </a:br>
            <a:r>
              <a:rPr lang="en-US" dirty="0" smtClean="0"/>
              <a:t>The organization advocates for the Dual Training model as a dynamic learning approach closely linked to the professional world. In this way, we facilitate the entry of young professionals into the business world, helping them develop within the sector across its various fields.</a:t>
            </a:r>
            <a:endParaRPr sz="1800" dirty="0">
              <a:latin typeface="Roboto"/>
              <a:cs typeface="Roboto"/>
            </a:endParaRPr>
          </a:p>
        </p:txBody>
      </p:sp>
      <p:sp>
        <p:nvSpPr>
          <p:cNvPr id="3" name="object 3"/>
          <p:cNvSpPr txBox="1"/>
          <p:nvPr/>
        </p:nvSpPr>
        <p:spPr>
          <a:xfrm>
            <a:off x="334962" y="4998148"/>
            <a:ext cx="5265420" cy="1673860"/>
          </a:xfrm>
          <a:prstGeom prst="rect">
            <a:avLst/>
          </a:prstGeom>
        </p:spPr>
        <p:txBody>
          <a:bodyPr vert="horz" wrap="square" lIns="0" tIns="12700" rIns="0" bIns="0" rtlCol="0">
            <a:spAutoFit/>
          </a:bodyPr>
          <a:lstStyle/>
          <a:p>
            <a:pPr marL="12700">
              <a:lnSpc>
                <a:spcPts val="2130"/>
              </a:lnSpc>
              <a:spcBef>
                <a:spcPts val="100"/>
              </a:spcBef>
            </a:pPr>
            <a:r>
              <a:rPr lang="en-GB" dirty="0" smtClean="0"/>
              <a:t>ONGOING ACTIVITIES</a:t>
            </a:r>
            <a:br>
              <a:rPr lang="en-GB" dirty="0" smtClean="0"/>
            </a:br>
            <a:r>
              <a:rPr lang="en-GB" dirty="0" smtClean="0"/>
              <a:t>Hotusa </a:t>
            </a:r>
            <a:r>
              <a:rPr lang="en-GB" dirty="0" err="1" smtClean="0"/>
              <a:t>Explora</a:t>
            </a:r>
            <a:r>
              <a:rPr lang="en-GB" dirty="0" smtClean="0"/>
              <a:t> Forum Visit the website</a:t>
            </a:r>
            <a:br>
              <a:rPr lang="en-GB" dirty="0" smtClean="0"/>
            </a:br>
            <a:r>
              <a:rPr lang="en-GB" dirty="0" smtClean="0"/>
              <a:t>Breakfast The Happiness Industry Visit the website</a:t>
            </a:r>
            <a:br>
              <a:rPr lang="en-GB" dirty="0" smtClean="0"/>
            </a:br>
            <a:r>
              <a:rPr lang="en-GB" dirty="0" err="1" smtClean="0"/>
              <a:t>Afterwork</a:t>
            </a:r>
            <a:r>
              <a:rPr lang="en-GB" dirty="0" smtClean="0"/>
              <a:t> Hotusa Meetings Visit the website</a:t>
            </a:r>
            <a:br>
              <a:rPr lang="en-GB" dirty="0" smtClean="0"/>
            </a:br>
            <a:r>
              <a:rPr lang="en-GB" dirty="0" smtClean="0"/>
              <a:t>La Toja Forum - Atlantic Link Visit the website</a:t>
            </a:r>
            <a:br>
              <a:rPr lang="en-GB" dirty="0" smtClean="0"/>
            </a:br>
            <a:r>
              <a:rPr lang="en-GB" dirty="0" smtClean="0"/>
              <a:t>Spanish Host In Visit the website</a:t>
            </a:r>
            <a:endParaRPr lang="en-GB" sz="1800" dirty="0">
              <a:latin typeface="Roboto"/>
              <a:cs typeface="Roboto"/>
            </a:endParaRPr>
          </a:p>
        </p:txBody>
      </p:sp>
      <p:pic>
        <p:nvPicPr>
          <p:cNvPr id="4" name="object 4"/>
          <p:cNvPicPr/>
          <p:nvPr/>
        </p:nvPicPr>
        <p:blipFill>
          <a:blip r:embed="rId2" cstate="print"/>
          <a:stretch>
            <a:fillRect/>
          </a:stretch>
        </p:blipFill>
        <p:spPr>
          <a:xfrm>
            <a:off x="1371600" y="2019300"/>
            <a:ext cx="10210800" cy="276205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57" y="272986"/>
            <a:ext cx="11156950" cy="4109458"/>
          </a:xfrm>
          <a:prstGeom prst="rect">
            <a:avLst/>
          </a:prstGeom>
        </p:spPr>
        <p:txBody>
          <a:bodyPr vert="horz" wrap="square" lIns="0" tIns="15875" rIns="0" bIns="0" rtlCol="0">
            <a:spAutoFit/>
          </a:bodyPr>
          <a:lstStyle/>
          <a:p>
            <a:r>
              <a:rPr lang="en-GB" sz="1400" b="1" dirty="0" smtClean="0"/>
              <a:t>OUR SUSTAINABILITY STRATEGY</a:t>
            </a:r>
            <a:endParaRPr lang="en-GB" sz="1400" dirty="0" smtClean="0"/>
          </a:p>
          <a:p>
            <a:r>
              <a:rPr lang="en-GB" sz="1400" dirty="0" smtClean="0"/>
              <a:t>Grupo </a:t>
            </a:r>
            <a:r>
              <a:rPr lang="en-GB" sz="1400" dirty="0" err="1" smtClean="0"/>
              <a:t>Hotusa's</a:t>
            </a:r>
            <a:r>
              <a:rPr lang="en-GB" sz="1400" dirty="0" smtClean="0"/>
              <a:t> sustainability strategy is structured around three pillars:</a:t>
            </a:r>
          </a:p>
          <a:p>
            <a:r>
              <a:rPr lang="en-GB" sz="1400" b="1" dirty="0" smtClean="0"/>
              <a:t>People</a:t>
            </a:r>
            <a:endParaRPr lang="en-GB" sz="1400" dirty="0" smtClean="0"/>
          </a:p>
          <a:p>
            <a:r>
              <a:rPr lang="en-GB" sz="1400" dirty="0" smtClean="0"/>
              <a:t>This pillar focuses on the well-being of our employees and their professional and personal growth. We strive to generate employment beyond major urban centres, ensuring a positive social impact both within and outside the organisation.</a:t>
            </a:r>
          </a:p>
          <a:p>
            <a:r>
              <a:rPr lang="en-GB" sz="1400" dirty="0" smtClean="0"/>
              <a:t>We have implemented initiatives that promote equal opportunities and talent development, ensuring that every action reflects our commitment to the well-being of our workforce and the communities in which we operate.</a:t>
            </a:r>
          </a:p>
          <a:p>
            <a:r>
              <a:rPr lang="en-GB" sz="1400" b="1" dirty="0" smtClean="0"/>
              <a:t>Environment</a:t>
            </a:r>
            <a:endParaRPr lang="en-GB" sz="1400" dirty="0" smtClean="0"/>
          </a:p>
          <a:p>
            <a:r>
              <a:rPr lang="en-GB" sz="1400" dirty="0" smtClean="0"/>
              <a:t>Our commitment to sustainability is reflected in investments and measures designed to reduce natural resource consumption and minimise our carbon footprint. We are committed to continuously improving our environmental practices, ensuring that our business growth remains responsible towards the environment.</a:t>
            </a:r>
          </a:p>
          <a:p>
            <a:r>
              <a:rPr lang="en-GB" sz="1400" dirty="0" smtClean="0"/>
              <a:t>Through this pillar, we manage our environmental impact by promoting conservation, the efficient use of resources, and the reduction of our ecological footprint.</a:t>
            </a:r>
          </a:p>
          <a:p>
            <a:r>
              <a:rPr lang="en-GB" sz="1400" b="1" dirty="0" smtClean="0"/>
              <a:t>Good Governance</a:t>
            </a:r>
            <a:endParaRPr lang="en-GB" sz="1400" dirty="0" smtClean="0"/>
          </a:p>
          <a:p>
            <a:r>
              <a:rPr lang="en-GB" sz="1400" dirty="0" smtClean="0"/>
              <a:t>Aligned with our fundamental principles, we have established a robust ethical framework through our Code of Ethics and Business Conduct. This code sets out clear guidelines to ensure integrity in our workplace, business practices, and relationships with society.</a:t>
            </a:r>
          </a:p>
          <a:p>
            <a:r>
              <a:rPr lang="en-GB" sz="1400" dirty="0" smtClean="0"/>
              <a:t>This pillar ensures that the company operates ethically and responsibly, applying governance principles that foster transparency and protect the rights of all stakeholders. Furthermore, it reaffirms our commitment to reinvesting 100% of our profits, a policy we have upheld since our inception.</a:t>
            </a:r>
            <a:endParaRPr lang="en-GB" sz="1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85850" y="1533525"/>
            <a:ext cx="7162800" cy="1600200"/>
          </a:xfrm>
          <a:prstGeom prst="rect">
            <a:avLst/>
          </a:prstGeom>
        </p:spPr>
      </p:pic>
      <p:pic>
        <p:nvPicPr>
          <p:cNvPr id="3" name="object 3"/>
          <p:cNvPicPr/>
          <p:nvPr/>
        </p:nvPicPr>
        <p:blipFill>
          <a:blip r:embed="rId3" cstate="print"/>
          <a:stretch>
            <a:fillRect/>
          </a:stretch>
        </p:blipFill>
        <p:spPr>
          <a:xfrm>
            <a:off x="2200275" y="3695700"/>
            <a:ext cx="2105025" cy="1428750"/>
          </a:xfrm>
          <a:prstGeom prst="rect">
            <a:avLst/>
          </a:prstGeom>
        </p:spPr>
      </p:pic>
      <p:pic>
        <p:nvPicPr>
          <p:cNvPr id="4" name="object 4"/>
          <p:cNvPicPr/>
          <p:nvPr/>
        </p:nvPicPr>
        <p:blipFill>
          <a:blip r:embed="rId4" cstate="print"/>
          <a:stretch>
            <a:fillRect/>
          </a:stretch>
        </p:blipFill>
        <p:spPr>
          <a:xfrm>
            <a:off x="8810625" y="1590675"/>
            <a:ext cx="1905000" cy="1438275"/>
          </a:xfrm>
          <a:prstGeom prst="rect">
            <a:avLst/>
          </a:prstGeom>
        </p:spPr>
      </p:pic>
      <p:pic>
        <p:nvPicPr>
          <p:cNvPr id="5" name="object 5"/>
          <p:cNvPicPr/>
          <p:nvPr/>
        </p:nvPicPr>
        <p:blipFill>
          <a:blip r:embed="rId5" cstate="print"/>
          <a:stretch>
            <a:fillRect/>
          </a:stretch>
        </p:blipFill>
        <p:spPr>
          <a:xfrm>
            <a:off x="4905375" y="3524250"/>
            <a:ext cx="2133600" cy="1685925"/>
          </a:xfrm>
          <a:prstGeom prst="rect">
            <a:avLst/>
          </a:prstGeom>
        </p:spPr>
      </p:pic>
      <p:pic>
        <p:nvPicPr>
          <p:cNvPr id="6" name="object 6"/>
          <p:cNvPicPr/>
          <p:nvPr/>
        </p:nvPicPr>
        <p:blipFill>
          <a:blip r:embed="rId6" cstate="print"/>
          <a:stretch>
            <a:fillRect/>
          </a:stretch>
        </p:blipFill>
        <p:spPr>
          <a:xfrm>
            <a:off x="7610475" y="3590925"/>
            <a:ext cx="1819275" cy="15049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9554" y="445134"/>
            <a:ext cx="11700510" cy="4173578"/>
          </a:xfrm>
          <a:prstGeom prst="rect">
            <a:avLst/>
          </a:prstGeom>
        </p:spPr>
        <p:txBody>
          <a:bodyPr vert="horz" wrap="square" lIns="0" tIns="15875" rIns="0" bIns="0" rtlCol="0">
            <a:spAutoFit/>
          </a:bodyPr>
          <a:lstStyle/>
          <a:p>
            <a:r>
              <a:rPr lang="en-GB" sz="1400" b="1" dirty="0" smtClean="0"/>
              <a:t>TRAINING AND EMPLOYABILITY</a:t>
            </a:r>
            <a:endParaRPr lang="en-GB" sz="1400" dirty="0" smtClean="0"/>
          </a:p>
          <a:p>
            <a:r>
              <a:rPr lang="en-GB" sz="1400" b="1" dirty="0" smtClean="0"/>
              <a:t>Development of Potential</a:t>
            </a:r>
            <a:r>
              <a:rPr lang="en-GB" sz="1400" dirty="0" smtClean="0"/>
              <a:t/>
            </a:r>
            <a:br>
              <a:rPr lang="en-GB" sz="1400" dirty="0" smtClean="0"/>
            </a:br>
            <a:r>
              <a:rPr lang="en-GB" sz="1400" dirty="0" smtClean="0"/>
              <a:t>Grupo Hotusa promotes talent retention and professional development through a strategic plan that aligns corporate goals with individual aspirations. This approach strengthens the connection between personal growth and the company’s objectives, fostering a committed team aligned with its values.</a:t>
            </a:r>
          </a:p>
          <a:p>
            <a:r>
              <a:rPr lang="en-GB" sz="1400" b="1" dirty="0" smtClean="0"/>
              <a:t>Internal Training Programmes</a:t>
            </a:r>
            <a:r>
              <a:rPr lang="en-GB" sz="1400" dirty="0" smtClean="0"/>
              <a:t/>
            </a:r>
            <a:br>
              <a:rPr lang="en-GB" sz="1400" dirty="0" smtClean="0"/>
            </a:br>
            <a:r>
              <a:rPr lang="en-GB" sz="1400" dirty="0" smtClean="0"/>
              <a:t>Investing in training not only ensures compliance with the quality standards set by the group but also enhances the experience and service received by our customers. Additionally, it plays a key role in ensuring adherence to internal and external regulations, contributing to operational excellence.</a:t>
            </a:r>
          </a:p>
          <a:p>
            <a:r>
              <a:rPr lang="en-GB" sz="1400" b="1" dirty="0" smtClean="0"/>
              <a:t>Dual Training and Professional Development</a:t>
            </a:r>
            <a:r>
              <a:rPr lang="en-GB" sz="1400" dirty="0" smtClean="0"/>
              <a:t/>
            </a:r>
            <a:br>
              <a:rPr lang="en-GB" sz="1400" dirty="0" smtClean="0"/>
            </a:br>
            <a:r>
              <a:rPr lang="en-GB" sz="1400" dirty="0" smtClean="0"/>
              <a:t>The organisation is committed to the Dual Training model as a formula that promotes dynamic learning closely linked to the professional world. In this way, we facilitate the integration of young professionals into the business sector, helping them develop within various fields of the industry.</a:t>
            </a:r>
          </a:p>
          <a:p>
            <a:r>
              <a:rPr lang="en-GB" sz="1400" b="1" dirty="0" smtClean="0"/>
              <a:t>Activities in Collaboration with Universities</a:t>
            </a:r>
            <a:r>
              <a:rPr lang="en-GB" sz="1400" dirty="0" smtClean="0"/>
              <a:t/>
            </a:r>
            <a:br>
              <a:rPr lang="en-GB" sz="1400" dirty="0" smtClean="0"/>
            </a:br>
            <a:r>
              <a:rPr lang="en-GB" sz="1400" dirty="0" smtClean="0"/>
              <a:t>Grupo Hotusa organises the annual inter-academic competition Talent Match, part of the Smart People programme. This initiative provides students with their first contact with the business world and professional dynamics through the resolution of real-world challenges.</a:t>
            </a:r>
          </a:p>
          <a:p>
            <a:r>
              <a:rPr lang="en-GB" sz="1400" b="1" dirty="0" smtClean="0"/>
              <a:t>ONGOING ACTIVITIES</a:t>
            </a:r>
            <a:endParaRPr lang="en-GB" sz="1400" dirty="0" smtClean="0"/>
          </a:p>
          <a:p>
            <a:r>
              <a:rPr lang="en-GB" sz="1400" dirty="0" smtClean="0"/>
              <a:t>Talent Match Project – Visit the website</a:t>
            </a:r>
          </a:p>
          <a:p>
            <a:r>
              <a:rPr lang="en-GB" sz="1400" dirty="0" smtClean="0"/>
              <a:t>Dual Training Programmes</a:t>
            </a:r>
          </a:p>
          <a:p>
            <a:r>
              <a:rPr lang="en-GB" sz="1400" dirty="0" smtClean="0"/>
              <a:t>Collaborations with foundations to support the training of people at risk of social exclusion</a:t>
            </a:r>
          </a:p>
          <a:p>
            <a:pPr marL="12700">
              <a:lnSpc>
                <a:spcPts val="1664"/>
              </a:lnSpc>
            </a:pPr>
            <a:endParaRPr sz="1400" dirty="0">
              <a:latin typeface="Roboto"/>
              <a:cs typeface="Roboto"/>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56614" y="628332"/>
            <a:ext cx="10079990" cy="4963154"/>
          </a:xfrm>
          <a:prstGeom prst="rect">
            <a:avLst/>
          </a:prstGeom>
        </p:spPr>
        <p:txBody>
          <a:bodyPr vert="horz" wrap="square" lIns="0" tIns="15875" rIns="0" bIns="0" rtlCol="0">
            <a:spAutoFit/>
          </a:bodyPr>
          <a:lstStyle/>
          <a:p>
            <a:r>
              <a:rPr lang="en-GB" sz="1400" b="1" dirty="0" smtClean="0"/>
              <a:t>TERRITORIAL COHESION</a:t>
            </a:r>
            <a:endParaRPr lang="en-GB" sz="1400" dirty="0" smtClean="0"/>
          </a:p>
          <a:p>
            <a:r>
              <a:rPr lang="en-GB" sz="1400" dirty="0" smtClean="0"/>
              <a:t>At Grupo Hotusa, we understand that territorial cohesion is key to the sustainable development of regions. Through our business activities, we seek to strengthen the social and economic fabric of the areas in which we operate, actively contributing to their dynamism and well-being.</a:t>
            </a:r>
          </a:p>
          <a:p>
            <a:r>
              <a:rPr lang="en-GB" sz="1400" b="1" dirty="0" smtClean="0"/>
              <a:t>Creation of Work Centres Outside Urban Hubs</a:t>
            </a:r>
            <a:r>
              <a:rPr lang="en-GB" sz="1400" dirty="0" smtClean="0"/>
              <a:t/>
            </a:r>
            <a:br>
              <a:rPr lang="en-GB" sz="1400" dirty="0" smtClean="0"/>
            </a:br>
            <a:r>
              <a:rPr lang="en-GB" sz="1400" dirty="0" smtClean="0"/>
              <a:t>One of our main focuses is the establishment of work centres outside major urban areas. Grupo Hotusa is committed to decentralisation by setting up work centres in rural areas, fostering employment and economic development. A notable example is the centre in </a:t>
            </a:r>
            <a:r>
              <a:rPr lang="en-GB" sz="1400" dirty="0" err="1" smtClean="0"/>
              <a:t>Chantada</a:t>
            </a:r>
            <a:r>
              <a:rPr lang="en-GB" sz="1400" dirty="0" smtClean="0"/>
              <a:t> (Lugo), which already employs over 250 people, reflecting our commitment to equitable growth and improving life in rural regions.</a:t>
            </a:r>
          </a:p>
          <a:p>
            <a:r>
              <a:rPr lang="en-GB" sz="1400" b="1" dirty="0" smtClean="0"/>
              <a:t>Organisation of Sporting Events</a:t>
            </a:r>
            <a:r>
              <a:rPr lang="en-GB" sz="1400" dirty="0" smtClean="0"/>
              <a:t/>
            </a:r>
            <a:br>
              <a:rPr lang="en-GB" sz="1400" dirty="0" smtClean="0"/>
            </a:br>
            <a:r>
              <a:rPr lang="en-GB" sz="1400" dirty="0" smtClean="0"/>
              <a:t>Grupo Hotusa strengthens its connection with the destinations where it operates through sporting events held throughout the year, promoting a healthy lifestyle and fostering community engagement. A key example is the vertical races at Eurostars Madrid Tower and Eurostars Torre Sevilla, which attract numerous participants annually, creating a meeting point between the local population and the hotel.</a:t>
            </a:r>
          </a:p>
          <a:p>
            <a:r>
              <a:rPr lang="en-GB" sz="1400" b="1" dirty="0" smtClean="0"/>
              <a:t>Pazo </a:t>
            </a:r>
            <a:r>
              <a:rPr lang="en-GB" sz="1400" b="1" dirty="0" err="1" smtClean="0"/>
              <a:t>Recimil</a:t>
            </a:r>
            <a:r>
              <a:rPr lang="en-GB" sz="1400" b="1" dirty="0" smtClean="0"/>
              <a:t> Project</a:t>
            </a:r>
            <a:endParaRPr lang="en-GB" sz="1400" dirty="0" smtClean="0"/>
          </a:p>
          <a:p>
            <a:r>
              <a:rPr lang="en-GB" sz="1400" dirty="0" smtClean="0"/>
              <a:t>Eurostars Hotel Company has developed an exclusive gastronomic project that integrates the breeding and production of its own ox meat for its restaurants. This initiative takes place at Pazo </a:t>
            </a:r>
            <a:r>
              <a:rPr lang="en-GB" sz="1400" dirty="0" err="1" smtClean="0"/>
              <a:t>Recimil</a:t>
            </a:r>
            <a:r>
              <a:rPr lang="en-GB" sz="1400" dirty="0" smtClean="0"/>
              <a:t>, an estate in Lugo, Galicia, where the animals are raised in a semi-stabled system.</a:t>
            </a:r>
          </a:p>
          <a:p>
            <a:r>
              <a:rPr lang="en-GB" sz="1400" dirty="0" smtClean="0"/>
              <a:t>Beyond offering high-quality products and an exceptional dining experience, this project ensures animal welfare and contributes to the economic and social development of Galicia. The restoration of Pazo </a:t>
            </a:r>
            <a:r>
              <a:rPr lang="en-GB" sz="1400" dirty="0" err="1" smtClean="0"/>
              <a:t>Recimil</a:t>
            </a:r>
            <a:r>
              <a:rPr lang="en-GB" sz="1400" dirty="0" smtClean="0"/>
              <a:t>, previously in a state of semi-abandonment, reinforces territorial cohesion and boosts the local economy through sustainable practices.</a:t>
            </a:r>
          </a:p>
          <a:p>
            <a:pPr marL="12700" marR="395605">
              <a:lnSpc>
                <a:spcPct val="100600"/>
              </a:lnSpc>
              <a:spcBef>
                <a:spcPts val="1614"/>
              </a:spcBef>
            </a:pPr>
            <a:endParaRPr sz="1400" dirty="0">
              <a:latin typeface="Trebuchet MS"/>
              <a:cs typeface="Trebuchet M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3522" y="238188"/>
            <a:ext cx="11334750" cy="1515800"/>
          </a:xfrm>
          <a:prstGeom prst="rect">
            <a:avLst/>
          </a:prstGeom>
        </p:spPr>
        <p:txBody>
          <a:bodyPr vert="horz" wrap="square" lIns="0" tIns="129540" rIns="0" bIns="0" rtlCol="0">
            <a:spAutoFit/>
          </a:bodyPr>
          <a:lstStyle/>
          <a:p>
            <a:pPr marL="12700">
              <a:lnSpc>
                <a:spcPct val="100000"/>
              </a:lnSpc>
              <a:spcBef>
                <a:spcPts val="1020"/>
              </a:spcBef>
            </a:pPr>
            <a:r>
              <a:rPr lang="en-US" b="1" dirty="0" smtClean="0"/>
              <a:t>COMMITMENT TO CULTURE</a:t>
            </a:r>
            <a:r>
              <a:rPr lang="en-US" dirty="0" smtClean="0"/>
              <a:t/>
            </a:r>
            <a:br>
              <a:rPr lang="en-US" dirty="0" smtClean="0"/>
            </a:br>
            <a:r>
              <a:rPr lang="en-US" dirty="0" smtClean="0"/>
              <a:t>Through Eurostars Hotel Company, Grupo Hotusa has established itself as a leader in cultural initiatives. These efforts not only promote creativity but also enrich society by fostering culture. The company’s cultural project has gained national recognition, becoming a key player in the cultural and artistic scene and positioning itself as a platform that supports and promotes emerging artists.</a:t>
            </a:r>
            <a:endParaRPr sz="1800" dirty="0">
              <a:latin typeface="Trebuchet MS"/>
              <a:cs typeface="Trebuchet MS"/>
            </a:endParaRPr>
          </a:p>
        </p:txBody>
      </p:sp>
      <p:sp>
        <p:nvSpPr>
          <p:cNvPr id="3" name="object 3"/>
          <p:cNvSpPr txBox="1"/>
          <p:nvPr/>
        </p:nvSpPr>
        <p:spPr>
          <a:xfrm>
            <a:off x="243522" y="5820092"/>
            <a:ext cx="5954395" cy="1397819"/>
          </a:xfrm>
          <a:prstGeom prst="rect">
            <a:avLst/>
          </a:prstGeom>
        </p:spPr>
        <p:txBody>
          <a:bodyPr vert="horz" wrap="square" lIns="0" tIns="12700" rIns="0" bIns="0" rtlCol="0">
            <a:spAutoFit/>
          </a:bodyPr>
          <a:lstStyle/>
          <a:p>
            <a:r>
              <a:rPr lang="en-US" b="1" dirty="0" smtClean="0"/>
              <a:t>ONGOING ACTIVITIES</a:t>
            </a:r>
            <a:endParaRPr lang="en-US" dirty="0" smtClean="0"/>
          </a:p>
          <a:p>
            <a:r>
              <a:rPr lang="en-US" dirty="0" smtClean="0"/>
              <a:t>Literary and Photography Awards and Competitions – Visit the website</a:t>
            </a:r>
          </a:p>
          <a:p>
            <a:r>
              <a:rPr lang="en-US" dirty="0" smtClean="0"/>
              <a:t>Wine &amp; Books Literary Encounters – Visit the website</a:t>
            </a:r>
          </a:p>
          <a:p>
            <a:r>
              <a:rPr lang="en-US" dirty="0" smtClean="0"/>
              <a:t>Exhibition Agenda in Hotels – Visit the website</a:t>
            </a:r>
            <a:endParaRPr lang="en-US" dirty="0"/>
          </a:p>
        </p:txBody>
      </p:sp>
      <p:pic>
        <p:nvPicPr>
          <p:cNvPr id="4" name="object 4"/>
          <p:cNvPicPr/>
          <p:nvPr/>
        </p:nvPicPr>
        <p:blipFill>
          <a:blip r:embed="rId2" cstate="print"/>
          <a:stretch>
            <a:fillRect/>
          </a:stretch>
        </p:blipFill>
        <p:spPr>
          <a:xfrm>
            <a:off x="161925" y="2171700"/>
            <a:ext cx="8150666" cy="333083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1822" y="248602"/>
            <a:ext cx="10339705" cy="3890809"/>
          </a:xfrm>
          <a:prstGeom prst="rect">
            <a:avLst/>
          </a:prstGeom>
        </p:spPr>
        <p:txBody>
          <a:bodyPr vert="horz" wrap="square" lIns="0" tIns="12700" rIns="0" bIns="0" rtlCol="0">
            <a:spAutoFit/>
          </a:bodyPr>
          <a:lstStyle/>
          <a:p>
            <a:r>
              <a:rPr lang="en-GB" b="1" dirty="0" smtClean="0"/>
              <a:t>Historical Heritage Rehabilitation</a:t>
            </a:r>
            <a:r>
              <a:rPr lang="en-GB" dirty="0" smtClean="0"/>
              <a:t/>
            </a:r>
            <a:br>
              <a:rPr lang="en-GB" dirty="0" smtClean="0"/>
            </a:br>
            <a:r>
              <a:rPr lang="en-GB" dirty="0" smtClean="0"/>
              <a:t>Throughout our history, we have led rehabilitation projects that preserve heritage, transforming historic buildings into hotels that celebrate their artistic and architectural value. Some of the most iconic examples can be found in the Aurea brand hotels, where many of the establishments, originally convents, palaces, or old estates, have been carefully restored. In some cases, these hotels also house remnants of ancient civilisations, offering guests a unique and singular experience.</a:t>
            </a:r>
          </a:p>
          <a:p>
            <a:r>
              <a:rPr lang="en-GB" dirty="0" smtClean="0"/>
              <a:t>These transformations not only ensure the preservation of heritage but also revitalise it, turning these spaces into tourist destinations that generate both economic and cultural value. It is a way to promote sustainable tourism that preserves and enhances historical and cultural heritage.</a:t>
            </a:r>
          </a:p>
          <a:p>
            <a:r>
              <a:rPr lang="en-GB" b="1" dirty="0" smtClean="0"/>
              <a:t>ONGOING ACTIVITIES</a:t>
            </a:r>
            <a:endParaRPr lang="en-GB" dirty="0" smtClean="0"/>
          </a:p>
          <a:p>
            <a:r>
              <a:rPr lang="en-GB" dirty="0" smtClean="0"/>
              <a:t>Projects for the recovery of historic buildings</a:t>
            </a:r>
          </a:p>
          <a:p>
            <a:r>
              <a:rPr lang="en-GB" dirty="0"/>
              <a:t>A</a:t>
            </a:r>
            <a:r>
              <a:rPr lang="en-GB" dirty="0" smtClean="0"/>
              <a:t>urea Palacio de Correos Reconstruction Project – Watch video</a:t>
            </a:r>
          </a:p>
          <a:p>
            <a:r>
              <a:rPr lang="en-GB" dirty="0" smtClean="0"/>
              <a:t>Aurea Toledo Reconstruction Project – Watch video</a:t>
            </a:r>
          </a:p>
          <a:p>
            <a:r>
              <a:rPr lang="en-GB" dirty="0" smtClean="0"/>
              <a:t>Historic Hotels – Visit the website</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4025" y="33083"/>
            <a:ext cx="11499850" cy="4562788"/>
          </a:xfrm>
          <a:prstGeom prst="rect">
            <a:avLst/>
          </a:prstGeom>
        </p:spPr>
        <p:txBody>
          <a:bodyPr vert="horz" wrap="square" lIns="0" tIns="129540" rIns="0" bIns="0" rtlCol="0">
            <a:spAutoFit/>
          </a:bodyPr>
          <a:lstStyle/>
          <a:p>
            <a:r>
              <a:rPr lang="en-GB" b="1" dirty="0" smtClean="0"/>
              <a:t>CHARITY EVENTS</a:t>
            </a:r>
            <a:r>
              <a:rPr lang="en-GB" dirty="0" smtClean="0"/>
              <a:t/>
            </a:r>
            <a:br>
              <a:rPr lang="en-GB" dirty="0" smtClean="0"/>
            </a:br>
            <a:r>
              <a:rPr lang="en-GB" dirty="0" smtClean="0"/>
              <a:t>Development of charity events to raise funds for various causes</a:t>
            </a:r>
            <a:br>
              <a:rPr lang="en-GB" dirty="0" smtClean="0"/>
            </a:br>
            <a:r>
              <a:rPr lang="en-GB" dirty="0" smtClean="0"/>
              <a:t>Throughout the year, Grupo Hotusa organises various charity galas and dinners with the aim of raising funds for social causes that require the support of the entire community. These initiatives not only serve to collect funds but also seek to raise awareness about the challenges we face as a society.</a:t>
            </a:r>
            <a:br>
              <a:rPr lang="en-GB" dirty="0" smtClean="0"/>
            </a:br>
            <a:r>
              <a:rPr lang="en-GB" dirty="0" smtClean="0"/>
              <a:t>Grupo Hotusa demonstrates a strong commitment to charitable causes, reflecting its sensitivity towards social responsibility. Every action the company undertakes aims to create a positive impact in its area of influence.</a:t>
            </a:r>
          </a:p>
          <a:p>
            <a:r>
              <a:rPr lang="en-GB" b="1" dirty="0" smtClean="0"/>
              <a:t>Participation in Charity Initiatives</a:t>
            </a:r>
            <a:r>
              <a:rPr lang="en-GB" dirty="0" smtClean="0"/>
              <a:t/>
            </a:r>
            <a:br>
              <a:rPr lang="en-GB" dirty="0" smtClean="0"/>
            </a:br>
            <a:r>
              <a:rPr lang="en-GB" dirty="0" smtClean="0"/>
              <a:t>For Grupo Hotusa, these collaborations represent a desire to create a lasting impact. Our activities focus on supporting initiatives that offer organisations the facilities and resources to drive their projects and visions.</a:t>
            </a:r>
          </a:p>
          <a:p>
            <a:r>
              <a:rPr lang="en-GB" dirty="0" smtClean="0"/>
              <a:t>(Logos of entities)</a:t>
            </a:r>
          </a:p>
          <a:p>
            <a:r>
              <a:rPr lang="en-GB" b="1" dirty="0" smtClean="0"/>
              <a:t>ONGOING ACTIVITIES</a:t>
            </a:r>
            <a:endParaRPr lang="en-GB" dirty="0" smtClean="0"/>
          </a:p>
          <a:p>
            <a:r>
              <a:rPr lang="en-GB" dirty="0" smtClean="0"/>
              <a:t>Organisation of Charity Gala at Eurostars Torre Sevilla</a:t>
            </a:r>
          </a:p>
          <a:p>
            <a:r>
              <a:rPr lang="en-GB" dirty="0" smtClean="0"/>
              <a:t>Organisation of Charity Gala at Eurostars Madrid Tower</a:t>
            </a:r>
          </a:p>
          <a:p>
            <a:r>
              <a:rPr lang="en-GB" dirty="0" smtClean="0"/>
              <a:t>Organisation of Charity Gala at Eurostars Gran Hotel La Toja</a:t>
            </a:r>
          </a:p>
          <a:p>
            <a:r>
              <a:rPr lang="en-GB" dirty="0" smtClean="0"/>
              <a:t>Sponsorship of events linked to charitable causes</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5350" y="1791589"/>
            <a:ext cx="10210800" cy="327573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6788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TotalTime>
  <Words>365</Words>
  <Application>Microsoft Office PowerPoint</Application>
  <PresentationFormat>Personalizado</PresentationFormat>
  <Paragraphs>59</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Raquel Rapado</cp:lastModifiedBy>
  <cp:revision>4</cp:revision>
  <dcterms:created xsi:type="dcterms:W3CDTF">2025-03-19T08:40:25Z</dcterms:created>
  <dcterms:modified xsi:type="dcterms:W3CDTF">2025-03-19T09:48:39Z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2025-02-06T00:00:00Z</vt:filetime>
  </property>
  <property fmtid="{D5CDD505-2E9C-101B-9397-08002B2CF9AE}" pid="3" name="LastSaved">
    <vt:filetime>2025-03-19T00:00:00Z</vt:filetime>
  </property>
</Properties>
</file>