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116-2BCF-5ADD-71AD-3912F5E4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A15C-FA5A-F204-A225-A0836023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5C58-A1DF-7FBC-3BF9-E10FA78A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EEAA-2D6C-A0D5-DEE4-7BE9231B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8D51-C154-5F68-5E57-77E19C90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343-A688-5D05-F981-C27084C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23C9-5EB4-59B4-743A-52B056C8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F57B-FC57-4FA6-3D1E-BD52DDD1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92A8-AC50-1B29-1E8F-339757C0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2D34-8C10-B9F4-B38D-C845F032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6127F-9591-C807-8A7A-7286CE1BF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59A76-35E1-1E10-95F4-FBD170B3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CB97-0406-2B01-6FDE-BAB6FE9F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7CAC-1C6C-EC22-C582-AB453803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B201-6D26-15C3-B79B-B3ED416C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CA4-98D3-AC85-A4BF-B1C2324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F3CE-65F8-5F79-9E03-55D7B169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5094-9090-CCF0-B5F8-35CE00B3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2C3C-25B9-E050-5443-DCC5502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A279-3891-3DA5-7C30-F6F3E6D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F36C-FCEA-ED7B-AECC-FB4EEF8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73C4-BC8F-960A-54B8-2CAC9965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CB9F-3C81-9409-C4C8-E8BAE75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DBAB-0ED2-F827-223C-8A20BC9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BE45-D52D-741D-7D92-286E6ABE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EE97-69B1-DBDD-3D50-099DA47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4020-EAC2-3F7F-6432-549D5DA8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FFC4-F0D7-FCAF-1970-0D230606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D260-8097-B6BF-9269-ED0059CC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FC7D-40BA-FA84-941A-B3C6D6BF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4F10-DE8A-EF8C-0681-6375AAB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067-42CF-377E-DCBC-1743499D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9EAA-F749-9B61-1561-6DEFE7CE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D6530-23B2-54C5-D9E0-45B08BAD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1C631-20F1-C64E-96E6-53FBEEC93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1591-7CD2-D527-53AD-799B3B944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D131D-A8C0-270F-8406-82854E3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00472-B0AB-47A6-0FB2-352F0820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B0329-01EE-F5F6-53FA-8B9329B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B547-01F2-F34C-8FA2-096F2308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316F3-596A-48F8-189E-7AF7DDAF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8667-0234-1E94-6BC1-1F2F43A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4100-488E-BCA0-F2CF-4D4F945A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49352-DD0D-B4A2-C693-07F146E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B04C-8CC1-1954-6D1C-E67AB7A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8FF56-34D9-4F2D-E1B8-4515AE72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F6A-DA36-8A80-32A4-B6EEABF1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51B-1C0E-37FD-0C8D-D0841DE6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B787C-AFDB-11CF-B517-D32F6E2E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20FD-0433-88A1-D4B8-7B5BAA1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ED81-EE10-BD43-0AC7-3941AEE0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E20-08A7-05F5-FD91-7496555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CA00-202D-BA2B-448E-9C2871B4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05EB6-8AFB-4717-47A1-FB6D4E33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F9897-4062-D8D7-1999-C7C834F5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96006-A324-BCF4-A5E2-F36A465D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CED5-1EF2-9221-630B-4E40573F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7A97-001C-D605-2D4F-48A43B91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1C9E-CE09-C995-38E5-C49504FB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B4DD-AF37-6150-62CE-C01FA2D0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837F-012F-344A-77E3-822A6C19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EEC4-294F-492E-A6E6-FD042DBD055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1186-14B9-8C93-CA0D-D2D016BA8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C42A-CC5C-29B4-F2A4-2E0461AB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E70E-D12F-4498-9977-0593D7FF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B48B3-05D6-FBE3-2590-B7281FC5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7" y="964897"/>
            <a:ext cx="5283472" cy="58931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EDEE9FF-B4C1-5C38-4FE4-9FDF2F3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>
            <a:normAutofit/>
          </a:bodyPr>
          <a:lstStyle/>
          <a:p>
            <a:r>
              <a:rPr lang="en-US" sz="2800" b="1" dirty="0"/>
              <a:t>INITIALIZING THE GOOGLE COLAB NOTEBOOK</a:t>
            </a:r>
          </a:p>
        </p:txBody>
      </p:sp>
    </p:spTree>
    <p:extLst>
      <p:ext uri="{BB962C8B-B14F-4D97-AF65-F5344CB8AC3E}">
        <p14:creationId xmlns:p14="http://schemas.microsoft.com/office/powerpoint/2010/main" val="254997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3AFEC8-608C-0539-ED5F-A09E8EFCEEC5}"/>
              </a:ext>
            </a:extLst>
          </p:cNvPr>
          <p:cNvGrpSpPr/>
          <p:nvPr/>
        </p:nvGrpSpPr>
        <p:grpSpPr>
          <a:xfrm>
            <a:off x="0" y="1079202"/>
            <a:ext cx="12103722" cy="5778797"/>
            <a:chOff x="44139" y="539601"/>
            <a:chExt cx="12103722" cy="5778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C7AB96-9170-8DFE-A2F5-97636F78F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39" y="539601"/>
              <a:ext cx="12103722" cy="577879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1AE084-F798-B04D-15A4-CA94DA367677}"/>
                </a:ext>
              </a:extLst>
            </p:cNvPr>
            <p:cNvSpPr/>
            <p:nvPr/>
          </p:nvSpPr>
          <p:spPr>
            <a:xfrm>
              <a:off x="5675571" y="1846816"/>
              <a:ext cx="4313207" cy="326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2DEFF8F-CD5D-85A3-E898-94778023F6C9}"/>
                </a:ext>
              </a:extLst>
            </p:cNvPr>
            <p:cNvSpPr/>
            <p:nvPr/>
          </p:nvSpPr>
          <p:spPr>
            <a:xfrm rot="10800000">
              <a:off x="10075654" y="1788588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DC3060-5CFC-7D7F-E403-448CB45D9966}"/>
                </a:ext>
              </a:extLst>
            </p:cNvPr>
            <p:cNvSpPr/>
            <p:nvPr/>
          </p:nvSpPr>
          <p:spPr>
            <a:xfrm>
              <a:off x="5675571" y="2290161"/>
              <a:ext cx="4900065" cy="326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2ECAA3-9FB4-8402-D1F7-6E0F52FFA393}"/>
                </a:ext>
              </a:extLst>
            </p:cNvPr>
            <p:cNvSpPr/>
            <p:nvPr/>
          </p:nvSpPr>
          <p:spPr>
            <a:xfrm rot="10800000">
              <a:off x="10662878" y="2231932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5">
            <a:extLst>
              <a:ext uri="{FF2B5EF4-FFF2-40B4-BE49-F238E27FC236}">
                <a16:creationId xmlns:a16="http://schemas.microsoft.com/office/drawing/2014/main" id="{30D4143C-F1BE-A5B5-722D-E0D43A06990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4. Insert values in the table ‘books’ by repeating the unique/primary key and then check if appropriate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198681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2CD83-9F5F-D998-ECC0-69F2749DD1EE}"/>
              </a:ext>
            </a:extLst>
          </p:cNvPr>
          <p:cNvGrpSpPr/>
          <p:nvPr/>
        </p:nvGrpSpPr>
        <p:grpSpPr>
          <a:xfrm>
            <a:off x="0" y="1041100"/>
            <a:ext cx="12154525" cy="5816899"/>
            <a:chOff x="18737" y="520550"/>
            <a:chExt cx="12154525" cy="5816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BD9F35-CEBF-18CC-7731-AB0848B0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7" y="520550"/>
              <a:ext cx="12154525" cy="58168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61B97D-3A29-89E7-3897-2A6955A31E61}"/>
                </a:ext>
              </a:extLst>
            </p:cNvPr>
            <p:cNvSpPr/>
            <p:nvPr/>
          </p:nvSpPr>
          <p:spPr>
            <a:xfrm>
              <a:off x="5675571" y="1994597"/>
              <a:ext cx="4900065" cy="326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C521FCD-D724-5F7E-27EC-2AC0F37F707F}"/>
                </a:ext>
              </a:extLst>
            </p:cNvPr>
            <p:cNvSpPr/>
            <p:nvPr/>
          </p:nvSpPr>
          <p:spPr>
            <a:xfrm rot="10800000">
              <a:off x="10640411" y="1931546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18916-46F1-89BB-9E79-DF8DC283D922}"/>
                </a:ext>
              </a:extLst>
            </p:cNvPr>
            <p:cNvSpPr/>
            <p:nvPr/>
          </p:nvSpPr>
          <p:spPr>
            <a:xfrm>
              <a:off x="5675570" y="2684260"/>
              <a:ext cx="4900065" cy="1019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7E3D8D7-C5D2-9DDA-E74B-15867F751C8D}"/>
                </a:ext>
              </a:extLst>
            </p:cNvPr>
            <p:cNvSpPr/>
            <p:nvPr/>
          </p:nvSpPr>
          <p:spPr>
            <a:xfrm rot="10800000">
              <a:off x="10725980" y="2350598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E549D4-517A-C39C-A32D-86273D3090FF}"/>
                </a:ext>
              </a:extLst>
            </p:cNvPr>
            <p:cNvSpPr/>
            <p:nvPr/>
          </p:nvSpPr>
          <p:spPr>
            <a:xfrm>
              <a:off x="5675569" y="2363616"/>
              <a:ext cx="4900065" cy="3888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E4D78AD-3D76-1E14-3CD2-8870D03518AD}"/>
                </a:ext>
              </a:extLst>
            </p:cNvPr>
            <p:cNvSpPr/>
            <p:nvPr/>
          </p:nvSpPr>
          <p:spPr>
            <a:xfrm rot="10800000">
              <a:off x="10725980" y="3030575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45345E-DD23-09B2-24AC-5F1D35033503}"/>
                </a:ext>
              </a:extLst>
            </p:cNvPr>
            <p:cNvSpPr/>
            <p:nvPr/>
          </p:nvSpPr>
          <p:spPr>
            <a:xfrm>
              <a:off x="5590001" y="3795532"/>
              <a:ext cx="4900065" cy="1423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AF8D452-1A82-F532-00AD-777835666A52}"/>
                </a:ext>
              </a:extLst>
            </p:cNvPr>
            <p:cNvSpPr/>
            <p:nvPr/>
          </p:nvSpPr>
          <p:spPr>
            <a:xfrm rot="10800000">
              <a:off x="10640411" y="4357122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5D1A6292-1E1C-7FF7-AF0F-2560C2757F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5. Perform Update operation on ‘Books’ and check if data is updated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20798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2125A2-CDCB-D034-1417-EA3BD92E160B}"/>
              </a:ext>
            </a:extLst>
          </p:cNvPr>
          <p:cNvGrpSpPr/>
          <p:nvPr/>
        </p:nvGrpSpPr>
        <p:grpSpPr>
          <a:xfrm>
            <a:off x="0" y="1002999"/>
            <a:ext cx="12141824" cy="5855001"/>
            <a:chOff x="25088" y="501499"/>
            <a:chExt cx="12141824" cy="5855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D99FE2-FF3D-A7D5-1F16-449EF577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8" y="501499"/>
              <a:ext cx="12141824" cy="58550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3772AE-389D-2377-A416-B2CB2FAEA0BD}"/>
                </a:ext>
              </a:extLst>
            </p:cNvPr>
            <p:cNvSpPr/>
            <p:nvPr/>
          </p:nvSpPr>
          <p:spPr>
            <a:xfrm>
              <a:off x="5572748" y="2553328"/>
              <a:ext cx="4900065" cy="1423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5DB8573-D94A-45E1-5470-61F8546587FB}"/>
                </a:ext>
              </a:extLst>
            </p:cNvPr>
            <p:cNvSpPr/>
            <p:nvPr/>
          </p:nvSpPr>
          <p:spPr>
            <a:xfrm rot="10800000">
              <a:off x="10614532" y="3085182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5">
            <a:extLst>
              <a:ext uri="{FF2B5EF4-FFF2-40B4-BE49-F238E27FC236}">
                <a16:creationId xmlns:a16="http://schemas.microsoft.com/office/drawing/2014/main" id="{44619107-C803-E23F-FE04-F81B0AB91E8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6. Perform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1905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F68148-E849-2327-0E84-FFE71CB4AA0D}"/>
              </a:ext>
            </a:extLst>
          </p:cNvPr>
          <p:cNvGrpSpPr/>
          <p:nvPr/>
        </p:nvGrpSpPr>
        <p:grpSpPr>
          <a:xfrm>
            <a:off x="0" y="1047451"/>
            <a:ext cx="12116423" cy="5810549"/>
            <a:chOff x="37788" y="523725"/>
            <a:chExt cx="12116423" cy="58105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AC4D4F-1D18-E436-5F7B-27754126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8" y="523725"/>
              <a:ext cx="12116423" cy="581054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135CF9-2DB0-6591-69AE-E27D273FE296}"/>
                </a:ext>
              </a:extLst>
            </p:cNvPr>
            <p:cNvSpPr/>
            <p:nvPr/>
          </p:nvSpPr>
          <p:spPr>
            <a:xfrm>
              <a:off x="5572748" y="3519577"/>
              <a:ext cx="4900065" cy="456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5F79E20-8111-6D0D-3617-B0F802438303}"/>
                </a:ext>
              </a:extLst>
            </p:cNvPr>
            <p:cNvSpPr/>
            <p:nvPr/>
          </p:nvSpPr>
          <p:spPr>
            <a:xfrm rot="10800000">
              <a:off x="10640411" y="3584514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513F63-77CC-9582-6B15-62F253596129}"/>
                </a:ext>
              </a:extLst>
            </p:cNvPr>
            <p:cNvSpPr/>
            <p:nvPr/>
          </p:nvSpPr>
          <p:spPr>
            <a:xfrm>
              <a:off x="493910" y="2389516"/>
              <a:ext cx="2223412" cy="198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BF28237-D933-2906-EB10-5E3128B72E1A}"/>
                </a:ext>
              </a:extLst>
            </p:cNvPr>
            <p:cNvSpPr/>
            <p:nvPr/>
          </p:nvSpPr>
          <p:spPr>
            <a:xfrm rot="10800000">
              <a:off x="2830630" y="2325275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5">
            <a:extLst>
              <a:ext uri="{FF2B5EF4-FFF2-40B4-BE49-F238E27FC236}">
                <a16:creationId xmlns:a16="http://schemas.microsoft.com/office/drawing/2014/main" id="{0CF23527-A5AC-C8D9-A3B0-14462AA61A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7. Add Index to table books</a:t>
            </a:r>
          </a:p>
        </p:txBody>
      </p:sp>
    </p:spTree>
    <p:extLst>
      <p:ext uri="{BB962C8B-B14F-4D97-AF65-F5344CB8AC3E}">
        <p14:creationId xmlns:p14="http://schemas.microsoft.com/office/powerpoint/2010/main" val="311574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DF0213-DEE9-E85A-6A9F-E865587321C0}"/>
              </a:ext>
            </a:extLst>
          </p:cNvPr>
          <p:cNvGrpSpPr/>
          <p:nvPr/>
        </p:nvGrpSpPr>
        <p:grpSpPr>
          <a:xfrm>
            <a:off x="0" y="1041100"/>
            <a:ext cx="12116423" cy="5816899"/>
            <a:chOff x="37788" y="520550"/>
            <a:chExt cx="12116423" cy="5816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80DF5F-1D1D-0A91-B2F2-BFFFDEE72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8" y="520550"/>
              <a:ext cx="12116423" cy="58168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FAEC18-F7E1-E1DD-A415-7B5DF1C6BCD0}"/>
                </a:ext>
              </a:extLst>
            </p:cNvPr>
            <p:cNvSpPr/>
            <p:nvPr/>
          </p:nvSpPr>
          <p:spPr>
            <a:xfrm>
              <a:off x="5512363" y="2838091"/>
              <a:ext cx="4900065" cy="456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1384FF5-3158-DF29-5342-108967CFB827}"/>
                </a:ext>
              </a:extLst>
            </p:cNvPr>
            <p:cNvSpPr/>
            <p:nvPr/>
          </p:nvSpPr>
          <p:spPr>
            <a:xfrm rot="10800000">
              <a:off x="10481677" y="2967965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799B31-8E83-79E9-C174-1B3E85846685}"/>
                </a:ext>
              </a:extLst>
            </p:cNvPr>
            <p:cNvSpPr/>
            <p:nvPr/>
          </p:nvSpPr>
          <p:spPr>
            <a:xfrm>
              <a:off x="493910" y="2389516"/>
              <a:ext cx="2223412" cy="456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55455-BA6E-933F-24DC-D78F3881187D}"/>
                </a:ext>
              </a:extLst>
            </p:cNvPr>
            <p:cNvSpPr/>
            <p:nvPr/>
          </p:nvSpPr>
          <p:spPr>
            <a:xfrm rot="10800000">
              <a:off x="2786571" y="2454453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5">
            <a:extLst>
              <a:ext uri="{FF2B5EF4-FFF2-40B4-BE49-F238E27FC236}">
                <a16:creationId xmlns:a16="http://schemas.microsoft.com/office/drawing/2014/main" id="{C7E975DE-C552-F0C0-776B-6C34E7CA0B9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8. Drop Index on table books</a:t>
            </a:r>
          </a:p>
        </p:txBody>
      </p:sp>
    </p:spTree>
    <p:extLst>
      <p:ext uri="{BB962C8B-B14F-4D97-AF65-F5344CB8AC3E}">
        <p14:creationId xmlns:p14="http://schemas.microsoft.com/office/powerpoint/2010/main" val="22624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962066-CE26-8945-BEE7-6093525A81B3}"/>
              </a:ext>
            </a:extLst>
          </p:cNvPr>
          <p:cNvGrpSpPr/>
          <p:nvPr/>
        </p:nvGrpSpPr>
        <p:grpSpPr>
          <a:xfrm>
            <a:off x="0" y="1041400"/>
            <a:ext cx="12192000" cy="5816600"/>
            <a:chOff x="0" y="520700"/>
            <a:chExt cx="12192000" cy="581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AAE932-CEFB-14A5-EB32-6DBB17DF1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20700"/>
              <a:ext cx="12192000" cy="581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E90571-A553-68CD-318B-4BAE1B82D373}"/>
                </a:ext>
              </a:extLst>
            </p:cNvPr>
            <p:cNvSpPr/>
            <p:nvPr/>
          </p:nvSpPr>
          <p:spPr>
            <a:xfrm>
              <a:off x="5512363" y="2838091"/>
              <a:ext cx="4900065" cy="456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0B74802-F030-6807-63B6-9BF3F4055CC0}"/>
                </a:ext>
              </a:extLst>
            </p:cNvPr>
            <p:cNvSpPr/>
            <p:nvPr/>
          </p:nvSpPr>
          <p:spPr>
            <a:xfrm rot="10800000">
              <a:off x="10500572" y="2903028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187FCB-29E0-9E2D-B4F8-47648D62B233}"/>
                </a:ext>
              </a:extLst>
            </p:cNvPr>
            <p:cNvSpPr/>
            <p:nvPr/>
          </p:nvSpPr>
          <p:spPr>
            <a:xfrm>
              <a:off x="445783" y="2274498"/>
              <a:ext cx="2254286" cy="456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1C13660-B786-F278-2422-A70CE25A44C0}"/>
                </a:ext>
              </a:extLst>
            </p:cNvPr>
            <p:cNvSpPr/>
            <p:nvPr/>
          </p:nvSpPr>
          <p:spPr>
            <a:xfrm rot="10800000">
              <a:off x="2785682" y="2350215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5">
            <a:extLst>
              <a:ext uri="{FF2B5EF4-FFF2-40B4-BE49-F238E27FC236}">
                <a16:creationId xmlns:a16="http://schemas.microsoft.com/office/drawing/2014/main" id="{D24F8EEC-D28A-10CF-B837-C2AE88A2D2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9. Perform Drop Table operation and validate if the table is deleted from the database and removed from the data folder</a:t>
            </a:r>
          </a:p>
        </p:txBody>
      </p:sp>
    </p:spTree>
    <p:extLst>
      <p:ext uri="{BB962C8B-B14F-4D97-AF65-F5344CB8AC3E}">
        <p14:creationId xmlns:p14="http://schemas.microsoft.com/office/powerpoint/2010/main" val="207432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A9610-BA7A-5872-36D4-E7A97713CCF4}"/>
              </a:ext>
            </a:extLst>
          </p:cNvPr>
          <p:cNvGrpSpPr/>
          <p:nvPr/>
        </p:nvGrpSpPr>
        <p:grpSpPr>
          <a:xfrm>
            <a:off x="18737" y="978648"/>
            <a:ext cx="12154525" cy="5797848"/>
            <a:chOff x="18737" y="530076"/>
            <a:chExt cx="12154525" cy="57978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AA5BDB-8A5E-FF4D-8035-348DB3B4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7" y="530076"/>
              <a:ext cx="12154525" cy="579784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98CAE7-F4C7-69FC-32E4-C8555B033897}"/>
                </a:ext>
              </a:extLst>
            </p:cNvPr>
            <p:cNvSpPr/>
            <p:nvPr/>
          </p:nvSpPr>
          <p:spPr>
            <a:xfrm>
              <a:off x="5572748" y="2605177"/>
              <a:ext cx="5848626" cy="19840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72700EE-BC6C-54E6-2307-54EFAFC88CB0}"/>
                </a:ext>
              </a:extLst>
            </p:cNvPr>
            <p:cNvSpPr/>
            <p:nvPr/>
          </p:nvSpPr>
          <p:spPr>
            <a:xfrm rot="10800000">
              <a:off x="11492610" y="3265555"/>
              <a:ext cx="534428" cy="32689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5">
            <a:extLst>
              <a:ext uri="{FF2B5EF4-FFF2-40B4-BE49-F238E27FC236}">
                <a16:creationId xmlns:a16="http://schemas.microsoft.com/office/drawing/2014/main" id="{E8A90046-0071-232D-D917-B415E997A83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10. Perform select * from </a:t>
            </a:r>
            <a:r>
              <a:rPr lang="en-US" sz="2800" b="1" dirty="0" err="1"/>
              <a:t>system_columns</a:t>
            </a:r>
            <a:r>
              <a:rPr lang="en-US" sz="2800" b="1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818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D700AA6-DE5E-F7D1-8374-6BD00AC9D9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IMPORTING THE DATABASE FILES USING GITHUB CLONE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D70EEA-1F46-A09B-6CED-BFEDEDD7BD72}"/>
              </a:ext>
            </a:extLst>
          </p:cNvPr>
          <p:cNvGrpSpPr/>
          <p:nvPr/>
        </p:nvGrpSpPr>
        <p:grpSpPr>
          <a:xfrm>
            <a:off x="615555" y="1041100"/>
            <a:ext cx="11180170" cy="5816899"/>
            <a:chOff x="615555" y="1041100"/>
            <a:chExt cx="11180170" cy="5816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8BC4A-2CEF-AC8D-A945-7BA32945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555" y="1041100"/>
              <a:ext cx="5359675" cy="58168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27F5A-7CD0-F847-A847-246747F2A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788" y="1041100"/>
              <a:ext cx="5581937" cy="581054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72AC44-30BF-B599-6BDB-F016D6954D4A}"/>
                </a:ext>
              </a:extLst>
            </p:cNvPr>
            <p:cNvSpPr/>
            <p:nvPr/>
          </p:nvSpPr>
          <p:spPr>
            <a:xfrm>
              <a:off x="6487064" y="2237156"/>
              <a:ext cx="2958861" cy="1480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A8147CA-4880-D1F4-3545-271EBB0BB927}"/>
                </a:ext>
              </a:extLst>
            </p:cNvPr>
            <p:cNvSpPr/>
            <p:nvPr/>
          </p:nvSpPr>
          <p:spPr>
            <a:xfrm rot="10800000">
              <a:off x="9583948" y="2856520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EB6B05-C39A-4B78-075B-CBAAA015ACCF}"/>
                </a:ext>
              </a:extLst>
            </p:cNvPr>
            <p:cNvSpPr/>
            <p:nvPr/>
          </p:nvSpPr>
          <p:spPr>
            <a:xfrm>
              <a:off x="825261" y="2337777"/>
              <a:ext cx="2958861" cy="1552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AC062C-EC45-1559-A09B-BF3824DCF2E9}"/>
                </a:ext>
              </a:extLst>
            </p:cNvPr>
            <p:cNvCxnSpPr/>
            <p:nvPr/>
          </p:nvCxnSpPr>
          <p:spPr>
            <a:xfrm>
              <a:off x="3907766" y="2398143"/>
              <a:ext cx="2188234" cy="5434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52FCAF-C3CF-010D-85FE-4EE9E1513E1F}"/>
                </a:ext>
              </a:extLst>
            </p:cNvPr>
            <p:cNvSpPr txBox="1"/>
            <p:nvPr/>
          </p:nvSpPr>
          <p:spPr>
            <a:xfrm>
              <a:off x="4127200" y="2792212"/>
              <a:ext cx="17310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After expanding the explorer view to see the content of the main directory named ‘</a:t>
              </a:r>
              <a:r>
                <a:rPr lang="en-US" dirty="0" err="1">
                  <a:solidFill>
                    <a:srgbClr val="FF0000"/>
                  </a:solidFill>
                </a:rPr>
                <a:t>DavisBaseTeamDeuterium</a:t>
              </a:r>
              <a:r>
                <a:rPr lang="en-US" dirty="0">
                  <a:solidFill>
                    <a:srgbClr val="FF0000"/>
                  </a:solidFill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FBC92-3ADB-47AC-BC6E-AE1F886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101"/>
            <a:ext cx="12141824" cy="5816899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8699A57F-75AC-6B6F-E8CF-6F643E605A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INITIALIZING THE MAIN.PY AND DAVISQL&gt;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4EB00-6FE0-CF04-F271-227C73F39BAB}"/>
              </a:ext>
            </a:extLst>
          </p:cNvPr>
          <p:cNvSpPr/>
          <p:nvPr/>
        </p:nvSpPr>
        <p:spPr>
          <a:xfrm>
            <a:off x="5684808" y="3807164"/>
            <a:ext cx="4649637" cy="16878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E6D9BB-CA2C-664C-AE27-6A3DE6B9912F}"/>
              </a:ext>
            </a:extLst>
          </p:cNvPr>
          <p:cNvSpPr/>
          <p:nvPr/>
        </p:nvSpPr>
        <p:spPr>
          <a:xfrm rot="10800000">
            <a:off x="10427251" y="4429422"/>
            <a:ext cx="810883" cy="44334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C32C2-0990-35F7-622E-40CF5D8F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2"/>
          <a:stretch/>
        </p:blipFill>
        <p:spPr>
          <a:xfrm>
            <a:off x="0" y="1066153"/>
            <a:ext cx="12167225" cy="579184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A5564DF9-8FA4-F2F8-7854-22E504723F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INITIALIZING THE MAIN.PY AND DAVISQL&gt;</a:t>
            </a:r>
          </a:p>
        </p:txBody>
      </p:sp>
    </p:spTree>
    <p:extLst>
      <p:ext uri="{BB962C8B-B14F-4D97-AF65-F5344CB8AC3E}">
        <p14:creationId xmlns:p14="http://schemas.microsoft.com/office/powerpoint/2010/main" val="197947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410CB-900E-E059-4F2E-E413CAD75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9"/>
          <a:stretch/>
        </p:blipFill>
        <p:spPr>
          <a:xfrm>
            <a:off x="0" y="957533"/>
            <a:ext cx="12192000" cy="5823908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EBFD2DC-60F9-BD3A-4A66-58635B3B60C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IMPLEMENTING HELP; ON DAVISQL&gt;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A9CB8-58F4-3559-D201-FECF6C2BA2DB}"/>
              </a:ext>
            </a:extLst>
          </p:cNvPr>
          <p:cNvSpPr/>
          <p:nvPr/>
        </p:nvSpPr>
        <p:spPr>
          <a:xfrm>
            <a:off x="5637320" y="3551208"/>
            <a:ext cx="5335480" cy="17281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19773C-77D5-F733-AA8D-69230D92264D}"/>
              </a:ext>
            </a:extLst>
          </p:cNvPr>
          <p:cNvSpPr/>
          <p:nvPr/>
        </p:nvSpPr>
        <p:spPr>
          <a:xfrm rot="10800000">
            <a:off x="11033186" y="4193614"/>
            <a:ext cx="810883" cy="44334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29CCE-2C70-FBAF-64BB-02F967AD5C6E}"/>
              </a:ext>
            </a:extLst>
          </p:cNvPr>
          <p:cNvGrpSpPr/>
          <p:nvPr/>
        </p:nvGrpSpPr>
        <p:grpSpPr>
          <a:xfrm>
            <a:off x="0" y="1072390"/>
            <a:ext cx="12103722" cy="5785609"/>
            <a:chOff x="44139" y="767751"/>
            <a:chExt cx="12103722" cy="57856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19D21E-F0F4-F506-D639-6D23546C0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11"/>
            <a:stretch/>
          </p:blipFill>
          <p:spPr>
            <a:xfrm>
              <a:off x="44139" y="767751"/>
              <a:ext cx="12103722" cy="57856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85C6F1-9523-03C0-7C99-59BA51F8284D}"/>
                </a:ext>
              </a:extLst>
            </p:cNvPr>
            <p:cNvSpPr/>
            <p:nvPr/>
          </p:nvSpPr>
          <p:spPr>
            <a:xfrm>
              <a:off x="5551055" y="2438400"/>
              <a:ext cx="2262909" cy="748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A692C5-6D8E-BB15-1D3B-A761B94CC77A}"/>
                </a:ext>
              </a:extLst>
            </p:cNvPr>
            <p:cNvSpPr/>
            <p:nvPr/>
          </p:nvSpPr>
          <p:spPr>
            <a:xfrm>
              <a:off x="458488" y="2510287"/>
              <a:ext cx="2262909" cy="448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1336E78-D8B7-F8B2-731D-211F2AD87858}"/>
                </a:ext>
              </a:extLst>
            </p:cNvPr>
            <p:cNvSpPr/>
            <p:nvPr/>
          </p:nvSpPr>
          <p:spPr>
            <a:xfrm rot="10800000">
              <a:off x="8065699" y="2590799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B91E1A3-DC32-E2B9-32FC-856DE4C57188}"/>
                </a:ext>
              </a:extLst>
            </p:cNvPr>
            <p:cNvSpPr/>
            <p:nvPr/>
          </p:nvSpPr>
          <p:spPr>
            <a:xfrm rot="10800000">
              <a:off x="2973132" y="2515516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00D698A3-D02C-CD05-6827-9C46BE87B32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IMPLEMENTING INIT DB; ON DAVISQL&gt;</a:t>
            </a:r>
          </a:p>
        </p:txBody>
      </p:sp>
    </p:spTree>
    <p:extLst>
      <p:ext uri="{BB962C8B-B14F-4D97-AF65-F5344CB8AC3E}">
        <p14:creationId xmlns:p14="http://schemas.microsoft.com/office/powerpoint/2010/main" val="27752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A9DA6D-5450-11FB-7011-C6CE50A6054F}"/>
              </a:ext>
            </a:extLst>
          </p:cNvPr>
          <p:cNvGrpSpPr/>
          <p:nvPr/>
        </p:nvGrpSpPr>
        <p:grpSpPr>
          <a:xfrm>
            <a:off x="25088" y="1035187"/>
            <a:ext cx="12141824" cy="5822812"/>
            <a:chOff x="25088" y="1035187"/>
            <a:chExt cx="12141824" cy="5822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76BA36-666C-93F7-FFFC-52D56A548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60"/>
            <a:stretch/>
          </p:blipFill>
          <p:spPr>
            <a:xfrm>
              <a:off x="25088" y="1035187"/>
              <a:ext cx="12141824" cy="582281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AD5F6E-144E-BEB7-CC06-ADFFA5CAF435}"/>
                </a:ext>
              </a:extLst>
            </p:cNvPr>
            <p:cNvSpPr/>
            <p:nvPr/>
          </p:nvSpPr>
          <p:spPr>
            <a:xfrm>
              <a:off x="5574549" y="2780320"/>
              <a:ext cx="3207141" cy="379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71FC80-9932-06A8-D0DC-182C38B9A547}"/>
                </a:ext>
              </a:extLst>
            </p:cNvPr>
            <p:cNvSpPr/>
            <p:nvPr/>
          </p:nvSpPr>
          <p:spPr>
            <a:xfrm>
              <a:off x="565886" y="2915729"/>
              <a:ext cx="2262909" cy="1725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CD242BF-84B2-70A2-C601-CA5777909492}"/>
                </a:ext>
              </a:extLst>
            </p:cNvPr>
            <p:cNvSpPr/>
            <p:nvPr/>
          </p:nvSpPr>
          <p:spPr>
            <a:xfrm rot="10800000">
              <a:off x="8822408" y="2748428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CDD7D44-DE0C-9131-33D4-6BB074E0C69A}"/>
                </a:ext>
              </a:extLst>
            </p:cNvPr>
            <p:cNvSpPr/>
            <p:nvPr/>
          </p:nvSpPr>
          <p:spPr>
            <a:xfrm rot="10800000">
              <a:off x="2964151" y="2780320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A72F5E66-5F64-3301-88B4-A9700E426A1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1. Create table Books, check if </a:t>
            </a:r>
            <a:r>
              <a:rPr lang="en-US" sz="2800" b="1" dirty="0" err="1"/>
              <a:t>books.tbl</a:t>
            </a:r>
            <a:r>
              <a:rPr lang="en-US" sz="2800" b="1" dirty="0"/>
              <a:t> file created in data folder successfully</a:t>
            </a:r>
          </a:p>
        </p:txBody>
      </p:sp>
    </p:spTree>
    <p:extLst>
      <p:ext uri="{BB962C8B-B14F-4D97-AF65-F5344CB8AC3E}">
        <p14:creationId xmlns:p14="http://schemas.microsoft.com/office/powerpoint/2010/main" val="205982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8137683-0344-3933-FC87-B4E96C9B4CC5}"/>
              </a:ext>
            </a:extLst>
          </p:cNvPr>
          <p:cNvGrpSpPr/>
          <p:nvPr/>
        </p:nvGrpSpPr>
        <p:grpSpPr>
          <a:xfrm>
            <a:off x="0" y="1028400"/>
            <a:ext cx="12141824" cy="5829600"/>
            <a:chOff x="25088" y="514200"/>
            <a:chExt cx="12141824" cy="5829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FE3625-CFE8-7C2F-B071-56AA1887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8" y="514200"/>
              <a:ext cx="12141824" cy="5829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3E5D4B-F6FF-30D3-1ADD-8FF8E4C50551}"/>
                </a:ext>
              </a:extLst>
            </p:cNvPr>
            <p:cNvSpPr/>
            <p:nvPr/>
          </p:nvSpPr>
          <p:spPr>
            <a:xfrm>
              <a:off x="5658928" y="2648309"/>
              <a:ext cx="5037035" cy="10869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BFBFAB1-842F-30BD-05F8-F0ECC154E3F5}"/>
                </a:ext>
              </a:extLst>
            </p:cNvPr>
            <p:cNvSpPr/>
            <p:nvPr/>
          </p:nvSpPr>
          <p:spPr>
            <a:xfrm rot="10800000">
              <a:off x="10843403" y="2914800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5">
            <a:extLst>
              <a:ext uri="{FF2B5EF4-FFF2-40B4-BE49-F238E27FC236}">
                <a16:creationId xmlns:a16="http://schemas.microsoft.com/office/drawing/2014/main" id="{B3CC3507-E6CF-5243-563E-74E7B22FDC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2. Show tables: shows all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4196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9412BF-9C52-FD4E-169E-61E19E575509}"/>
              </a:ext>
            </a:extLst>
          </p:cNvPr>
          <p:cNvGrpSpPr/>
          <p:nvPr/>
        </p:nvGrpSpPr>
        <p:grpSpPr>
          <a:xfrm>
            <a:off x="0" y="1041101"/>
            <a:ext cx="12160875" cy="5816899"/>
            <a:chOff x="15562" y="520550"/>
            <a:chExt cx="12160875" cy="5816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1065F5-9328-2EB1-1E3D-A05673917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62" y="520550"/>
              <a:ext cx="12160875" cy="58168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725582-5E7A-7DCE-0439-16127B400EBD}"/>
                </a:ext>
              </a:extLst>
            </p:cNvPr>
            <p:cNvSpPr/>
            <p:nvPr/>
          </p:nvSpPr>
          <p:spPr>
            <a:xfrm>
              <a:off x="5684808" y="1190446"/>
              <a:ext cx="4313207" cy="2415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86B0DD6-531B-081B-35AF-2C000A5C1087}"/>
                </a:ext>
              </a:extLst>
            </p:cNvPr>
            <p:cNvSpPr/>
            <p:nvPr/>
          </p:nvSpPr>
          <p:spPr>
            <a:xfrm rot="10800000">
              <a:off x="10075654" y="1105097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4F2FBB-C588-9306-2595-50263D854205}"/>
                </a:ext>
              </a:extLst>
            </p:cNvPr>
            <p:cNvSpPr/>
            <p:nvPr/>
          </p:nvSpPr>
          <p:spPr>
            <a:xfrm>
              <a:off x="5526657" y="2425460"/>
              <a:ext cx="4313207" cy="81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AC6871A-08F6-D67F-CF75-B4A17C853052}"/>
                </a:ext>
              </a:extLst>
            </p:cNvPr>
            <p:cNvSpPr/>
            <p:nvPr/>
          </p:nvSpPr>
          <p:spPr>
            <a:xfrm rot="10800000">
              <a:off x="10075654" y="1678052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B88D1D-1FE0-B895-9C6F-539427900175}"/>
                </a:ext>
              </a:extLst>
            </p:cNvPr>
            <p:cNvSpPr/>
            <p:nvPr/>
          </p:nvSpPr>
          <p:spPr>
            <a:xfrm>
              <a:off x="5526657" y="1562819"/>
              <a:ext cx="4313207" cy="7318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DA215C6-D98B-5A0B-0C34-065D7DB90D70}"/>
                </a:ext>
              </a:extLst>
            </p:cNvPr>
            <p:cNvSpPr/>
            <p:nvPr/>
          </p:nvSpPr>
          <p:spPr>
            <a:xfrm rot="10800000">
              <a:off x="10075653" y="2612823"/>
              <a:ext cx="810883" cy="44334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5">
            <a:extLst>
              <a:ext uri="{FF2B5EF4-FFF2-40B4-BE49-F238E27FC236}">
                <a16:creationId xmlns:a16="http://schemas.microsoft.com/office/drawing/2014/main" id="{160261E6-C205-92F3-EB89-1B951283BC30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041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TEST CASE 3. (1) Insert values into table books, then check if values </a:t>
            </a:r>
            <a:r>
              <a:rPr lang="en-US" sz="2800" b="1" dirty="0" err="1"/>
              <a:t>insered</a:t>
            </a:r>
            <a:r>
              <a:rPr lang="en-US" sz="2800" b="1" dirty="0"/>
              <a:t> in ‘</a:t>
            </a:r>
            <a:r>
              <a:rPr lang="en-US" sz="2800" b="1" dirty="0" err="1"/>
              <a:t>books.tbl</a:t>
            </a:r>
            <a:r>
              <a:rPr lang="en-US" sz="2800" b="1" dirty="0"/>
              <a:t>’ file and (2) then select * from ‘books’ and see if data is displayed successfully or (3) select Title, </a:t>
            </a:r>
            <a:r>
              <a:rPr lang="en-US" sz="2800" b="1" dirty="0" err="1"/>
              <a:t>bId</a:t>
            </a:r>
            <a:r>
              <a:rPr lang="en-US" sz="2800" b="1" dirty="0"/>
              <a:t> from ‘books’ and see if data is displayed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29507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258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INITIALIZING THE GOOGLE COLAB NOTEBOOK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Mehmet Crawford</dc:creator>
  <cp:lastModifiedBy>Matthew Mehmet Crawford</cp:lastModifiedBy>
  <cp:revision>16</cp:revision>
  <dcterms:created xsi:type="dcterms:W3CDTF">2023-12-11T03:27:09Z</dcterms:created>
  <dcterms:modified xsi:type="dcterms:W3CDTF">2023-12-11T05:26:40Z</dcterms:modified>
</cp:coreProperties>
</file>